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84" r:id="rId4"/>
    <p:sldId id="285" r:id="rId5"/>
    <p:sldId id="273" r:id="rId6"/>
    <p:sldId id="286" r:id="rId7"/>
    <p:sldId id="287" r:id="rId8"/>
    <p:sldId id="288" r:id="rId9"/>
    <p:sldId id="274" r:id="rId10"/>
    <p:sldId id="289" r:id="rId11"/>
    <p:sldId id="280" r:id="rId12"/>
    <p:sldId id="275" r:id="rId13"/>
    <p:sldId id="290" r:id="rId14"/>
    <p:sldId id="291" r:id="rId15"/>
    <p:sldId id="272" r:id="rId16"/>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p:scale>
          <a:sx n="70" d="100"/>
          <a:sy n="70" d="100"/>
        </p:scale>
        <p:origin x="-1156"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67C753-1BDE-423C-99FA-EA2B01A3C29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B3054D-2539-48EA-9FCC-1192C2A783E4}"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18A273F-235C-49AB-8C79-1539EFCF0F3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3C3C64F-15DA-4026-810E-2DD7BC36EC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52E34AF-1FC3-4B15-8B91-FE1EDCB1932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F0577-73D3-4BEC-B1C2-BBBD41CD971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65BEE435-0213-465C-84C5-097B4BADE64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EFBC7D5-84AE-4677-9483-6FB7AECE969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B472626-F889-4FFB-99A0-8761459BF41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C7CA8B5-E14F-48E3-9BB4-C1F869B82C8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83E9322-DA5E-4E31-B072-19E293B56E85}"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A94E2C4-7867-40E0-BBC7-B961B50532A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71472" y="214290"/>
            <a:ext cx="8175625" cy="1071563"/>
          </a:xfrm>
        </p:spPr>
        <p:txBody>
          <a:bodyPr/>
          <a:lstStyle/>
          <a:p>
            <a:pPr eaLnBrk="1" hangingPunct="1"/>
            <a:r>
              <a:rPr lang="lv-LV" sz="4000" b="1" dirty="0" smtClean="0">
                <a:solidFill>
                  <a:schemeClr val="tx1"/>
                </a:solidFill>
              </a:rPr>
              <a:t>Jņ.16:7-15 Svētā Gara darbs</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73025"/>
            <a:ext cx="757237" cy="1077913"/>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15.mai.2022.</a:t>
            </a:r>
            <a:endParaRPr lang="lv-LV" sz="2000" dirty="0"/>
          </a:p>
        </p:txBody>
      </p:sp>
      <p:pic>
        <p:nvPicPr>
          <p:cNvPr id="6" name="Picture 7" descr="http://t3.gstatic.com/images?q=tbn:ANd9GcTWLj_7tsg2ScyVU_EX0_k-1HoiDkvM__IYRupZ6SQ3XBikg_VtEA"/>
          <p:cNvPicPr>
            <a:picLocks noChangeAspect="1" noChangeArrowheads="1"/>
          </p:cNvPicPr>
          <p:nvPr/>
        </p:nvPicPr>
        <p:blipFill>
          <a:blip r:embed="rId3" cstate="print"/>
          <a:srcRect/>
          <a:stretch>
            <a:fillRect/>
          </a:stretch>
        </p:blipFill>
        <p:spPr bwMode="auto">
          <a:xfrm>
            <a:off x="1000100" y="1214422"/>
            <a:ext cx="7000924" cy="564357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C5B410B-35DC-43B6-A8E8-CBDFB2223801}" type="slidenum">
              <a:rPr lang="en-US"/>
              <a:pPr>
                <a:defRPr/>
              </a:pPr>
              <a:t>10</a:t>
            </a:fld>
            <a:endParaRPr lang="en-US"/>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defRPr/>
            </a:pPr>
            <a:r>
              <a:rPr lang="lv-LV" sz="4800" b="1" dirty="0" smtClean="0">
                <a:solidFill>
                  <a:schemeClr val="tx1"/>
                </a:solidFill>
              </a:rPr>
              <a:t>Svētais Gars - Svētdarītājs</a:t>
            </a:r>
            <a:endParaRPr lang="en-US" sz="4800" b="1" dirty="0"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285720" y="3429000"/>
            <a:ext cx="8543985" cy="33575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34925" y="765175"/>
            <a:ext cx="9144000" cy="2496068"/>
          </a:xfrm>
          <a:prstGeom prst="rect">
            <a:avLst/>
          </a:prstGeom>
          <a:noFill/>
          <a:ln w="9525">
            <a:noFill/>
            <a:miter lim="800000"/>
            <a:headEnd/>
            <a:tailEnd/>
          </a:ln>
        </p:spPr>
        <p:txBody>
          <a:bodyPr>
            <a:spAutoFit/>
          </a:bodyPr>
          <a:lstStyle/>
          <a:p>
            <a:pPr>
              <a:lnSpc>
                <a:spcPct val="90000"/>
              </a:lnSpc>
              <a:spcBef>
                <a:spcPts val="600"/>
              </a:spcBef>
              <a:buFont typeface="Arial" pitchFamily="34" charset="0"/>
              <a:buChar char="•"/>
            </a:pPr>
            <a:r>
              <a:rPr lang="lv-LV" sz="2800" b="1" dirty="0" smtClean="0"/>
              <a:t>Darbi bez ticības </a:t>
            </a:r>
            <a:r>
              <a:rPr lang="lv-LV" sz="2800" dirty="0" smtClean="0"/>
              <a:t>tikai </a:t>
            </a:r>
            <a:r>
              <a:rPr lang="lv-LV" sz="2800" b="1" dirty="0" smtClean="0"/>
              <a:t>vairo nepatiku</a:t>
            </a:r>
            <a:r>
              <a:rPr lang="lv-LV" sz="2800" dirty="0" smtClean="0"/>
              <a:t>, jo ilgāk tu tos dari, jo </a:t>
            </a:r>
            <a:r>
              <a:rPr lang="lv-LV" sz="2800" b="1" dirty="0" smtClean="0"/>
              <a:t>negribīgāk</a:t>
            </a:r>
            <a:r>
              <a:rPr lang="lv-LV" sz="2800" dirty="0" smtClean="0"/>
              <a:t> tie tiek </a:t>
            </a:r>
            <a:r>
              <a:rPr lang="lv-LV" sz="2800" b="1" dirty="0" smtClean="0"/>
              <a:t>veikti</a:t>
            </a:r>
            <a:r>
              <a:rPr lang="lv-LV" sz="2800" dirty="0" smtClean="0"/>
              <a:t>.</a:t>
            </a:r>
          </a:p>
          <a:p>
            <a:pPr>
              <a:lnSpc>
                <a:spcPct val="90000"/>
              </a:lnSpc>
              <a:spcBef>
                <a:spcPts val="600"/>
              </a:spcBef>
              <a:buFont typeface="Arial" pitchFamily="34" charset="0"/>
              <a:buChar char="•"/>
            </a:pPr>
            <a:r>
              <a:rPr lang="lv-LV" sz="2800" dirty="0" smtClean="0"/>
              <a:t>“</a:t>
            </a:r>
            <a:r>
              <a:rPr lang="lv-LV" sz="2800" i="1" dirty="0"/>
              <a:t>Ticība ir tik dzīva, darbīga, varena lieta, ka tā ne brīdi nemitas darīt labu; tā arī nejautā vai vajag darīt labus darbus. Pirms vēl jautāsi, tā jau dara šos darbus un turpina tos darīt bez mitas.</a:t>
            </a:r>
            <a:r>
              <a:rPr lang="lv-LV" sz="2800" dirty="0"/>
              <a:t>” (M.Luters</a:t>
            </a:r>
            <a:r>
              <a:rPr lang="lv-LV" sz="2800" dirty="0" smtClean="0"/>
              <a:t>)</a:t>
            </a:r>
            <a:endParaRPr lang="lv-LV"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5"/>
                                        </p:tgtEl>
                                        <p:attrNameLst>
                                          <p:attrName>style.visibility</p:attrName>
                                        </p:attrNameLst>
                                      </p:cBhvr>
                                      <p:to>
                                        <p:strVal val="visible"/>
                                      </p:to>
                                    </p:set>
                                    <p:animEffect transition="in" filter="fade">
                                      <p:cBhvr>
                                        <p:cTn id="12" dur="2000"/>
                                        <p:tgtEl>
                                          <p:spTgt spid="205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 calcmode="lin" valueType="num">
                                      <p:cBhvr additive="base">
                                        <p:cTn id="1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0963"/>
            <a:ext cx="9144000" cy="1204912"/>
          </a:xfrm>
        </p:spPr>
        <p:txBody>
          <a:bodyPr/>
          <a:lstStyle/>
          <a:p>
            <a:pPr marL="0" indent="0" algn="just" eaLnBrk="1" hangingPunct="1">
              <a:lnSpc>
                <a:spcPct val="80000"/>
              </a:lnSpc>
              <a:spcBef>
                <a:spcPts val="0"/>
              </a:spcBef>
              <a:buFontTx/>
              <a:buNone/>
            </a:pPr>
            <a:r>
              <a:rPr lang="lv-LV" i="1" dirty="0" smtClean="0"/>
              <a:t>11 Tiesu - jo šīs pasaules valdnieks ir notiesāts.</a:t>
            </a:r>
          </a:p>
        </p:txBody>
      </p:sp>
      <p:sp>
        <p:nvSpPr>
          <p:cNvPr id="7" name="Rectangle 6"/>
          <p:cNvSpPr>
            <a:spLocks noChangeArrowheads="1"/>
          </p:cNvSpPr>
          <p:nvPr/>
        </p:nvSpPr>
        <p:spPr bwMode="auto">
          <a:xfrm>
            <a:off x="0" y="500042"/>
            <a:ext cx="9144000" cy="4154984"/>
          </a:xfrm>
          <a:prstGeom prst="rect">
            <a:avLst/>
          </a:prstGeom>
          <a:noFill/>
          <a:ln w="9525">
            <a:noFill/>
            <a:miter lim="800000"/>
            <a:headEnd/>
            <a:tailEnd/>
          </a:ln>
        </p:spPr>
        <p:txBody>
          <a:bodyPr wrap="square">
            <a:spAutoFit/>
          </a:bodyPr>
          <a:lstStyle/>
          <a:p>
            <a:pPr>
              <a:buFontTx/>
              <a:buChar char="•"/>
            </a:pPr>
            <a:r>
              <a:rPr lang="lv-LV" sz="2600" dirty="0" smtClean="0"/>
              <a:t>Kas ir </a:t>
            </a:r>
            <a:r>
              <a:rPr lang="lv-LV" sz="2600" b="1" dirty="0" smtClean="0"/>
              <a:t>šīs pasaules valdnieks </a:t>
            </a:r>
            <a:r>
              <a:rPr lang="lv-LV" sz="2600" dirty="0" smtClean="0"/>
              <a:t>– </a:t>
            </a:r>
            <a:r>
              <a:rPr lang="lv-LV" sz="2600" b="1" dirty="0" smtClean="0"/>
              <a:t>Sātans</a:t>
            </a:r>
            <a:r>
              <a:rPr lang="lv-LV" sz="2600" dirty="0" smtClean="0"/>
              <a:t>. </a:t>
            </a:r>
          </a:p>
          <a:p>
            <a:pPr>
              <a:buFontTx/>
              <a:buChar char="•"/>
            </a:pPr>
            <a:r>
              <a:rPr lang="lv-LV" sz="2600" dirty="0" smtClean="0"/>
              <a:t>Nav šaubu, šai </a:t>
            </a:r>
            <a:r>
              <a:rPr lang="lv-LV" sz="2600" b="1" dirty="0" smtClean="0"/>
              <a:t>pasaulē nav neviena gudrāka par viņu</a:t>
            </a:r>
            <a:r>
              <a:rPr lang="lv-LV" sz="2600" dirty="0" smtClean="0"/>
              <a:t>.</a:t>
            </a:r>
          </a:p>
          <a:p>
            <a:pPr>
              <a:buFontTx/>
              <a:buChar char="•"/>
            </a:pPr>
            <a:r>
              <a:rPr lang="lv-LV" sz="2600" dirty="0" smtClean="0"/>
              <a:t>Tā </a:t>
            </a:r>
            <a:r>
              <a:rPr lang="lv-LV" sz="2600" b="1" dirty="0" smtClean="0"/>
              <a:t>gudrība</a:t>
            </a:r>
            <a:r>
              <a:rPr lang="lv-LV" sz="2600" dirty="0" smtClean="0"/>
              <a:t>, kas </a:t>
            </a:r>
            <a:r>
              <a:rPr lang="lv-LV" sz="2600" b="1" dirty="0" smtClean="0"/>
              <a:t>nenāk no Dieva</a:t>
            </a:r>
            <a:r>
              <a:rPr lang="lv-LV" sz="2600" dirty="0" smtClean="0"/>
              <a:t>, visvairāk </a:t>
            </a:r>
            <a:r>
              <a:rPr lang="lv-LV" sz="2600" b="1" dirty="0" smtClean="0"/>
              <a:t>piemīt viņam.</a:t>
            </a:r>
          </a:p>
          <a:p>
            <a:pPr>
              <a:buFontTx/>
              <a:buChar char="•"/>
            </a:pPr>
            <a:r>
              <a:rPr lang="lv-LV" sz="2600" dirty="0" smtClean="0"/>
              <a:t>Tas, kam </a:t>
            </a:r>
            <a:r>
              <a:rPr lang="lv-LV" sz="2600" b="1" dirty="0" smtClean="0"/>
              <a:t>pieder lielākā vara pasaulē</a:t>
            </a:r>
            <a:r>
              <a:rPr lang="lv-LV" sz="2600" dirty="0" smtClean="0"/>
              <a:t>, ir </a:t>
            </a:r>
            <a:r>
              <a:rPr lang="lv-LV" sz="2600" b="1" dirty="0" smtClean="0"/>
              <a:t>nolādēts</a:t>
            </a:r>
            <a:r>
              <a:rPr lang="lv-LV" sz="2600" dirty="0" smtClean="0"/>
              <a:t>!</a:t>
            </a:r>
          </a:p>
          <a:p>
            <a:pPr>
              <a:buFontTx/>
              <a:buChar char="•"/>
            </a:pPr>
            <a:r>
              <a:rPr lang="lv-LV" sz="2600" b="1" dirty="0" smtClean="0"/>
              <a:t>Pasaule nezina </a:t>
            </a:r>
            <a:r>
              <a:rPr lang="lv-LV" sz="2600" dirty="0" smtClean="0"/>
              <a:t>par </a:t>
            </a:r>
            <a:r>
              <a:rPr lang="lv-LV" sz="2600" b="1" dirty="0" smtClean="0"/>
              <a:t>tiesu</a:t>
            </a:r>
            <a:r>
              <a:rPr lang="lv-LV" sz="2600" dirty="0" smtClean="0"/>
              <a:t>, jo </a:t>
            </a:r>
            <a:r>
              <a:rPr lang="lv-LV" sz="2600" b="1" dirty="0" smtClean="0"/>
              <a:t>sātans</a:t>
            </a:r>
            <a:r>
              <a:rPr lang="lv-LV" sz="2600" dirty="0" smtClean="0"/>
              <a:t> ir viņus </a:t>
            </a:r>
            <a:r>
              <a:rPr lang="lv-LV" sz="2600" b="1" dirty="0" smtClean="0"/>
              <a:t>apstulbojis</a:t>
            </a:r>
            <a:r>
              <a:rPr lang="lv-LV" sz="2600" dirty="0" smtClean="0"/>
              <a:t>.</a:t>
            </a:r>
          </a:p>
          <a:p>
            <a:pPr>
              <a:buFontTx/>
              <a:buChar char="•"/>
            </a:pPr>
            <a:r>
              <a:rPr lang="lv-LV" sz="2600" b="1" dirty="0" smtClean="0"/>
              <a:t>Pasaule</a:t>
            </a:r>
            <a:r>
              <a:rPr lang="lv-LV" sz="2600" dirty="0" smtClean="0"/>
              <a:t> turas pie sava “</a:t>
            </a:r>
            <a:r>
              <a:rPr lang="lv-LV" sz="2600" b="1" dirty="0" smtClean="0"/>
              <a:t>svētuma</a:t>
            </a:r>
            <a:r>
              <a:rPr lang="lv-LV" sz="2600" dirty="0" smtClean="0"/>
              <a:t>”. To, ko </a:t>
            </a:r>
            <a:r>
              <a:rPr lang="lv-LV" sz="2600" b="1" dirty="0" smtClean="0"/>
              <a:t>pasaule</a:t>
            </a:r>
            <a:r>
              <a:rPr lang="lv-LV" sz="2600" dirty="0" smtClean="0"/>
              <a:t> uzskata par </a:t>
            </a:r>
            <a:r>
              <a:rPr lang="lv-LV" sz="2600" b="1" dirty="0" smtClean="0"/>
              <a:t>gudrību</a:t>
            </a:r>
            <a:r>
              <a:rPr lang="lv-LV" sz="2600" dirty="0" smtClean="0"/>
              <a:t>, to </a:t>
            </a:r>
            <a:r>
              <a:rPr lang="lv-LV" sz="2600" b="1" dirty="0" smtClean="0"/>
              <a:t>Dievs</a:t>
            </a:r>
            <a:r>
              <a:rPr lang="lv-LV" sz="2600" dirty="0" smtClean="0"/>
              <a:t> sauc par </a:t>
            </a:r>
            <a:r>
              <a:rPr lang="lv-LV" sz="2600" b="1" dirty="0" smtClean="0"/>
              <a:t>muļķību</a:t>
            </a:r>
            <a:r>
              <a:rPr lang="lv-LV" sz="2600" dirty="0" smtClean="0"/>
              <a:t>.</a:t>
            </a:r>
          </a:p>
          <a:p>
            <a:r>
              <a:rPr lang="lv-LV" sz="2600" dirty="0" smtClean="0"/>
              <a:t>“</a:t>
            </a:r>
            <a:r>
              <a:rPr lang="lv-LV" sz="2600" i="1" dirty="0" smtClean="0"/>
              <a:t>Bijība Tā Kunga priekšā ir visas gudrības sākums</a:t>
            </a:r>
            <a:r>
              <a:rPr lang="lv-LV" sz="2600" dirty="0" smtClean="0"/>
              <a:t>.” </a:t>
            </a:r>
            <a:r>
              <a:rPr lang="lv-LV" sz="2000" dirty="0" smtClean="0"/>
              <a:t>(Ps.111:10)</a:t>
            </a:r>
          </a:p>
          <a:p>
            <a:pPr>
              <a:buFont typeface="Arial" pitchFamily="34" charset="0"/>
              <a:buChar char="•"/>
            </a:pPr>
            <a:r>
              <a:rPr lang="lv-LV" sz="2800" b="1" dirty="0" smtClean="0"/>
              <a:t>Svētais Gars </a:t>
            </a:r>
            <a:r>
              <a:rPr lang="lv-LV" sz="2800" dirty="0" smtClean="0"/>
              <a:t>nevar </a:t>
            </a:r>
            <a:r>
              <a:rPr lang="lv-LV" sz="2800" b="1" dirty="0" smtClean="0"/>
              <a:t>paciest</a:t>
            </a:r>
            <a:r>
              <a:rPr lang="lv-LV" sz="2800" dirty="0" smtClean="0"/>
              <a:t>, ka </a:t>
            </a:r>
            <a:r>
              <a:rPr lang="lv-LV" sz="2800" b="1" dirty="0" smtClean="0"/>
              <a:t>pasaule lielās </a:t>
            </a:r>
            <a:r>
              <a:rPr lang="lv-LV" sz="2800" dirty="0" smtClean="0"/>
              <a:t>ar saviem </a:t>
            </a:r>
            <a:r>
              <a:rPr lang="lv-LV" sz="2800" b="1" dirty="0" smtClean="0"/>
              <a:t>grēkiem</a:t>
            </a:r>
            <a:r>
              <a:rPr lang="lv-LV" sz="2800" dirty="0" smtClean="0"/>
              <a:t> un tāpēc </a:t>
            </a:r>
            <a:r>
              <a:rPr lang="lv-LV" sz="2800" b="1" dirty="0" smtClean="0"/>
              <a:t>sludina</a:t>
            </a:r>
            <a:r>
              <a:rPr lang="lv-LV" sz="2800" dirty="0" smtClean="0"/>
              <a:t> tai </a:t>
            </a:r>
            <a:r>
              <a:rPr lang="lv-LV" sz="2800" b="1" dirty="0" smtClean="0"/>
              <a:t>Jēzu</a:t>
            </a:r>
            <a:r>
              <a:rPr lang="lv-LV" sz="2800" dirty="0" smtClean="0"/>
              <a:t>, krustā sisto.</a:t>
            </a:r>
            <a:endParaRPr lang="lv-LV" sz="3200" dirty="0"/>
          </a:p>
        </p:txBody>
      </p:sp>
      <p:pic>
        <p:nvPicPr>
          <p:cNvPr id="5121" name="Picture 1"/>
          <p:cNvPicPr>
            <a:picLocks noChangeAspect="1" noChangeArrowheads="1"/>
          </p:cNvPicPr>
          <p:nvPr/>
        </p:nvPicPr>
        <p:blipFill>
          <a:blip r:embed="rId2"/>
          <a:srcRect/>
          <a:stretch>
            <a:fillRect/>
          </a:stretch>
        </p:blipFill>
        <p:spPr bwMode="auto">
          <a:xfrm>
            <a:off x="1071538" y="4476750"/>
            <a:ext cx="6858048" cy="2381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1"/>
                                        </p:tgtEl>
                                        <p:attrNameLst>
                                          <p:attrName>style.visibility</p:attrName>
                                        </p:attrNameLst>
                                      </p:cBhvr>
                                      <p:to>
                                        <p:strVal val="visible"/>
                                      </p:to>
                                    </p:set>
                                    <p:animEffect transition="in" filter="fade">
                                      <p:cBhvr>
                                        <p:cTn id="11" dur="2000"/>
                                        <p:tgtEl>
                                          <p:spTgt spid="51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0963"/>
            <a:ext cx="9215438" cy="1204912"/>
          </a:xfrm>
        </p:spPr>
        <p:txBody>
          <a:bodyPr/>
          <a:lstStyle/>
          <a:p>
            <a:pPr marL="0" indent="0" algn="just" eaLnBrk="1" hangingPunct="1">
              <a:lnSpc>
                <a:spcPct val="80000"/>
              </a:lnSpc>
              <a:spcBef>
                <a:spcPts val="0"/>
              </a:spcBef>
              <a:buFontTx/>
              <a:buNone/>
            </a:pPr>
            <a:r>
              <a:rPr lang="lv-LV" i="1" dirty="0" smtClean="0"/>
              <a:t>11 Tiesu - jo šīs pasaules valdnieks ir notiesāts.</a:t>
            </a:r>
          </a:p>
          <a:p>
            <a:pPr marL="0" indent="0" algn="r" eaLnBrk="1" hangingPunct="1">
              <a:lnSpc>
                <a:spcPct val="80000"/>
              </a:lnSpc>
              <a:spcBef>
                <a:spcPts val="0"/>
              </a:spcBef>
              <a:buFontTx/>
              <a:buNone/>
            </a:pPr>
            <a:r>
              <a:rPr lang="lv-LV" sz="2700" dirty="0" smtClean="0"/>
              <a:t>// “Mēs taču reiz visi stāvēsim Dieva soģa krēsla priekšā!” </a:t>
            </a:r>
            <a:r>
              <a:rPr lang="lv-LV" sz="2600" dirty="0" smtClean="0"/>
              <a:t>(Rom.14:10)</a:t>
            </a:r>
          </a:p>
          <a:p>
            <a:pPr marL="0" indent="0" algn="r" eaLnBrk="1" hangingPunct="1">
              <a:lnSpc>
                <a:spcPct val="80000"/>
              </a:lnSpc>
              <a:spcBef>
                <a:spcPts val="0"/>
              </a:spcBef>
              <a:buFontTx/>
              <a:buNone/>
            </a:pPr>
            <a:r>
              <a:rPr lang="lv-LV" sz="2700" dirty="0" smtClean="0"/>
              <a:t>// “</a:t>
            </a:r>
            <a:r>
              <a:rPr lang="lv-LV" sz="2700" i="1" dirty="0" smtClean="0"/>
              <a:t>kā cilvēkiem nolemts vienreiz mirt, bet pēc tam tiesa</a:t>
            </a:r>
            <a:r>
              <a:rPr lang="lv-LV" sz="2700" dirty="0" smtClean="0"/>
              <a:t>.” </a:t>
            </a:r>
            <a:r>
              <a:rPr lang="lv-LV" sz="2600" dirty="0" smtClean="0"/>
              <a:t>(Ebr.9:27)</a:t>
            </a:r>
          </a:p>
          <a:p>
            <a:pPr marL="0" indent="0" algn="just" eaLnBrk="1" hangingPunct="1">
              <a:lnSpc>
                <a:spcPct val="80000"/>
              </a:lnSpc>
              <a:spcBef>
                <a:spcPts val="0"/>
              </a:spcBef>
              <a:buFontTx/>
              <a:buNone/>
            </a:pPr>
            <a:endParaRPr lang="lv-LV" sz="2600" dirty="0" smtClean="0"/>
          </a:p>
        </p:txBody>
      </p:sp>
      <p:sp>
        <p:nvSpPr>
          <p:cNvPr id="7" name="Rectangle 6"/>
          <p:cNvSpPr>
            <a:spLocks noChangeArrowheads="1"/>
          </p:cNvSpPr>
          <p:nvPr/>
        </p:nvSpPr>
        <p:spPr bwMode="auto">
          <a:xfrm>
            <a:off x="0" y="1700808"/>
            <a:ext cx="9144000" cy="1815882"/>
          </a:xfrm>
          <a:prstGeom prst="rect">
            <a:avLst/>
          </a:prstGeom>
          <a:noFill/>
          <a:ln w="9525">
            <a:noFill/>
            <a:miter lim="800000"/>
            <a:headEnd/>
            <a:tailEnd/>
          </a:ln>
        </p:spPr>
        <p:txBody>
          <a:bodyPr>
            <a:spAutoFit/>
          </a:bodyPr>
          <a:lstStyle/>
          <a:p>
            <a:pPr>
              <a:buFontTx/>
              <a:buChar char="•"/>
            </a:pPr>
            <a:r>
              <a:rPr lang="lv-LV" sz="2800" dirty="0" smtClean="0"/>
              <a:t>Šodien </a:t>
            </a:r>
            <a:r>
              <a:rPr lang="lv-LV" sz="2800" b="1" dirty="0" smtClean="0"/>
              <a:t>daudzi izvairās </a:t>
            </a:r>
            <a:r>
              <a:rPr lang="lv-LV" sz="2800" dirty="0" smtClean="0"/>
              <a:t>no tēmas par </a:t>
            </a:r>
            <a:r>
              <a:rPr lang="lv-LV" sz="2800" b="1" dirty="0" smtClean="0"/>
              <a:t>pēdējo tiesu</a:t>
            </a:r>
            <a:r>
              <a:rPr lang="lv-LV" sz="2800" dirty="0" smtClean="0"/>
              <a:t>, jo domā, ka </a:t>
            </a:r>
            <a:r>
              <a:rPr lang="lv-LV" sz="2800" b="1" dirty="0" smtClean="0"/>
              <a:t>visi labie cilvēki nonāks debesīs</a:t>
            </a:r>
            <a:r>
              <a:rPr lang="lv-LV" sz="2800" dirty="0" smtClean="0"/>
              <a:t>. Tā </a:t>
            </a:r>
            <a:r>
              <a:rPr lang="lv-LV" sz="2800" b="1" dirty="0" smtClean="0"/>
              <a:t>NAV!</a:t>
            </a:r>
          </a:p>
          <a:p>
            <a:pPr>
              <a:buFontTx/>
              <a:buChar char="•"/>
            </a:pPr>
            <a:r>
              <a:rPr lang="lv-LV" sz="2800" dirty="0" smtClean="0"/>
              <a:t>Bet kur patiesi ir </a:t>
            </a:r>
            <a:r>
              <a:rPr lang="lv-LV" sz="2800" b="1" dirty="0" smtClean="0"/>
              <a:t>Sv.Gars</a:t>
            </a:r>
            <a:r>
              <a:rPr lang="lv-LV" sz="2800" dirty="0" smtClean="0"/>
              <a:t>, tur Viņš ir </a:t>
            </a:r>
            <a:r>
              <a:rPr lang="lv-LV" sz="2800" b="1" dirty="0" smtClean="0"/>
              <a:t>mudina</a:t>
            </a:r>
            <a:r>
              <a:rPr lang="lv-LV" sz="2800" dirty="0" smtClean="0"/>
              <a:t> runāt par </a:t>
            </a:r>
            <a:r>
              <a:rPr lang="lv-LV" sz="2800" b="1" dirty="0" smtClean="0"/>
              <a:t>beigu tiesu</a:t>
            </a:r>
            <a:r>
              <a:rPr lang="lv-LV" sz="2800" dirty="0" smtClean="0"/>
              <a:t>, kas sagaida </a:t>
            </a:r>
            <a:r>
              <a:rPr lang="lv-LV" sz="2800" b="1" dirty="0" smtClean="0"/>
              <a:t>visus cilvēkus</a:t>
            </a:r>
            <a:r>
              <a:rPr lang="lv-LV" sz="2800" dirty="0" smtClean="0"/>
              <a:t>!</a:t>
            </a:r>
            <a:endParaRPr lang="lv-LV" sz="2800" dirty="0"/>
          </a:p>
        </p:txBody>
      </p:sp>
      <p:pic>
        <p:nvPicPr>
          <p:cNvPr id="4" name="Picture 5" descr="http://t2.gstatic.com/images?q=tbn:ANd9GcRM-S20QiKEi0D3Hl8PGiqR2hYmj8CmWsDFyZ2JAf8dRZr25-UT-Q"/>
          <p:cNvPicPr>
            <a:picLocks noChangeAspect="1" noChangeArrowheads="1"/>
          </p:cNvPicPr>
          <p:nvPr/>
        </p:nvPicPr>
        <p:blipFill>
          <a:blip r:embed="rId2" cstate="print"/>
          <a:srcRect/>
          <a:stretch>
            <a:fillRect/>
          </a:stretch>
        </p:blipFill>
        <p:spPr bwMode="auto">
          <a:xfrm>
            <a:off x="899592" y="3500438"/>
            <a:ext cx="7560840" cy="33575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 calcmode="lin" valueType="num">
                                      <p:cBhvr additive="base">
                                        <p:cTn id="12"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 calcmode="lin" valueType="num">
                                      <p:cBhvr additive="base">
                                        <p:cTn id="17"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 calcmode="lin" valueType="num">
                                      <p:cBhvr additive="base">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C5B410B-35DC-43B6-A8E8-CBDFB2223801}" type="slidenum">
              <a:rPr lang="en-US"/>
              <a:pPr>
                <a:defRPr/>
              </a:pPr>
              <a:t>13</a:t>
            </a:fld>
            <a:endParaRPr lang="en-US"/>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defRPr/>
            </a:pPr>
            <a:r>
              <a:rPr lang="lv-LV" sz="4800" b="1" dirty="0" smtClean="0">
                <a:solidFill>
                  <a:schemeClr val="tx1"/>
                </a:solidFill>
              </a:rPr>
              <a:t>Beigu tiesa</a:t>
            </a:r>
            <a:endParaRPr lang="en-US" sz="4800" b="1" dirty="0" smtClean="0">
              <a:solidFill>
                <a:schemeClr val="tx1"/>
              </a:solidFill>
            </a:endParaRPr>
          </a:p>
        </p:txBody>
      </p:sp>
      <p:sp>
        <p:nvSpPr>
          <p:cNvPr id="6" name="Rectangle 5"/>
          <p:cNvSpPr>
            <a:spLocks noChangeArrowheads="1"/>
          </p:cNvSpPr>
          <p:nvPr/>
        </p:nvSpPr>
        <p:spPr bwMode="auto">
          <a:xfrm>
            <a:off x="34925" y="714356"/>
            <a:ext cx="9144000" cy="2031325"/>
          </a:xfrm>
          <a:prstGeom prst="rect">
            <a:avLst/>
          </a:prstGeom>
          <a:noFill/>
          <a:ln w="9525">
            <a:noFill/>
            <a:miter lim="800000"/>
            <a:headEnd/>
            <a:tailEnd/>
          </a:ln>
        </p:spPr>
        <p:txBody>
          <a:bodyPr>
            <a:spAutoFit/>
          </a:bodyPr>
          <a:lstStyle/>
          <a:p>
            <a:pPr>
              <a:lnSpc>
                <a:spcPct val="90000"/>
              </a:lnSpc>
            </a:pPr>
            <a:r>
              <a:rPr lang="lv-LV" sz="2800" dirty="0" smtClean="0"/>
              <a:t>“</a:t>
            </a:r>
            <a:r>
              <a:rPr lang="en-US" sz="2800" i="1" dirty="0" err="1" smtClean="0"/>
              <a:t>Ticība</a:t>
            </a:r>
            <a:r>
              <a:rPr lang="en-US" sz="2800" i="1" dirty="0" smtClean="0"/>
              <a:t> </a:t>
            </a:r>
            <a:r>
              <a:rPr lang="en-US" sz="2800" i="1" dirty="0" err="1" smtClean="0"/>
              <a:t>ir</a:t>
            </a:r>
            <a:r>
              <a:rPr lang="en-US" sz="2800" i="1" dirty="0" smtClean="0"/>
              <a:t> </a:t>
            </a:r>
            <a:r>
              <a:rPr lang="en-US" sz="2800" i="1" dirty="0" err="1" smtClean="0"/>
              <a:t>cerības</a:t>
            </a:r>
            <a:r>
              <a:rPr lang="en-US" sz="2800" i="1" dirty="0" smtClean="0"/>
              <a:t> </a:t>
            </a:r>
            <a:r>
              <a:rPr lang="en-US" sz="2800" i="1" dirty="0" err="1" smtClean="0"/>
              <a:t>pamatā</a:t>
            </a:r>
            <a:r>
              <a:rPr lang="en-US" sz="2800" i="1" dirty="0" smtClean="0"/>
              <a:t>, </a:t>
            </a:r>
            <a:r>
              <a:rPr lang="en-US" sz="2800" i="1" dirty="0" err="1" smtClean="0"/>
              <a:t>tā</a:t>
            </a:r>
            <a:r>
              <a:rPr lang="en-US" sz="2800" i="1" dirty="0" smtClean="0"/>
              <a:t> </a:t>
            </a:r>
            <a:r>
              <a:rPr lang="en-US" sz="2800" i="1" dirty="0" err="1" smtClean="0"/>
              <a:t>pārliecina</a:t>
            </a:r>
            <a:r>
              <a:rPr lang="en-US" sz="2800" i="1" dirty="0" smtClean="0"/>
              <a:t> par </a:t>
            </a:r>
            <a:r>
              <a:rPr lang="en-US" sz="2800" i="1" dirty="0" err="1" smtClean="0"/>
              <a:t>neredzamām</a:t>
            </a:r>
            <a:r>
              <a:rPr lang="en-US" sz="2800" i="1" dirty="0" smtClean="0"/>
              <a:t> </a:t>
            </a:r>
            <a:r>
              <a:rPr lang="en-US" sz="2800" i="1" dirty="0" err="1" smtClean="0"/>
              <a:t>lietām</a:t>
            </a:r>
            <a:r>
              <a:rPr lang="en-US" sz="2800" dirty="0" smtClean="0"/>
              <a:t>.</a:t>
            </a:r>
            <a:r>
              <a:rPr lang="lv-LV" sz="2800" dirty="0" smtClean="0"/>
              <a:t>” (Ebr.11:1)</a:t>
            </a:r>
          </a:p>
          <a:p>
            <a:pPr>
              <a:lnSpc>
                <a:spcPct val="90000"/>
              </a:lnSpc>
              <a:buFont typeface="Arial" pitchFamily="34" charset="0"/>
              <a:buChar char="•"/>
            </a:pPr>
            <a:r>
              <a:rPr lang="lv-LV" sz="2800" b="1" dirty="0" smtClean="0"/>
              <a:t>Lielākai daļai </a:t>
            </a:r>
            <a:r>
              <a:rPr lang="lv-LV" sz="2800" dirty="0" smtClean="0"/>
              <a:t>cilvēku ir </a:t>
            </a:r>
            <a:r>
              <a:rPr lang="lv-LV" sz="2800" b="1" dirty="0" smtClean="0"/>
              <a:t>cerība</a:t>
            </a:r>
            <a:r>
              <a:rPr lang="lv-LV" sz="2800" dirty="0" smtClean="0"/>
              <a:t> nonākt </a:t>
            </a:r>
            <a:r>
              <a:rPr lang="lv-LV" sz="2800" b="1" dirty="0" smtClean="0"/>
              <a:t>paradīzē</a:t>
            </a:r>
            <a:r>
              <a:rPr lang="lv-LV" sz="2800" dirty="0" smtClean="0"/>
              <a:t>, bet </a:t>
            </a:r>
            <a:r>
              <a:rPr lang="lv-LV" sz="2800" b="1" dirty="0" smtClean="0"/>
              <a:t>Bībele</a:t>
            </a:r>
            <a:r>
              <a:rPr lang="lv-LV" sz="2800" dirty="0" smtClean="0"/>
              <a:t> saka, ka </a:t>
            </a:r>
            <a:r>
              <a:rPr lang="lv-LV" sz="2800" b="1" dirty="0" smtClean="0"/>
              <a:t>bez ticības </a:t>
            </a:r>
            <a:r>
              <a:rPr lang="lv-LV" sz="2800" dirty="0" smtClean="0"/>
              <a:t>šai </a:t>
            </a:r>
            <a:r>
              <a:rPr lang="lv-LV" sz="2800" b="1" dirty="0" smtClean="0"/>
              <a:t>cerībai</a:t>
            </a:r>
            <a:r>
              <a:rPr lang="lv-LV" sz="2800" dirty="0" smtClean="0"/>
              <a:t> nav </a:t>
            </a:r>
            <a:r>
              <a:rPr lang="lv-LV" sz="2800" b="1" dirty="0" smtClean="0"/>
              <a:t>pamata</a:t>
            </a:r>
            <a:r>
              <a:rPr lang="lv-LV" sz="2800" dirty="0" smtClean="0"/>
              <a:t>. </a:t>
            </a:r>
            <a:r>
              <a:rPr lang="lv-LV" sz="2800" b="1" dirty="0" smtClean="0"/>
              <a:t>Tikai ticībā uz Jēzu </a:t>
            </a:r>
            <a:r>
              <a:rPr lang="lv-LV" sz="2800" dirty="0" smtClean="0"/>
              <a:t>mēs varam mantot debesu valstību.</a:t>
            </a:r>
            <a:endParaRPr lang="lv-LV" sz="2800" dirty="0"/>
          </a:p>
        </p:txBody>
      </p:sp>
      <p:pic>
        <p:nvPicPr>
          <p:cNvPr id="27650" name="Picture 2" descr="5,183 Heaven Hell Stock Photos, Pictures &amp; Royalty-Free Images - iStock"/>
          <p:cNvPicPr>
            <a:picLocks noChangeAspect="1" noChangeArrowheads="1"/>
          </p:cNvPicPr>
          <p:nvPr/>
        </p:nvPicPr>
        <p:blipFill>
          <a:blip r:embed="rId2"/>
          <a:srcRect/>
          <a:stretch>
            <a:fillRect/>
          </a:stretch>
        </p:blipFill>
        <p:spPr bwMode="auto">
          <a:xfrm>
            <a:off x="214282" y="2928934"/>
            <a:ext cx="8501122" cy="392906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7650"/>
                                        </p:tgtEl>
                                        <p:attrNameLst>
                                          <p:attrName>style.visibility</p:attrName>
                                        </p:attrNameLst>
                                      </p:cBhvr>
                                      <p:to>
                                        <p:strVal val="visible"/>
                                      </p:to>
                                    </p:set>
                                    <p:animEffect transition="in" filter="fade">
                                      <p:cBhvr>
                                        <p:cTn id="21" dur="2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3"/>
          <p:cNvSpPr txBox="1">
            <a:spLocks noChangeArrowheads="1"/>
          </p:cNvSpPr>
          <p:nvPr/>
        </p:nvSpPr>
        <p:spPr>
          <a:xfrm>
            <a:off x="0" y="-24"/>
            <a:ext cx="9144000" cy="1052512"/>
          </a:xfrm>
          <a:prstGeom prst="rect">
            <a:avLst/>
          </a:prstGeom>
        </p:spPr>
        <p:txBody>
          <a:bodyPr/>
          <a:lstStyle/>
          <a:p>
            <a:pPr lvl="0" algn="just">
              <a:lnSpc>
                <a:spcPct val="80000"/>
              </a:lnSpc>
              <a:spcBef>
                <a:spcPct val="20000"/>
              </a:spcBef>
              <a:defRPr/>
            </a:pPr>
            <a:r>
              <a:rPr lang="lv-LV" sz="2800" i="1" dirty="0" smtClean="0"/>
              <a:t>14 Viņš pagodinās Mani, jo Viņš ņems no tā, kas ir Mans, un jums pasludinās.</a:t>
            </a:r>
            <a:endParaRPr kumimoji="0" lang="lv-LV"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Rectangle 2"/>
          <p:cNvSpPr txBox="1">
            <a:spLocks noChangeArrowheads="1"/>
          </p:cNvSpPr>
          <p:nvPr/>
        </p:nvSpPr>
        <p:spPr>
          <a:xfrm>
            <a:off x="428596" y="1928809"/>
            <a:ext cx="1928826"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Grēks</a:t>
            </a:r>
          </a:p>
        </p:txBody>
      </p:sp>
      <p:sp>
        <p:nvSpPr>
          <p:cNvPr id="9" name="Rectangle 2"/>
          <p:cNvSpPr txBox="1">
            <a:spLocks noChangeArrowheads="1"/>
          </p:cNvSpPr>
          <p:nvPr/>
        </p:nvSpPr>
        <p:spPr>
          <a:xfrm>
            <a:off x="6500826" y="2214554"/>
            <a:ext cx="1928826"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Tiesa</a:t>
            </a:r>
          </a:p>
        </p:txBody>
      </p:sp>
      <p:sp>
        <p:nvSpPr>
          <p:cNvPr id="10" name="Rectangle 2"/>
          <p:cNvSpPr txBox="1">
            <a:spLocks noChangeArrowheads="1"/>
          </p:cNvSpPr>
          <p:nvPr/>
        </p:nvSpPr>
        <p:spPr>
          <a:xfrm>
            <a:off x="3286116" y="857239"/>
            <a:ext cx="2500330"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Taisnība</a:t>
            </a:r>
          </a:p>
        </p:txBody>
      </p:sp>
      <p:pic>
        <p:nvPicPr>
          <p:cNvPr id="1026" name="Picture 2" descr="The Sin on Steam"/>
          <p:cNvPicPr>
            <a:picLocks noChangeAspect="1" noChangeArrowheads="1"/>
          </p:cNvPicPr>
          <p:nvPr/>
        </p:nvPicPr>
        <p:blipFill>
          <a:blip r:embed="rId2"/>
          <a:srcRect l="7980" r="52121"/>
          <a:stretch>
            <a:fillRect/>
          </a:stretch>
        </p:blipFill>
        <p:spPr bwMode="auto">
          <a:xfrm>
            <a:off x="-32" y="2714620"/>
            <a:ext cx="3286148" cy="3849488"/>
          </a:xfrm>
          <a:prstGeom prst="rect">
            <a:avLst/>
          </a:prstGeom>
          <a:ln>
            <a:noFill/>
          </a:ln>
          <a:effectLst>
            <a:softEdge rad="112500"/>
          </a:effectLst>
        </p:spPr>
      </p:pic>
      <p:pic>
        <p:nvPicPr>
          <p:cNvPr id="1028" name="Picture 4" descr="How Can We Hold Misbehaving Federal Judges Accountable? | Fix the Court"/>
          <p:cNvPicPr>
            <a:picLocks noChangeAspect="1" noChangeArrowheads="1"/>
          </p:cNvPicPr>
          <p:nvPr/>
        </p:nvPicPr>
        <p:blipFill>
          <a:blip r:embed="rId3"/>
          <a:srcRect l="9629" r="3710"/>
          <a:stretch>
            <a:fillRect/>
          </a:stretch>
        </p:blipFill>
        <p:spPr bwMode="auto">
          <a:xfrm>
            <a:off x="5929290" y="2928934"/>
            <a:ext cx="3214710" cy="3643338"/>
          </a:xfrm>
          <a:prstGeom prst="rect">
            <a:avLst/>
          </a:prstGeom>
          <a:ln>
            <a:noFill/>
          </a:ln>
          <a:effectLst>
            <a:softEdge rad="112500"/>
          </a:effectLst>
        </p:spPr>
      </p:pic>
      <p:pic>
        <p:nvPicPr>
          <p:cNvPr id="1030" name="Picture 6" descr="Wood Inspired Bronze Wall Cross Crucifix Jesus Christ 62153 : Amazon.ca:  Home"/>
          <p:cNvPicPr>
            <a:picLocks noChangeAspect="1" noChangeArrowheads="1"/>
          </p:cNvPicPr>
          <p:nvPr/>
        </p:nvPicPr>
        <p:blipFill>
          <a:blip r:embed="rId4"/>
          <a:srcRect/>
          <a:stretch>
            <a:fillRect/>
          </a:stretch>
        </p:blipFill>
        <p:spPr bwMode="auto">
          <a:xfrm>
            <a:off x="3071802" y="1571612"/>
            <a:ext cx="3020322" cy="51435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2000"/>
                                        <p:tgtEl>
                                          <p:spTgt spid="1026"/>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030"/>
                                        </p:tgtEl>
                                        <p:attrNameLst>
                                          <p:attrName>style.visibility</p:attrName>
                                        </p:attrNameLst>
                                      </p:cBhvr>
                                      <p:to>
                                        <p:strVal val="visible"/>
                                      </p:to>
                                    </p:set>
                                    <p:animEffect transition="in" filter="fade">
                                      <p:cBhvr>
                                        <p:cTn id="24" dur="2000"/>
                                        <p:tgtEl>
                                          <p:spTgt spid="1030"/>
                                        </p:tgtEl>
                                      </p:cBhvr>
                                    </p:animEffect>
                                  </p:childTnLst>
                                </p:cTn>
                              </p:par>
                            </p:childTnLst>
                          </p:cTn>
                        </p:par>
                        <p:par>
                          <p:cTn id="25" fill="hold">
                            <p:stCondLst>
                              <p:cond delay="4500"/>
                            </p:stCondLst>
                            <p:childTnLst>
                              <p:par>
                                <p:cTn id="26" presetID="2" presetClass="entr" presetSubtype="4"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28"/>
                                        </p:tgtEl>
                                        <p:attrNameLst>
                                          <p:attrName>style.visibility</p:attrName>
                                        </p:attrNameLst>
                                      </p:cBhvr>
                                      <p:to>
                                        <p:strVal val="visible"/>
                                      </p:to>
                                    </p:set>
                                    <p:animEffect transition="in" filter="fade">
                                      <p:cBhvr>
                                        <p:cTn id="32"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6"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71472" y="142859"/>
            <a:ext cx="8175625" cy="1071563"/>
          </a:xfrm>
        </p:spPr>
        <p:txBody>
          <a:bodyPr/>
          <a:lstStyle/>
          <a:p>
            <a:pPr eaLnBrk="1" hangingPunct="1"/>
            <a:r>
              <a:rPr lang="lv-LV" sz="4000" b="1" dirty="0" smtClean="0">
                <a:solidFill>
                  <a:schemeClr val="tx1"/>
                </a:solidFill>
              </a:rPr>
              <a:t>Jņ.16:7-15 Svētā Gara darbs</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73025"/>
            <a:ext cx="601093" cy="855645"/>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15.mai.2022.</a:t>
            </a:r>
            <a:endParaRPr lang="lv-LV" sz="2000" dirty="0"/>
          </a:p>
        </p:txBody>
      </p:sp>
      <p:sp>
        <p:nvSpPr>
          <p:cNvPr id="6" name="Rectangle 5"/>
          <p:cNvSpPr/>
          <p:nvPr/>
        </p:nvSpPr>
        <p:spPr>
          <a:xfrm>
            <a:off x="0" y="1000108"/>
            <a:ext cx="9144000" cy="5693866"/>
          </a:xfrm>
          <a:prstGeom prst="rect">
            <a:avLst/>
          </a:prstGeom>
        </p:spPr>
        <p:txBody>
          <a:bodyPr wrap="square">
            <a:spAutoFit/>
          </a:bodyPr>
          <a:lstStyle/>
          <a:p>
            <a:pPr algn="just"/>
            <a:r>
              <a:rPr lang="lv-LV" sz="2600" dirty="0" smtClean="0"/>
              <a:t>7 Es jums saku patiesību: jums ir labāk, ka Es aizeju. Ja Es neaizietu, Aizstāvis pie jums nenāks, bet ja Es aizeju, Es Viņu sūtīšu pie jums. 8 Un atnācis Viņš pārliecinās pasauli par grēku, taisnību un tiesu 9 Grēku - Jo tie netic Man 10 Taisnību - jo Es aizeju pie Tēva, un jūs Mani vairs neredzēsiet. 11 Tiesu - jo šīs pasaules valdnieks ir notiesāts. 12 Man vēl ir daudz ko jums teikt, bet šobrīd jūs to vēl nespējat nest. 13 Bet, kad nāks Viņš, Patiesības Gars, Viņš vadīs jūs visā patiesībā; jo Viņš nerunās no Sevis, bet runās to, ko dzirdēs, un pasludinās jums nākamās lietas. 14 Viņš pagodinās Mani, jo Viņš ņems no tā, kas ir Mans, un jums pasludinās. 15 Viss, kas pieder Tēvam, ir Mans; tāpēc Es jums sacīju: Viņš ņems no tā, kas ir Mans, un jums pasludinās.</a:t>
            </a:r>
            <a:endParaRPr lang="en-US" sz="2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214422"/>
            <a:ext cx="5857884" cy="5678478"/>
          </a:xfrm>
          <a:prstGeom prst="rect">
            <a:avLst/>
          </a:prstGeom>
          <a:noFill/>
          <a:ln w="9525">
            <a:noFill/>
            <a:miter lim="800000"/>
            <a:headEnd/>
            <a:tailEnd/>
          </a:ln>
        </p:spPr>
        <p:txBody>
          <a:bodyPr wrap="square">
            <a:spAutoFit/>
          </a:bodyPr>
          <a:lstStyle/>
          <a:p>
            <a:pPr>
              <a:buFont typeface="Arial" charset="0"/>
              <a:buAutoNum type="arabicPeriod"/>
            </a:pPr>
            <a:r>
              <a:rPr lang="lv-LV" sz="2800" b="1" dirty="0"/>
              <a:t>Sv. Gars </a:t>
            </a:r>
            <a:r>
              <a:rPr lang="lv-LV" sz="2800" dirty="0" smtClean="0"/>
              <a:t>ir kristiešu </a:t>
            </a:r>
            <a:r>
              <a:rPr lang="lv-LV" sz="2800" b="1" dirty="0" smtClean="0"/>
              <a:t>Aizstāvis, Advokāts </a:t>
            </a:r>
            <a:r>
              <a:rPr lang="lv-LV" sz="2800" dirty="0" smtClean="0"/>
              <a:t>gan šeit </a:t>
            </a:r>
            <a:r>
              <a:rPr lang="lv-LV" sz="2800" b="1" dirty="0" smtClean="0"/>
              <a:t>virs zemes</a:t>
            </a:r>
            <a:r>
              <a:rPr lang="lv-LV" sz="2800" dirty="0" smtClean="0"/>
              <a:t>, gan  </a:t>
            </a:r>
            <a:r>
              <a:rPr lang="lv-LV" sz="2800" b="1" dirty="0" smtClean="0"/>
              <a:t>beigu tiesas</a:t>
            </a:r>
            <a:r>
              <a:rPr lang="lv-LV" sz="2800" dirty="0" smtClean="0"/>
              <a:t> priekšā.</a:t>
            </a:r>
          </a:p>
          <a:p>
            <a:pPr>
              <a:buFont typeface="Arial" charset="0"/>
              <a:buAutoNum type="arabicPeriod"/>
            </a:pPr>
            <a:endParaRPr lang="lv-LV" sz="900" dirty="0" smtClean="0"/>
          </a:p>
          <a:p>
            <a:pPr>
              <a:buFont typeface="Arial" charset="0"/>
              <a:buAutoNum type="arabicPeriod"/>
            </a:pPr>
            <a:r>
              <a:rPr lang="lv-LV" sz="2800" dirty="0" smtClean="0"/>
              <a:t>Sv.Gars mājo </a:t>
            </a:r>
            <a:r>
              <a:rPr lang="lv-LV" sz="2800" b="1" dirty="0" smtClean="0"/>
              <a:t>katrā kristieša</a:t>
            </a:r>
            <a:r>
              <a:rPr lang="lv-LV" sz="2800" dirty="0" smtClean="0"/>
              <a:t> </a:t>
            </a:r>
            <a:r>
              <a:rPr lang="lv-LV" sz="2800" b="1" dirty="0" smtClean="0"/>
              <a:t>sirdsapziņā</a:t>
            </a:r>
            <a:r>
              <a:rPr lang="lv-LV" sz="2800" dirty="0" smtClean="0"/>
              <a:t>.</a:t>
            </a:r>
          </a:p>
          <a:p>
            <a:pPr>
              <a:buFont typeface="Arial" charset="0"/>
              <a:buAutoNum type="arabicPeriod"/>
            </a:pPr>
            <a:endParaRPr lang="lv-LV" sz="900" dirty="0"/>
          </a:p>
          <a:p>
            <a:pPr>
              <a:buFont typeface="Arial" charset="0"/>
              <a:buAutoNum type="arabicPeriod"/>
            </a:pPr>
            <a:r>
              <a:rPr lang="lv-LV" sz="2800" dirty="0" smtClean="0"/>
              <a:t>Ja </a:t>
            </a:r>
            <a:r>
              <a:rPr lang="lv-LV" sz="2800" b="1" dirty="0"/>
              <a:t>nebūtu Sv. Gara</a:t>
            </a:r>
            <a:r>
              <a:rPr lang="lv-LV" sz="2800" dirty="0"/>
              <a:t>, tad </a:t>
            </a:r>
            <a:r>
              <a:rPr lang="lv-LV" sz="2800" dirty="0" smtClean="0"/>
              <a:t>neviens </a:t>
            </a:r>
            <a:r>
              <a:rPr lang="lv-LV" sz="2800" b="1" dirty="0"/>
              <a:t>pie ticības par 3vienīgu Dievu</a:t>
            </a:r>
            <a:r>
              <a:rPr lang="lv-LV" sz="2800" dirty="0"/>
              <a:t> nemaz </a:t>
            </a:r>
            <a:r>
              <a:rPr lang="lv-LV" sz="2800" b="1" dirty="0"/>
              <a:t>nevarētu nonākt</a:t>
            </a:r>
            <a:r>
              <a:rPr lang="lv-LV" sz="2800" dirty="0" smtClean="0"/>
              <a:t>.</a:t>
            </a:r>
          </a:p>
          <a:p>
            <a:pPr>
              <a:buFont typeface="Arial" charset="0"/>
              <a:buAutoNum type="arabicPeriod"/>
            </a:pPr>
            <a:endParaRPr lang="lv-LV" sz="900" dirty="0"/>
          </a:p>
          <a:p>
            <a:pPr>
              <a:buFont typeface="Arial" charset="0"/>
              <a:buAutoNum type="arabicPeriod"/>
            </a:pPr>
            <a:r>
              <a:rPr lang="lv-LV" sz="2800" dirty="0"/>
              <a:t>Sv. Gars </a:t>
            </a:r>
            <a:r>
              <a:rPr lang="lv-LV" sz="2800" b="1" dirty="0"/>
              <a:t>skaidro </a:t>
            </a:r>
            <a:r>
              <a:rPr lang="lv-LV" sz="2800" dirty="0"/>
              <a:t>mums </a:t>
            </a:r>
            <a:r>
              <a:rPr lang="lv-LV" sz="2800" b="1" dirty="0"/>
              <a:t>svētos rakstus</a:t>
            </a:r>
            <a:r>
              <a:rPr lang="lv-LV" sz="2800" dirty="0"/>
              <a:t> un </a:t>
            </a:r>
            <a:r>
              <a:rPr lang="lv-LV" sz="2800" b="1" dirty="0"/>
              <a:t>sludina</a:t>
            </a:r>
            <a:r>
              <a:rPr lang="lv-LV" sz="2800" dirty="0"/>
              <a:t> tās pašas </a:t>
            </a:r>
            <a:r>
              <a:rPr lang="lv-LV" sz="2800" b="1" dirty="0"/>
              <a:t>galvenās lietas</a:t>
            </a:r>
            <a:r>
              <a:rPr lang="lv-LV" sz="2800" dirty="0"/>
              <a:t>, ko Tēvs un </a:t>
            </a:r>
            <a:r>
              <a:rPr lang="lv-LV" sz="2800" dirty="0" smtClean="0"/>
              <a:t>Dēls ir darījis.</a:t>
            </a:r>
          </a:p>
        </p:txBody>
      </p:sp>
      <p:pic>
        <p:nvPicPr>
          <p:cNvPr id="11269"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5796136" y="1571612"/>
            <a:ext cx="3347864" cy="4500594"/>
          </a:xfrm>
          <a:prstGeom prst="rect">
            <a:avLst/>
          </a:prstGeom>
          <a:ln>
            <a:noFill/>
          </a:ln>
          <a:effectLst>
            <a:softEdge rad="112500"/>
          </a:effectLst>
        </p:spPr>
      </p:pic>
      <p:sp>
        <p:nvSpPr>
          <p:cNvPr id="8" name="Rectangle 3"/>
          <p:cNvSpPr txBox="1">
            <a:spLocks noChangeArrowheads="1"/>
          </p:cNvSpPr>
          <p:nvPr/>
        </p:nvSpPr>
        <p:spPr>
          <a:xfrm>
            <a:off x="0" y="19034"/>
            <a:ext cx="9144000" cy="1052512"/>
          </a:xfrm>
          <a:prstGeom prst="rect">
            <a:avLst/>
          </a:prstGeom>
        </p:spPr>
        <p:txBody>
          <a:bodyPr/>
          <a:lstStyle/>
          <a:p>
            <a:pPr lvl="0" algn="just">
              <a:lnSpc>
                <a:spcPct val="80000"/>
              </a:lnSpc>
              <a:spcBef>
                <a:spcPct val="20000"/>
              </a:spcBef>
              <a:defRPr/>
            </a:pPr>
            <a:r>
              <a:rPr lang="lv-LV" sz="2800" i="1" dirty="0" smtClean="0"/>
              <a:t>7 Es jums saku patiesību: jums ir labāk, ka Es aizeju. Ja Es neaizietu, Aizstāvis pie jums nenāks, bet ja Es aizeju, Es Viņu sūtīšu pie jums.</a:t>
            </a:r>
            <a:endParaRPr kumimoji="0" lang="lv-LV" sz="26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 calcmode="lin" valueType="num">
                                      <p:cBhvr additive="base">
                                        <p:cTn id="1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1269"/>
                                        </p:tgtEl>
                                        <p:attrNameLst>
                                          <p:attrName>style.visibility</p:attrName>
                                        </p:attrNameLst>
                                      </p:cBhvr>
                                      <p:to>
                                        <p:strVal val="visible"/>
                                      </p:to>
                                    </p:set>
                                    <p:animEffect transition="in" filter="fade">
                                      <p:cBhvr>
                                        <p:cTn id="16" dur="2000"/>
                                        <p:tgtEl>
                                          <p:spTgt spid="11269"/>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anim calcmode="lin" valueType="num">
                                      <p:cBhvr additive="base">
                                        <p:cTn id="2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3"/>
          <p:cNvSpPr txBox="1">
            <a:spLocks noChangeArrowheads="1"/>
          </p:cNvSpPr>
          <p:nvPr/>
        </p:nvSpPr>
        <p:spPr>
          <a:xfrm>
            <a:off x="0" y="90488"/>
            <a:ext cx="9144000" cy="1052512"/>
          </a:xfrm>
          <a:prstGeom prst="rect">
            <a:avLst/>
          </a:prstGeom>
        </p:spPr>
        <p:txBody>
          <a:bodyPr/>
          <a:lstStyle/>
          <a:p>
            <a:pPr marR="0" lvl="0" algn="just" defTabSz="914400" rtl="0" eaLnBrk="1" fontAlgn="base" latinLnBrk="0" hangingPunct="1">
              <a:lnSpc>
                <a:spcPct val="80000"/>
              </a:lnSpc>
              <a:spcBef>
                <a:spcPct val="2000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8 Un atnācis Viņš pārliecinās pasauli par grēku, taisnību un tiesu.</a:t>
            </a:r>
            <a:endParaRPr kumimoji="0" lang="lv-LV" sz="26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Rectangle 2"/>
          <p:cNvSpPr txBox="1">
            <a:spLocks noChangeArrowheads="1"/>
          </p:cNvSpPr>
          <p:nvPr/>
        </p:nvSpPr>
        <p:spPr>
          <a:xfrm>
            <a:off x="428596" y="1928809"/>
            <a:ext cx="1928826"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Grēks</a:t>
            </a:r>
          </a:p>
        </p:txBody>
      </p:sp>
      <p:sp>
        <p:nvSpPr>
          <p:cNvPr id="9" name="Rectangle 2"/>
          <p:cNvSpPr txBox="1">
            <a:spLocks noChangeArrowheads="1"/>
          </p:cNvSpPr>
          <p:nvPr/>
        </p:nvSpPr>
        <p:spPr>
          <a:xfrm>
            <a:off x="6500826" y="2214554"/>
            <a:ext cx="1928826"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Tiesa</a:t>
            </a:r>
          </a:p>
        </p:txBody>
      </p:sp>
      <p:sp>
        <p:nvSpPr>
          <p:cNvPr id="10" name="Rectangle 2"/>
          <p:cNvSpPr txBox="1">
            <a:spLocks noChangeArrowheads="1"/>
          </p:cNvSpPr>
          <p:nvPr/>
        </p:nvSpPr>
        <p:spPr>
          <a:xfrm>
            <a:off x="3286116" y="785801"/>
            <a:ext cx="2500330"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Taisnība</a:t>
            </a:r>
          </a:p>
        </p:txBody>
      </p:sp>
      <p:pic>
        <p:nvPicPr>
          <p:cNvPr id="1026" name="Picture 2" descr="The Sin on Steam"/>
          <p:cNvPicPr>
            <a:picLocks noChangeAspect="1" noChangeArrowheads="1"/>
          </p:cNvPicPr>
          <p:nvPr/>
        </p:nvPicPr>
        <p:blipFill>
          <a:blip r:embed="rId2"/>
          <a:srcRect l="7980" r="52121"/>
          <a:stretch>
            <a:fillRect/>
          </a:stretch>
        </p:blipFill>
        <p:spPr bwMode="auto">
          <a:xfrm>
            <a:off x="-32" y="2714620"/>
            <a:ext cx="3286148" cy="3849488"/>
          </a:xfrm>
          <a:prstGeom prst="rect">
            <a:avLst/>
          </a:prstGeom>
          <a:ln>
            <a:noFill/>
          </a:ln>
          <a:effectLst>
            <a:softEdge rad="112500"/>
          </a:effectLst>
        </p:spPr>
      </p:pic>
      <p:pic>
        <p:nvPicPr>
          <p:cNvPr id="1028" name="Picture 4" descr="How Can We Hold Misbehaving Federal Judges Accountable? | Fix the Court"/>
          <p:cNvPicPr>
            <a:picLocks noChangeAspect="1" noChangeArrowheads="1"/>
          </p:cNvPicPr>
          <p:nvPr/>
        </p:nvPicPr>
        <p:blipFill>
          <a:blip r:embed="rId3"/>
          <a:srcRect l="9629" r="3710"/>
          <a:stretch>
            <a:fillRect/>
          </a:stretch>
        </p:blipFill>
        <p:spPr bwMode="auto">
          <a:xfrm>
            <a:off x="5929290" y="2928934"/>
            <a:ext cx="3214710" cy="3643338"/>
          </a:xfrm>
          <a:prstGeom prst="rect">
            <a:avLst/>
          </a:prstGeom>
          <a:ln>
            <a:noFill/>
          </a:ln>
          <a:effectLst>
            <a:softEdge rad="112500"/>
          </a:effectLst>
        </p:spPr>
      </p:pic>
      <p:pic>
        <p:nvPicPr>
          <p:cNvPr id="1030" name="Picture 6" descr="Wood Inspired Bronze Wall Cross Crucifix Jesus Christ 62153 : Amazon.ca:  Home"/>
          <p:cNvPicPr>
            <a:picLocks noChangeAspect="1" noChangeArrowheads="1"/>
          </p:cNvPicPr>
          <p:nvPr/>
        </p:nvPicPr>
        <p:blipFill>
          <a:blip r:embed="rId4"/>
          <a:srcRect/>
          <a:stretch>
            <a:fillRect/>
          </a:stretch>
        </p:blipFill>
        <p:spPr bwMode="auto">
          <a:xfrm>
            <a:off x="3071802" y="1571612"/>
            <a:ext cx="3020322" cy="51435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2000"/>
                                        <p:tgtEl>
                                          <p:spTgt spid="1026"/>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030"/>
                                        </p:tgtEl>
                                        <p:attrNameLst>
                                          <p:attrName>style.visibility</p:attrName>
                                        </p:attrNameLst>
                                      </p:cBhvr>
                                      <p:to>
                                        <p:strVal val="visible"/>
                                      </p:to>
                                    </p:set>
                                    <p:animEffect transition="in" filter="fade">
                                      <p:cBhvr>
                                        <p:cTn id="24" dur="2000"/>
                                        <p:tgtEl>
                                          <p:spTgt spid="1030"/>
                                        </p:tgtEl>
                                      </p:cBhvr>
                                    </p:animEffect>
                                  </p:childTnLst>
                                </p:cTn>
                              </p:par>
                            </p:childTnLst>
                          </p:cTn>
                        </p:par>
                        <p:par>
                          <p:cTn id="25" fill="hold">
                            <p:stCondLst>
                              <p:cond delay="4500"/>
                            </p:stCondLst>
                            <p:childTnLst>
                              <p:par>
                                <p:cTn id="26" presetID="2" presetClass="entr" presetSubtype="4"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28"/>
                                        </p:tgtEl>
                                        <p:attrNameLst>
                                          <p:attrName>style.visibility</p:attrName>
                                        </p:attrNameLst>
                                      </p:cBhvr>
                                      <p:to>
                                        <p:strVal val="visible"/>
                                      </p:to>
                                    </p:set>
                                    <p:animEffect transition="in" filter="fade">
                                      <p:cBhvr>
                                        <p:cTn id="32"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6"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clrChange>
              <a:clrFrom>
                <a:srgbClr val="BFBF7F"/>
              </a:clrFrom>
              <a:clrTo>
                <a:srgbClr val="BFBF7F">
                  <a:alpha val="0"/>
                </a:srgbClr>
              </a:clrTo>
            </a:clrChange>
          </a:blip>
          <a:srcRect b="49783"/>
          <a:stretch>
            <a:fillRect/>
          </a:stretch>
        </p:blipFill>
        <p:spPr bwMode="auto">
          <a:xfrm>
            <a:off x="5572132" y="2714620"/>
            <a:ext cx="3571868" cy="2928958"/>
          </a:xfrm>
          <a:prstGeom prst="rect">
            <a:avLst/>
          </a:prstGeom>
          <a:ln>
            <a:noFill/>
          </a:ln>
          <a:effectLst>
            <a:softEdge rad="112500"/>
          </a:effectLst>
        </p:spPr>
      </p:pic>
      <p:sp>
        <p:nvSpPr>
          <p:cNvPr id="11267" name="Rectangle 3"/>
          <p:cNvSpPr>
            <a:spLocks noGrp="1" noChangeArrowheads="1"/>
          </p:cNvSpPr>
          <p:nvPr>
            <p:ph type="body" idx="1"/>
          </p:nvPr>
        </p:nvSpPr>
        <p:spPr>
          <a:xfrm>
            <a:off x="-214313" y="90488"/>
            <a:ext cx="9358313" cy="552430"/>
          </a:xfrm>
        </p:spPr>
        <p:txBody>
          <a:bodyPr/>
          <a:lstStyle/>
          <a:p>
            <a:pPr algn="ctr" eaLnBrk="1" hangingPunct="1">
              <a:lnSpc>
                <a:spcPct val="80000"/>
              </a:lnSpc>
              <a:buFontTx/>
              <a:buNone/>
            </a:pPr>
            <a:r>
              <a:rPr lang="lv-LV" i="1" dirty="0" smtClean="0"/>
              <a:t>    9 Grēku - Jo tie netic Man</a:t>
            </a:r>
            <a:endParaRPr lang="lv-LV" sz="2800" dirty="0" smtClean="0"/>
          </a:p>
        </p:txBody>
      </p:sp>
      <p:sp>
        <p:nvSpPr>
          <p:cNvPr id="7" name="Rectangle 6"/>
          <p:cNvSpPr>
            <a:spLocks noChangeArrowheads="1"/>
          </p:cNvSpPr>
          <p:nvPr/>
        </p:nvSpPr>
        <p:spPr bwMode="auto">
          <a:xfrm>
            <a:off x="0" y="428604"/>
            <a:ext cx="6000760" cy="6486391"/>
          </a:xfrm>
          <a:prstGeom prst="rect">
            <a:avLst/>
          </a:prstGeom>
          <a:noFill/>
          <a:ln w="9525">
            <a:noFill/>
            <a:miter lim="800000"/>
            <a:headEnd/>
            <a:tailEnd/>
          </a:ln>
        </p:spPr>
        <p:txBody>
          <a:bodyPr wrap="square">
            <a:spAutoFit/>
          </a:bodyPr>
          <a:lstStyle/>
          <a:p>
            <a:pPr>
              <a:spcBef>
                <a:spcPts val="900"/>
              </a:spcBef>
              <a:buFontTx/>
              <a:buChar char="•"/>
            </a:pPr>
            <a:r>
              <a:rPr lang="lv-LV" sz="2700" b="1" dirty="0" smtClean="0"/>
              <a:t>Ir </a:t>
            </a:r>
            <a:r>
              <a:rPr lang="lv-LV" sz="2700" dirty="0" smtClean="0"/>
              <a:t>kādi, kas </a:t>
            </a:r>
            <a:r>
              <a:rPr lang="lv-LV" sz="2700" b="1" dirty="0" smtClean="0"/>
              <a:t>grib izvairīties </a:t>
            </a:r>
            <a:r>
              <a:rPr lang="lv-LV" sz="2700" dirty="0" smtClean="0"/>
              <a:t>runāt   par </a:t>
            </a:r>
            <a:r>
              <a:rPr lang="lv-LV" sz="2700" b="1" dirty="0" smtClean="0"/>
              <a:t>grēku baznīcā</a:t>
            </a:r>
            <a:r>
              <a:rPr lang="lv-LV" sz="2700" dirty="0" smtClean="0"/>
              <a:t>. </a:t>
            </a:r>
          </a:p>
          <a:p>
            <a:pPr>
              <a:spcBef>
                <a:spcPts val="900"/>
              </a:spcBef>
              <a:buFontTx/>
              <a:buChar char="•"/>
            </a:pPr>
            <a:r>
              <a:rPr lang="lv-LV" sz="2700" dirty="0" smtClean="0"/>
              <a:t>Bet tas ir </a:t>
            </a:r>
            <a:r>
              <a:rPr lang="lv-LV" sz="2700" b="1" dirty="0" smtClean="0"/>
              <a:t>Sv.Gara darbs</a:t>
            </a:r>
            <a:r>
              <a:rPr lang="lv-LV" sz="2700" dirty="0" smtClean="0"/>
              <a:t>.</a:t>
            </a:r>
          </a:p>
          <a:p>
            <a:pPr>
              <a:spcBef>
                <a:spcPts val="900"/>
              </a:spcBef>
              <a:buFontTx/>
              <a:buChar char="•"/>
            </a:pPr>
            <a:r>
              <a:rPr lang="lv-LV" sz="2700" dirty="0" smtClean="0"/>
              <a:t>Dievs </a:t>
            </a:r>
            <a:r>
              <a:rPr lang="lv-LV" sz="2700" b="1" dirty="0" smtClean="0"/>
              <a:t>nevērtē</a:t>
            </a:r>
            <a:r>
              <a:rPr lang="lv-LV" sz="2700" dirty="0" smtClean="0"/>
              <a:t> cilvēku pēc viņa </a:t>
            </a:r>
            <a:r>
              <a:rPr lang="lv-LV" sz="2700" b="1" dirty="0" smtClean="0"/>
              <a:t>ārējiem trūkumiem</a:t>
            </a:r>
            <a:r>
              <a:rPr lang="lv-LV" sz="2700" dirty="0" smtClean="0"/>
              <a:t>, bet pēc tā, kas </a:t>
            </a:r>
            <a:r>
              <a:rPr lang="lv-LV" sz="2700" b="1" dirty="0" smtClean="0"/>
              <a:t>atklājas</a:t>
            </a:r>
            <a:r>
              <a:rPr lang="lv-LV" sz="2700" dirty="0" smtClean="0"/>
              <a:t> viņa </a:t>
            </a:r>
            <a:r>
              <a:rPr lang="lv-LV" sz="2700" b="1" dirty="0" smtClean="0"/>
              <a:t>sirdsapziņā</a:t>
            </a:r>
            <a:r>
              <a:rPr lang="lv-LV" sz="2700" dirty="0" smtClean="0"/>
              <a:t>.</a:t>
            </a:r>
          </a:p>
          <a:p>
            <a:pPr>
              <a:spcBef>
                <a:spcPts val="900"/>
              </a:spcBef>
              <a:buFontTx/>
              <a:buChar char="•"/>
            </a:pPr>
            <a:r>
              <a:rPr lang="lv-LV" sz="2700" dirty="0" smtClean="0"/>
              <a:t>Bieži </a:t>
            </a:r>
            <a:r>
              <a:rPr lang="lv-LV" sz="2700" b="1" dirty="0" smtClean="0"/>
              <a:t>cilvēks labprātāk </a:t>
            </a:r>
            <a:r>
              <a:rPr lang="lv-LV" sz="2700" dirty="0" smtClean="0"/>
              <a:t>rīkotos </a:t>
            </a:r>
            <a:r>
              <a:rPr lang="lv-LV" sz="2700" b="1" dirty="0" smtClean="0"/>
              <a:t>pilnīgi pretēji </a:t>
            </a:r>
            <a:r>
              <a:rPr lang="lv-LV" sz="2700" dirty="0" smtClean="0"/>
              <a:t>Dieva </a:t>
            </a:r>
            <a:r>
              <a:rPr lang="lv-LV" sz="2700" b="1" dirty="0" smtClean="0"/>
              <a:t>baušļiem</a:t>
            </a:r>
            <a:r>
              <a:rPr lang="lv-LV" sz="2700" dirty="0" smtClean="0"/>
              <a:t>, ja nebūtu </a:t>
            </a:r>
            <a:r>
              <a:rPr lang="lv-LV" sz="2700" b="1" dirty="0" smtClean="0"/>
              <a:t>kauna</a:t>
            </a:r>
            <a:r>
              <a:rPr lang="lv-LV" sz="2700" dirty="0" smtClean="0"/>
              <a:t>, </a:t>
            </a:r>
            <a:r>
              <a:rPr lang="lv-LV" sz="2700" b="1" dirty="0" smtClean="0"/>
              <a:t>sodu</a:t>
            </a:r>
            <a:r>
              <a:rPr lang="lv-LV" sz="2700" dirty="0" smtClean="0"/>
              <a:t> un </a:t>
            </a:r>
            <a:r>
              <a:rPr lang="lv-LV" sz="2700" b="1" dirty="0" smtClean="0"/>
              <a:t>elles</a:t>
            </a:r>
            <a:r>
              <a:rPr lang="lv-LV" sz="2700" dirty="0" smtClean="0"/>
              <a:t>.</a:t>
            </a:r>
          </a:p>
          <a:p>
            <a:pPr>
              <a:spcBef>
                <a:spcPts val="900"/>
              </a:spcBef>
              <a:buFontTx/>
              <a:buChar char="•"/>
            </a:pPr>
            <a:r>
              <a:rPr lang="lv-LV" sz="2700" b="1" dirty="0" smtClean="0"/>
              <a:t>Cilvēks</a:t>
            </a:r>
            <a:r>
              <a:rPr lang="lv-LV" sz="2700" dirty="0" smtClean="0"/>
              <a:t> pats no sevis nespēj būt </a:t>
            </a:r>
            <a:r>
              <a:rPr lang="lv-LV" sz="2700" b="1" dirty="0" smtClean="0"/>
              <a:t>no sirds laipns</a:t>
            </a:r>
            <a:r>
              <a:rPr lang="lv-LV" sz="2700" dirty="0" smtClean="0"/>
              <a:t> un </a:t>
            </a:r>
            <a:r>
              <a:rPr lang="lv-LV" sz="2700" b="1" dirty="0" smtClean="0"/>
              <a:t>labvēlīgs</a:t>
            </a:r>
            <a:r>
              <a:rPr lang="lv-LV" sz="2700" dirty="0" smtClean="0"/>
              <a:t> pret visiem </a:t>
            </a:r>
            <a:r>
              <a:rPr lang="lv-LV" sz="2700" b="1" dirty="0" smtClean="0"/>
              <a:t>cilvēkiem. Neviens</a:t>
            </a:r>
            <a:r>
              <a:rPr lang="lv-LV" sz="2700" dirty="0" smtClean="0"/>
              <a:t> cilvēks nespēj </a:t>
            </a:r>
            <a:r>
              <a:rPr lang="lv-LV" sz="2700" b="1" dirty="0" smtClean="0"/>
              <a:t>no visas sirds</a:t>
            </a:r>
            <a:r>
              <a:rPr lang="lv-LV" sz="2700" dirty="0" smtClean="0"/>
              <a:t> pildīt visus </a:t>
            </a:r>
            <a:r>
              <a:rPr lang="lv-LV" sz="2700" b="1" dirty="0" smtClean="0"/>
              <a:t>baušļus</a:t>
            </a:r>
            <a:r>
              <a:rPr lang="lv-LV" sz="2700" dirty="0" smtClean="0"/>
              <a:t>.</a:t>
            </a:r>
          </a:p>
          <a:p>
            <a:pPr>
              <a:spcBef>
                <a:spcPts val="900"/>
              </a:spcBef>
              <a:buFontTx/>
              <a:buChar char="•"/>
            </a:pPr>
            <a:r>
              <a:rPr lang="lv-LV" sz="2700" b="1" dirty="0" smtClean="0"/>
              <a:t>Sv.Gars</a:t>
            </a:r>
            <a:r>
              <a:rPr lang="lv-LV" sz="2700" dirty="0" smtClean="0"/>
              <a:t> ir </a:t>
            </a:r>
            <a:r>
              <a:rPr lang="lv-LV" sz="2700" b="1" dirty="0" smtClean="0"/>
              <a:t>nācis</a:t>
            </a:r>
            <a:r>
              <a:rPr lang="lv-LV" sz="2700" dirty="0" smtClean="0"/>
              <a:t> mums to </a:t>
            </a:r>
            <a:r>
              <a:rPr lang="lv-LV" sz="2700" b="1" dirty="0" smtClean="0"/>
              <a:t>atklāt</a:t>
            </a:r>
            <a:r>
              <a:rPr lang="lv-LV" sz="2700" dirty="0" smtClean="0"/>
              <a:t>.</a:t>
            </a:r>
            <a:endParaRPr lang="lv-LV" sz="2700" dirty="0"/>
          </a:p>
        </p:txBody>
      </p:sp>
      <p:pic>
        <p:nvPicPr>
          <p:cNvPr id="6" name="Picture 6" descr="http://t1.gstatic.com/images?q=tbn:ANd9GcTvvc7JUCIV6qwBiSduSxdvZzHGv1DZIBSmwtJraPNUfXglj6Ee"/>
          <p:cNvPicPr>
            <a:picLocks noChangeAspect="1" noChangeArrowheads="1"/>
          </p:cNvPicPr>
          <p:nvPr/>
        </p:nvPicPr>
        <p:blipFill>
          <a:blip r:embed="rId3" cstate="print"/>
          <a:srcRect/>
          <a:stretch>
            <a:fillRect/>
          </a:stretch>
        </p:blipFill>
        <p:spPr bwMode="auto">
          <a:xfrm>
            <a:off x="5715008" y="571480"/>
            <a:ext cx="3428992" cy="22943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5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 presetClass="entr" presetSubtype="4"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19050"/>
            <a:ext cx="9358313" cy="552430"/>
          </a:xfrm>
        </p:spPr>
        <p:txBody>
          <a:bodyPr/>
          <a:lstStyle/>
          <a:p>
            <a:pPr algn="ctr" eaLnBrk="1" hangingPunct="1">
              <a:lnSpc>
                <a:spcPct val="80000"/>
              </a:lnSpc>
              <a:buFontTx/>
              <a:buNone/>
            </a:pPr>
            <a:r>
              <a:rPr lang="lv-LV" i="1" dirty="0" smtClean="0"/>
              <a:t>    9 Grēku - Jo tie netic Man</a:t>
            </a:r>
            <a:endParaRPr lang="lv-LV" sz="2800" dirty="0" smtClean="0"/>
          </a:p>
        </p:txBody>
      </p:sp>
      <p:sp>
        <p:nvSpPr>
          <p:cNvPr id="7" name="Rectangle 6"/>
          <p:cNvSpPr>
            <a:spLocks noChangeArrowheads="1"/>
          </p:cNvSpPr>
          <p:nvPr/>
        </p:nvSpPr>
        <p:spPr bwMode="auto">
          <a:xfrm>
            <a:off x="0" y="428604"/>
            <a:ext cx="9144000" cy="3493264"/>
          </a:xfrm>
          <a:prstGeom prst="rect">
            <a:avLst/>
          </a:prstGeom>
          <a:noFill/>
          <a:ln w="9525">
            <a:noFill/>
            <a:miter lim="800000"/>
            <a:headEnd/>
            <a:tailEnd/>
          </a:ln>
        </p:spPr>
        <p:txBody>
          <a:bodyPr wrap="square">
            <a:spAutoFit/>
          </a:bodyPr>
          <a:lstStyle/>
          <a:p>
            <a:pPr>
              <a:spcBef>
                <a:spcPts val="600"/>
              </a:spcBef>
              <a:buFontTx/>
              <a:buChar char="•"/>
            </a:pPr>
            <a:r>
              <a:rPr lang="lv-LV" sz="2700" dirty="0" smtClean="0"/>
              <a:t>Ja </a:t>
            </a:r>
            <a:r>
              <a:rPr lang="lv-LV" sz="2700" b="1" dirty="0" smtClean="0"/>
              <a:t>cilvēki ticētu Jēzum</a:t>
            </a:r>
            <a:r>
              <a:rPr lang="lv-LV" sz="2700" dirty="0" smtClean="0"/>
              <a:t>, viņiem jau būtu </a:t>
            </a:r>
            <a:r>
              <a:rPr lang="lv-LV" sz="2700" b="1" dirty="0" smtClean="0"/>
              <a:t>piedoti visi grēki</a:t>
            </a:r>
            <a:r>
              <a:rPr lang="lv-LV" sz="2700" dirty="0" smtClean="0"/>
              <a:t>, bet ja viņi </a:t>
            </a:r>
            <a:r>
              <a:rPr lang="lv-LV" sz="2700" b="1" dirty="0" smtClean="0"/>
              <a:t>negrib Jēzu pieņemt</a:t>
            </a:r>
            <a:r>
              <a:rPr lang="lv-LV" sz="2700" dirty="0" smtClean="0"/>
              <a:t>, tad viņiem ir </a:t>
            </a:r>
            <a:r>
              <a:rPr lang="lv-LV" sz="2700" b="1" dirty="0" smtClean="0"/>
              <a:t>jāsadzird bauslības vēsts</a:t>
            </a:r>
            <a:r>
              <a:rPr lang="lv-LV" sz="2700" dirty="0" smtClean="0"/>
              <a:t>, lai viņi </a:t>
            </a:r>
            <a:r>
              <a:rPr lang="lv-LV" sz="2700" b="1" dirty="0" smtClean="0"/>
              <a:t>atgrieztos</a:t>
            </a:r>
            <a:r>
              <a:rPr lang="lv-LV" sz="2700" dirty="0" smtClean="0"/>
              <a:t> no saviem </a:t>
            </a:r>
            <a:r>
              <a:rPr lang="lv-LV" sz="2700" b="1" dirty="0" smtClean="0"/>
              <a:t>grēkiem</a:t>
            </a:r>
            <a:r>
              <a:rPr lang="lv-LV" sz="2700" dirty="0" smtClean="0"/>
              <a:t> un </a:t>
            </a:r>
            <a:r>
              <a:rPr lang="lv-LV" sz="2700" b="1" dirty="0" smtClean="0"/>
              <a:t>tīcētu uz Viņu</a:t>
            </a:r>
            <a:r>
              <a:rPr lang="lv-LV" sz="2700" dirty="0" smtClean="0"/>
              <a:t>.</a:t>
            </a:r>
          </a:p>
          <a:p>
            <a:pPr>
              <a:spcBef>
                <a:spcPts val="600"/>
              </a:spcBef>
              <a:buFontTx/>
              <a:buChar char="•"/>
            </a:pPr>
            <a:r>
              <a:rPr lang="lv-LV" sz="2700" dirty="0" smtClean="0"/>
              <a:t>Ap</a:t>
            </a:r>
            <a:r>
              <a:rPr lang="lv-LV" sz="2700" dirty="0"/>
              <a:t>. darbos </a:t>
            </a:r>
            <a:r>
              <a:rPr lang="lv-LV" sz="2700" b="1" dirty="0"/>
              <a:t>Sauls</a:t>
            </a:r>
            <a:r>
              <a:rPr lang="lv-LV" sz="2700" dirty="0"/>
              <a:t> pats par sevi apgalvoja, ka viņš </a:t>
            </a:r>
            <a:r>
              <a:rPr lang="lv-LV" sz="2700" b="1" dirty="0"/>
              <a:t>bauslības priekšā</a:t>
            </a:r>
            <a:r>
              <a:rPr lang="lv-LV" sz="2700" dirty="0"/>
              <a:t> ir </a:t>
            </a:r>
            <a:r>
              <a:rPr lang="lv-LV" sz="2700" b="1" dirty="0" smtClean="0"/>
              <a:t>nevainojams. </a:t>
            </a:r>
            <a:r>
              <a:rPr lang="lv-LV" sz="2700" dirty="0" smtClean="0"/>
              <a:t>Bet </a:t>
            </a:r>
            <a:r>
              <a:rPr lang="lv-LV" sz="2700" dirty="0"/>
              <a:t>kad </a:t>
            </a:r>
            <a:r>
              <a:rPr lang="lv-LV" sz="2700" b="1" dirty="0"/>
              <a:t>Gars atdarīja viņa acis</a:t>
            </a:r>
            <a:r>
              <a:rPr lang="lv-LV" sz="2700" dirty="0"/>
              <a:t> </a:t>
            </a:r>
            <a:r>
              <a:rPr lang="lv-LV" sz="2700" dirty="0" smtClean="0"/>
              <a:t> un </a:t>
            </a:r>
            <a:r>
              <a:rPr lang="lv-LV" sz="2700" dirty="0"/>
              <a:t>Dieva spēkā viņš </a:t>
            </a:r>
            <a:r>
              <a:rPr lang="lv-LV" sz="2700" b="1" dirty="0"/>
              <a:t>kļuva par Pāvilu</a:t>
            </a:r>
            <a:r>
              <a:rPr lang="lv-LV" sz="2700" dirty="0"/>
              <a:t>, tad viņš teica, ka es esmu </a:t>
            </a:r>
            <a:r>
              <a:rPr lang="lv-LV" sz="2700" b="1" dirty="0"/>
              <a:t>pirmais starp grēciniekiem</a:t>
            </a:r>
            <a:r>
              <a:rPr lang="lv-LV" sz="2700" dirty="0"/>
              <a:t>. </a:t>
            </a:r>
          </a:p>
        </p:txBody>
      </p:sp>
      <p:pic>
        <p:nvPicPr>
          <p:cNvPr id="24578" name="Picture 2" descr="Jēzus un grēks | no cikla “JĒZUS” | Prieka Vēsts TV"/>
          <p:cNvPicPr>
            <a:picLocks noChangeAspect="1" noChangeArrowheads="1"/>
          </p:cNvPicPr>
          <p:nvPr/>
        </p:nvPicPr>
        <p:blipFill>
          <a:blip r:embed="rId2"/>
          <a:srcRect/>
          <a:stretch>
            <a:fillRect/>
          </a:stretch>
        </p:blipFill>
        <p:spPr bwMode="auto">
          <a:xfrm>
            <a:off x="0" y="3786191"/>
            <a:ext cx="9144000" cy="33575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7</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Lielākoties mūsu labie darbi ir grēki</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8893175" cy="6092825"/>
          </a:xfrm>
        </p:spPr>
        <p:txBody>
          <a:bodyPr/>
          <a:lstStyle/>
          <a:p>
            <a:pPr marL="533400" indent="-533400" algn="just" eaLnBrk="1" hangingPunct="1">
              <a:lnSpc>
                <a:spcPct val="90000"/>
              </a:lnSpc>
            </a:pPr>
            <a:r>
              <a:rPr lang="lv-LV" sz="2800" dirty="0" smtClean="0"/>
              <a:t>Svarīga ir </a:t>
            </a:r>
            <a:r>
              <a:rPr lang="lv-LV" sz="2800" b="1" dirty="0" smtClean="0"/>
              <a:t>motivācija </a:t>
            </a:r>
            <a:r>
              <a:rPr lang="lv-LV" sz="2800" dirty="0" smtClean="0"/>
              <a:t>ar kādu darbi tiek darīti!</a:t>
            </a:r>
          </a:p>
          <a:p>
            <a:pPr marL="533400" indent="-533400" algn="just" eaLnBrk="1" hangingPunct="1">
              <a:lnSpc>
                <a:spcPct val="90000"/>
              </a:lnSpc>
              <a:buFontTx/>
              <a:buNone/>
            </a:pPr>
            <a:r>
              <a:rPr lang="lv-LV" b="1" dirty="0" smtClean="0"/>
              <a:t>Grēcīga motivācija</a:t>
            </a:r>
            <a:r>
              <a:rPr lang="lv-LV" sz="2800" dirty="0" smtClean="0"/>
              <a:t>, kad mēs darbus darām:</a:t>
            </a:r>
          </a:p>
          <a:p>
            <a:pPr marL="533400" indent="-533400" algn="just" eaLnBrk="1" hangingPunct="1">
              <a:lnSpc>
                <a:spcPct val="90000"/>
              </a:lnSpc>
            </a:pPr>
            <a:r>
              <a:rPr lang="lv-LV" sz="2800" b="1" dirty="0" smtClean="0"/>
              <a:t>Piespiesti</a:t>
            </a:r>
            <a:r>
              <a:rPr lang="lv-LV" sz="2800" dirty="0" smtClean="0"/>
              <a:t>, nelabprāt</a:t>
            </a:r>
          </a:p>
          <a:p>
            <a:pPr marL="533400" indent="-533400" algn="just" eaLnBrk="1" hangingPunct="1">
              <a:lnSpc>
                <a:spcPct val="90000"/>
              </a:lnSpc>
            </a:pPr>
            <a:r>
              <a:rPr lang="lv-LV" sz="2800" b="1" dirty="0" smtClean="0"/>
              <a:t>Dabūtu</a:t>
            </a:r>
            <a:r>
              <a:rPr lang="lv-LV" sz="2800" dirty="0" smtClean="0"/>
              <a:t> kaut ko </a:t>
            </a:r>
            <a:r>
              <a:rPr lang="lv-LV" sz="2800" b="1" dirty="0" smtClean="0"/>
              <a:t>pretī</a:t>
            </a:r>
          </a:p>
          <a:p>
            <a:pPr marL="533400" indent="-533400" algn="just" eaLnBrk="1" hangingPunct="1">
              <a:lnSpc>
                <a:spcPct val="90000"/>
              </a:lnSpc>
            </a:pPr>
            <a:r>
              <a:rPr lang="lv-LV" sz="2800" b="1" dirty="0" smtClean="0"/>
              <a:t>Ne</a:t>
            </a:r>
            <a:r>
              <a:rPr lang="lv-LV" sz="2800" dirty="0" smtClean="0"/>
              <a:t> pēc </a:t>
            </a:r>
            <a:r>
              <a:rPr lang="lv-LV" sz="2800" b="1" dirty="0" smtClean="0"/>
              <a:t>Dieva gribas</a:t>
            </a:r>
          </a:p>
          <a:p>
            <a:pPr marL="533400" indent="-533400" algn="just" eaLnBrk="1" hangingPunct="1">
              <a:lnSpc>
                <a:spcPct val="90000"/>
              </a:lnSpc>
            </a:pPr>
            <a:r>
              <a:rPr lang="lv-LV" sz="2800" dirty="0" smtClean="0"/>
              <a:t>Lai </a:t>
            </a:r>
            <a:r>
              <a:rPr lang="lv-LV" sz="2800" b="1" dirty="0" smtClean="0"/>
              <a:t>kaut ko izpelnītos</a:t>
            </a:r>
          </a:p>
          <a:p>
            <a:pPr marL="533400" indent="-533400" algn="just" eaLnBrk="1" hangingPunct="1">
              <a:lnSpc>
                <a:spcPct val="90000"/>
              </a:lnSpc>
            </a:pPr>
            <a:r>
              <a:rPr lang="lv-LV" sz="2800" b="1" dirty="0" smtClean="0"/>
              <a:t>Paaugstinātu</a:t>
            </a:r>
            <a:r>
              <a:rPr lang="lv-LV" sz="2800" dirty="0" smtClean="0"/>
              <a:t> sevi, savu </a:t>
            </a:r>
            <a:r>
              <a:rPr lang="lv-LV" sz="2800" b="1" dirty="0" smtClean="0"/>
              <a:t>ego</a:t>
            </a:r>
          </a:p>
          <a:p>
            <a:pPr marL="533400" indent="-533400" algn="just" eaLnBrk="1" hangingPunct="1">
              <a:lnSpc>
                <a:spcPct val="90000"/>
              </a:lnSpc>
              <a:buFontTx/>
              <a:buNone/>
            </a:pPr>
            <a:r>
              <a:rPr lang="lv-LV" b="1" dirty="0" smtClean="0"/>
              <a:t>Patiesa motivācija</a:t>
            </a:r>
            <a:r>
              <a:rPr lang="lv-LV" sz="2800" dirty="0" smtClean="0"/>
              <a:t>, kad mēs darbus darām:</a:t>
            </a:r>
          </a:p>
          <a:p>
            <a:pPr marL="533400" indent="-533400" algn="just" eaLnBrk="1" hangingPunct="1">
              <a:lnSpc>
                <a:spcPct val="90000"/>
              </a:lnSpc>
            </a:pPr>
            <a:r>
              <a:rPr lang="lv-LV" sz="2800" b="1" dirty="0" smtClean="0"/>
              <a:t>Ticībā</a:t>
            </a:r>
            <a:r>
              <a:rPr lang="lv-LV" sz="2800" dirty="0" smtClean="0"/>
              <a:t> un </a:t>
            </a:r>
            <a:r>
              <a:rPr lang="lv-LV" sz="2800" b="1" dirty="0" smtClean="0"/>
              <a:t>pēc Dieva gribas</a:t>
            </a:r>
          </a:p>
          <a:p>
            <a:pPr marL="533400" indent="-533400" algn="just" eaLnBrk="1" hangingPunct="1">
              <a:lnSpc>
                <a:spcPct val="90000"/>
              </a:lnSpc>
            </a:pPr>
            <a:r>
              <a:rPr lang="lv-LV" sz="2800" dirty="0" smtClean="0"/>
              <a:t>Savam </a:t>
            </a:r>
            <a:r>
              <a:rPr lang="lv-LV" sz="2800" b="1" dirty="0" smtClean="0"/>
              <a:t>tuvākajam</a:t>
            </a:r>
            <a:r>
              <a:rPr lang="lv-LV" sz="2800" dirty="0" smtClean="0"/>
              <a:t>, ne sev</a:t>
            </a:r>
          </a:p>
          <a:p>
            <a:pPr marL="533400" indent="-533400" algn="just" eaLnBrk="1" hangingPunct="1">
              <a:lnSpc>
                <a:spcPct val="90000"/>
              </a:lnSpc>
            </a:pPr>
            <a:r>
              <a:rPr lang="lv-LV" sz="2800" b="1" dirty="0" smtClean="0"/>
              <a:t>Nepiespiesti, labprātīgi</a:t>
            </a:r>
          </a:p>
          <a:p>
            <a:pPr marL="533400" indent="-533400" algn="just" eaLnBrk="1" hangingPunct="1">
              <a:lnSpc>
                <a:spcPct val="90000"/>
              </a:lnSpc>
            </a:pPr>
            <a:r>
              <a:rPr lang="lv-LV" sz="2800" b="1" dirty="0" smtClean="0"/>
              <a:t>Pateicībā</a:t>
            </a:r>
            <a:r>
              <a:rPr lang="lv-LV" sz="2800" dirty="0" smtClean="0"/>
              <a:t> par to, ko </a:t>
            </a:r>
            <a:r>
              <a:rPr lang="lv-LV" sz="2800" b="1" dirty="0" smtClean="0"/>
              <a:t>Dievs</a:t>
            </a:r>
            <a:r>
              <a:rPr lang="lv-LV" sz="2800" dirty="0" smtClean="0"/>
              <a:t> ir </a:t>
            </a:r>
            <a:r>
              <a:rPr lang="lv-LV" sz="2800" b="1" dirty="0" smtClean="0"/>
              <a:t>darījis</a:t>
            </a:r>
            <a:r>
              <a:rPr lang="lv-LV" sz="2800" dirty="0" smtClean="0"/>
              <a:t> mūsu labā.</a:t>
            </a:r>
          </a:p>
        </p:txBody>
      </p:sp>
      <p:pic>
        <p:nvPicPr>
          <p:cNvPr id="96261" name="Picture 5" descr="JesusInside"/>
          <p:cNvPicPr>
            <a:picLocks noChangeAspect="1" noChangeArrowheads="1"/>
          </p:cNvPicPr>
          <p:nvPr/>
        </p:nvPicPr>
        <p:blipFill>
          <a:blip r:embed="rId2" cstate="print"/>
          <a:srcRect/>
          <a:stretch>
            <a:fillRect/>
          </a:stretch>
        </p:blipFill>
        <p:spPr bwMode="auto">
          <a:xfrm>
            <a:off x="5214942" y="4437112"/>
            <a:ext cx="3541720" cy="155404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5602" name="AutoShape 2" descr="Sākums"/>
          <p:cNvSpPr>
            <a:spLocks noChangeAspect="1" noChangeArrowheads="1"/>
          </p:cNvSpPr>
          <p:nvPr/>
        </p:nvSpPr>
        <p:spPr bwMode="auto">
          <a:xfrm>
            <a:off x="155575" y="-388938"/>
            <a:ext cx="3448050" cy="8191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4" name="AutoShape 4" descr="Sākums"/>
          <p:cNvSpPr>
            <a:spLocks noChangeAspect="1" noChangeArrowheads="1"/>
          </p:cNvSpPr>
          <p:nvPr/>
        </p:nvSpPr>
        <p:spPr bwMode="auto">
          <a:xfrm>
            <a:off x="155575" y="-388938"/>
            <a:ext cx="3448050" cy="8191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05" name="Picture 5"/>
          <p:cNvPicPr>
            <a:picLocks noChangeAspect="1" noChangeArrowheads="1"/>
          </p:cNvPicPr>
          <p:nvPr/>
        </p:nvPicPr>
        <p:blipFill>
          <a:blip r:embed="rId3"/>
          <a:srcRect t="34404"/>
          <a:stretch>
            <a:fillRect/>
          </a:stretch>
        </p:blipFill>
        <p:spPr bwMode="auto">
          <a:xfrm>
            <a:off x="4429124" y="1857364"/>
            <a:ext cx="4419600" cy="1214446"/>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96259">
                                            <p:txEl>
                                              <p:pRg st="1" end="1"/>
                                            </p:txEl>
                                          </p:spTgt>
                                        </p:tgtEl>
                                        <p:attrNameLst>
                                          <p:attrName>style.visibility</p:attrName>
                                        </p:attrNameLst>
                                      </p:cBhvr>
                                      <p:to>
                                        <p:strVal val="visible"/>
                                      </p:to>
                                    </p:set>
                                    <p:animEffect transition="in" filter="dissolve">
                                      <p:cBhvr>
                                        <p:cTn id="16" dur="500"/>
                                        <p:tgtEl>
                                          <p:spTgt spid="96259">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5605"/>
                                        </p:tgtEl>
                                        <p:attrNameLst>
                                          <p:attrName>style.visibility</p:attrName>
                                        </p:attrNameLst>
                                      </p:cBhvr>
                                      <p:to>
                                        <p:strVal val="visible"/>
                                      </p:to>
                                    </p:set>
                                    <p:animEffect transition="in" filter="fade">
                                      <p:cBhvr>
                                        <p:cTn id="19" dur="2000"/>
                                        <p:tgtEl>
                                          <p:spTgt spid="25605"/>
                                        </p:tgtEl>
                                      </p:cBhvr>
                                    </p:animEffect>
                                  </p:childTnLst>
                                </p:cTn>
                              </p:par>
                            </p:childTnLst>
                          </p:cTn>
                        </p:par>
                        <p:par>
                          <p:cTn id="20" fill="hold">
                            <p:stCondLst>
                              <p:cond delay="4500"/>
                            </p:stCondLst>
                            <p:childTnLst>
                              <p:par>
                                <p:cTn id="21" presetID="9" presetClass="entr" presetSubtype="0" fill="hold" grpId="0" nodeType="afterEffect">
                                  <p:stCondLst>
                                    <p:cond delay="0"/>
                                  </p:stCondLst>
                                  <p:childTnLst>
                                    <p:set>
                                      <p:cBhvr>
                                        <p:cTn id="22" dur="1" fill="hold">
                                          <p:stCondLst>
                                            <p:cond delay="0"/>
                                          </p:stCondLst>
                                        </p:cTn>
                                        <p:tgtEl>
                                          <p:spTgt spid="96259">
                                            <p:txEl>
                                              <p:pRg st="2" end="2"/>
                                            </p:txEl>
                                          </p:spTgt>
                                        </p:tgtEl>
                                        <p:attrNameLst>
                                          <p:attrName>style.visibility</p:attrName>
                                        </p:attrNameLst>
                                      </p:cBhvr>
                                      <p:to>
                                        <p:strVal val="visible"/>
                                      </p:to>
                                    </p:set>
                                    <p:animEffect transition="in" filter="dissolve">
                                      <p:cBhvr>
                                        <p:cTn id="23" dur="500"/>
                                        <p:tgtEl>
                                          <p:spTgt spid="96259">
                                            <p:txEl>
                                              <p:pRg st="2" end="2"/>
                                            </p:txEl>
                                          </p:spTgt>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96259">
                                            <p:txEl>
                                              <p:pRg st="3" end="3"/>
                                            </p:txEl>
                                          </p:spTgt>
                                        </p:tgtEl>
                                        <p:attrNameLst>
                                          <p:attrName>style.visibility</p:attrName>
                                        </p:attrNameLst>
                                      </p:cBhvr>
                                      <p:to>
                                        <p:strVal val="visible"/>
                                      </p:to>
                                    </p:set>
                                    <p:animEffect transition="in" filter="dissolve">
                                      <p:cBhvr>
                                        <p:cTn id="27" dur="500"/>
                                        <p:tgtEl>
                                          <p:spTgt spid="96259">
                                            <p:txEl>
                                              <p:pRg st="3" end="3"/>
                                            </p:txEl>
                                          </p:spTgt>
                                        </p:tgtEl>
                                      </p:cBhvr>
                                    </p:animEffect>
                                  </p:childTnLst>
                                </p:cTn>
                              </p:par>
                            </p:childTnLst>
                          </p:cTn>
                        </p:par>
                        <p:par>
                          <p:cTn id="28" fill="hold">
                            <p:stCondLst>
                              <p:cond delay="5500"/>
                            </p:stCondLst>
                            <p:childTnLst>
                              <p:par>
                                <p:cTn id="29" presetID="9" presetClass="entr" presetSubtype="0" fill="hold" grpId="0" nodeType="afterEffect">
                                  <p:stCondLst>
                                    <p:cond delay="0"/>
                                  </p:stCondLst>
                                  <p:childTnLst>
                                    <p:set>
                                      <p:cBhvr>
                                        <p:cTn id="30" dur="1" fill="hold">
                                          <p:stCondLst>
                                            <p:cond delay="0"/>
                                          </p:stCondLst>
                                        </p:cTn>
                                        <p:tgtEl>
                                          <p:spTgt spid="96259">
                                            <p:txEl>
                                              <p:pRg st="4" end="4"/>
                                            </p:txEl>
                                          </p:spTgt>
                                        </p:tgtEl>
                                        <p:attrNameLst>
                                          <p:attrName>style.visibility</p:attrName>
                                        </p:attrNameLst>
                                      </p:cBhvr>
                                      <p:to>
                                        <p:strVal val="visible"/>
                                      </p:to>
                                    </p:set>
                                    <p:animEffect transition="in" filter="dissolve">
                                      <p:cBhvr>
                                        <p:cTn id="31" dur="500"/>
                                        <p:tgtEl>
                                          <p:spTgt spid="96259">
                                            <p:txEl>
                                              <p:pRg st="4" end="4"/>
                                            </p:txEl>
                                          </p:spTgt>
                                        </p:tgtEl>
                                      </p:cBhvr>
                                    </p:animEffect>
                                  </p:childTnLst>
                                </p:cTn>
                              </p:par>
                            </p:childTnLst>
                          </p:cTn>
                        </p:par>
                        <p:par>
                          <p:cTn id="32" fill="hold">
                            <p:stCondLst>
                              <p:cond delay="6000"/>
                            </p:stCondLst>
                            <p:childTnLst>
                              <p:par>
                                <p:cTn id="33" presetID="9" presetClass="entr" presetSubtype="0" fill="hold" grpId="0" nodeType="afterEffect">
                                  <p:stCondLst>
                                    <p:cond delay="0"/>
                                  </p:stCondLst>
                                  <p:childTnLst>
                                    <p:set>
                                      <p:cBhvr>
                                        <p:cTn id="34" dur="1" fill="hold">
                                          <p:stCondLst>
                                            <p:cond delay="0"/>
                                          </p:stCondLst>
                                        </p:cTn>
                                        <p:tgtEl>
                                          <p:spTgt spid="96259">
                                            <p:txEl>
                                              <p:pRg st="5" end="5"/>
                                            </p:txEl>
                                          </p:spTgt>
                                        </p:tgtEl>
                                        <p:attrNameLst>
                                          <p:attrName>style.visibility</p:attrName>
                                        </p:attrNameLst>
                                      </p:cBhvr>
                                      <p:to>
                                        <p:strVal val="visible"/>
                                      </p:to>
                                    </p:set>
                                    <p:animEffect transition="in" filter="dissolve">
                                      <p:cBhvr>
                                        <p:cTn id="35" dur="500"/>
                                        <p:tgtEl>
                                          <p:spTgt spid="96259">
                                            <p:txEl>
                                              <p:pRg st="5" end="5"/>
                                            </p:txEl>
                                          </p:spTgt>
                                        </p:tgtEl>
                                      </p:cBhvr>
                                    </p:animEffect>
                                  </p:childTnLst>
                                </p:cTn>
                              </p:par>
                            </p:childTnLst>
                          </p:cTn>
                        </p:par>
                        <p:par>
                          <p:cTn id="36" fill="hold">
                            <p:stCondLst>
                              <p:cond delay="6500"/>
                            </p:stCondLst>
                            <p:childTnLst>
                              <p:par>
                                <p:cTn id="37" presetID="9" presetClass="entr" presetSubtype="0" fill="hold" grpId="0" nodeType="afterEffect">
                                  <p:stCondLst>
                                    <p:cond delay="0"/>
                                  </p:stCondLst>
                                  <p:childTnLst>
                                    <p:set>
                                      <p:cBhvr>
                                        <p:cTn id="38" dur="1" fill="hold">
                                          <p:stCondLst>
                                            <p:cond delay="0"/>
                                          </p:stCondLst>
                                        </p:cTn>
                                        <p:tgtEl>
                                          <p:spTgt spid="96259">
                                            <p:txEl>
                                              <p:pRg st="6" end="6"/>
                                            </p:txEl>
                                          </p:spTgt>
                                        </p:tgtEl>
                                        <p:attrNameLst>
                                          <p:attrName>style.visibility</p:attrName>
                                        </p:attrNameLst>
                                      </p:cBhvr>
                                      <p:to>
                                        <p:strVal val="visible"/>
                                      </p:to>
                                    </p:set>
                                    <p:animEffect transition="in" filter="dissolve">
                                      <p:cBhvr>
                                        <p:cTn id="39" dur="500"/>
                                        <p:tgtEl>
                                          <p:spTgt spid="96259">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96259">
                                            <p:txEl>
                                              <p:pRg st="7" end="7"/>
                                            </p:txEl>
                                          </p:spTgt>
                                        </p:tgtEl>
                                        <p:attrNameLst>
                                          <p:attrName>style.visibility</p:attrName>
                                        </p:attrNameLst>
                                      </p:cBhvr>
                                      <p:to>
                                        <p:strVal val="visible"/>
                                      </p:to>
                                    </p:set>
                                    <p:animEffect transition="in" filter="dissolve">
                                      <p:cBhvr>
                                        <p:cTn id="44" dur="500"/>
                                        <p:tgtEl>
                                          <p:spTgt spid="96259">
                                            <p:txEl>
                                              <p:pRg st="7" end="7"/>
                                            </p:txEl>
                                          </p:spTgt>
                                        </p:tgtEl>
                                      </p:cBhvr>
                                    </p:animEffect>
                                  </p:childTnLst>
                                </p:cTn>
                              </p:par>
                            </p:childTnLst>
                          </p:cTn>
                        </p:par>
                        <p:par>
                          <p:cTn id="45" fill="hold">
                            <p:stCondLst>
                              <p:cond delay="2000"/>
                            </p:stCondLst>
                            <p:childTnLst>
                              <p:par>
                                <p:cTn id="46" presetID="9" presetClass="entr" presetSubtype="0" fill="hold" grpId="0" nodeType="afterEffect">
                                  <p:stCondLst>
                                    <p:cond delay="0"/>
                                  </p:stCondLst>
                                  <p:childTnLst>
                                    <p:set>
                                      <p:cBhvr>
                                        <p:cTn id="47" dur="1" fill="hold">
                                          <p:stCondLst>
                                            <p:cond delay="0"/>
                                          </p:stCondLst>
                                        </p:cTn>
                                        <p:tgtEl>
                                          <p:spTgt spid="96259">
                                            <p:txEl>
                                              <p:pRg st="8" end="8"/>
                                            </p:txEl>
                                          </p:spTgt>
                                        </p:tgtEl>
                                        <p:attrNameLst>
                                          <p:attrName>style.visibility</p:attrName>
                                        </p:attrNameLst>
                                      </p:cBhvr>
                                      <p:to>
                                        <p:strVal val="visible"/>
                                      </p:to>
                                    </p:set>
                                    <p:animEffect transition="in" filter="dissolve">
                                      <p:cBhvr>
                                        <p:cTn id="48" dur="500"/>
                                        <p:tgtEl>
                                          <p:spTgt spid="96259">
                                            <p:txEl>
                                              <p:pRg st="8" end="8"/>
                                            </p:txEl>
                                          </p:spTgt>
                                        </p:tgtEl>
                                      </p:cBhvr>
                                    </p:animEffect>
                                  </p:childTnLst>
                                </p:cTn>
                              </p:par>
                            </p:childTnLst>
                          </p:cTn>
                        </p:par>
                        <p:par>
                          <p:cTn id="49" fill="hold">
                            <p:stCondLst>
                              <p:cond delay="2500"/>
                            </p:stCondLst>
                            <p:childTnLst>
                              <p:par>
                                <p:cTn id="50" presetID="9" presetClass="entr" presetSubtype="0" fill="hold" grpId="0" nodeType="afterEffect">
                                  <p:stCondLst>
                                    <p:cond delay="0"/>
                                  </p:stCondLst>
                                  <p:childTnLst>
                                    <p:set>
                                      <p:cBhvr>
                                        <p:cTn id="51" dur="1" fill="hold">
                                          <p:stCondLst>
                                            <p:cond delay="0"/>
                                          </p:stCondLst>
                                        </p:cTn>
                                        <p:tgtEl>
                                          <p:spTgt spid="96259">
                                            <p:txEl>
                                              <p:pRg st="9" end="9"/>
                                            </p:txEl>
                                          </p:spTgt>
                                        </p:tgtEl>
                                        <p:attrNameLst>
                                          <p:attrName>style.visibility</p:attrName>
                                        </p:attrNameLst>
                                      </p:cBhvr>
                                      <p:to>
                                        <p:strVal val="visible"/>
                                      </p:to>
                                    </p:set>
                                    <p:animEffect transition="in" filter="dissolve">
                                      <p:cBhvr>
                                        <p:cTn id="52" dur="500"/>
                                        <p:tgtEl>
                                          <p:spTgt spid="96259">
                                            <p:txEl>
                                              <p:pRg st="9" end="9"/>
                                            </p:txEl>
                                          </p:spTgt>
                                        </p:tgtEl>
                                      </p:cBhvr>
                                    </p:animEffect>
                                  </p:childTnLst>
                                </p:cTn>
                              </p:par>
                              <p:par>
                                <p:cTn id="53" presetID="3" presetClass="entr" presetSubtype="10" fill="hold" nodeType="withEffect">
                                  <p:stCondLst>
                                    <p:cond delay="0"/>
                                  </p:stCondLst>
                                  <p:childTnLst>
                                    <p:set>
                                      <p:cBhvr>
                                        <p:cTn id="54" dur="1" fill="hold">
                                          <p:stCondLst>
                                            <p:cond delay="0"/>
                                          </p:stCondLst>
                                        </p:cTn>
                                        <p:tgtEl>
                                          <p:spTgt spid="96261"/>
                                        </p:tgtEl>
                                        <p:attrNameLst>
                                          <p:attrName>style.visibility</p:attrName>
                                        </p:attrNameLst>
                                      </p:cBhvr>
                                      <p:to>
                                        <p:strVal val="visible"/>
                                      </p:to>
                                    </p:set>
                                    <p:animEffect transition="in" filter="blinds(horizontal)">
                                      <p:cBhvr>
                                        <p:cTn id="55" dur="500"/>
                                        <p:tgtEl>
                                          <p:spTgt spid="96261"/>
                                        </p:tgtEl>
                                      </p:cBhvr>
                                    </p:animEffect>
                                  </p:childTnLst>
                                </p:cTn>
                              </p:par>
                            </p:childTnLst>
                          </p:cTn>
                        </p:par>
                        <p:par>
                          <p:cTn id="56" fill="hold">
                            <p:stCondLst>
                              <p:cond delay="3000"/>
                            </p:stCondLst>
                            <p:childTnLst>
                              <p:par>
                                <p:cTn id="57" presetID="9" presetClass="entr" presetSubtype="0" fill="hold" grpId="0" nodeType="afterEffect">
                                  <p:stCondLst>
                                    <p:cond delay="0"/>
                                  </p:stCondLst>
                                  <p:childTnLst>
                                    <p:set>
                                      <p:cBhvr>
                                        <p:cTn id="58" dur="1" fill="hold">
                                          <p:stCondLst>
                                            <p:cond delay="0"/>
                                          </p:stCondLst>
                                        </p:cTn>
                                        <p:tgtEl>
                                          <p:spTgt spid="96259">
                                            <p:txEl>
                                              <p:pRg st="10" end="10"/>
                                            </p:txEl>
                                          </p:spTgt>
                                        </p:tgtEl>
                                        <p:attrNameLst>
                                          <p:attrName>style.visibility</p:attrName>
                                        </p:attrNameLst>
                                      </p:cBhvr>
                                      <p:to>
                                        <p:strVal val="visible"/>
                                      </p:to>
                                    </p:set>
                                    <p:animEffect transition="in" filter="dissolve">
                                      <p:cBhvr>
                                        <p:cTn id="59" dur="500"/>
                                        <p:tgtEl>
                                          <p:spTgt spid="96259">
                                            <p:txEl>
                                              <p:pRg st="10" end="10"/>
                                            </p:txEl>
                                          </p:spTgt>
                                        </p:tgtEl>
                                      </p:cBhvr>
                                    </p:animEffect>
                                  </p:childTnLst>
                                </p:cTn>
                              </p:par>
                            </p:childTnLst>
                          </p:cTn>
                        </p:par>
                        <p:par>
                          <p:cTn id="60" fill="hold">
                            <p:stCondLst>
                              <p:cond delay="3500"/>
                            </p:stCondLst>
                            <p:childTnLst>
                              <p:par>
                                <p:cTn id="61" presetID="9" presetClass="entr" presetSubtype="0" fill="hold" grpId="0" nodeType="afterEffect">
                                  <p:stCondLst>
                                    <p:cond delay="0"/>
                                  </p:stCondLst>
                                  <p:childTnLst>
                                    <p:set>
                                      <p:cBhvr>
                                        <p:cTn id="62" dur="1" fill="hold">
                                          <p:stCondLst>
                                            <p:cond delay="0"/>
                                          </p:stCondLst>
                                        </p:cTn>
                                        <p:tgtEl>
                                          <p:spTgt spid="96259">
                                            <p:txEl>
                                              <p:pRg st="11" end="11"/>
                                            </p:txEl>
                                          </p:spTgt>
                                        </p:tgtEl>
                                        <p:attrNameLst>
                                          <p:attrName>style.visibility</p:attrName>
                                        </p:attrNameLst>
                                      </p:cBhvr>
                                      <p:to>
                                        <p:strVal val="visible"/>
                                      </p:to>
                                    </p:set>
                                    <p:animEffect transition="in" filter="dissolve">
                                      <p:cBhvr>
                                        <p:cTn id="63" dur="500"/>
                                        <p:tgtEl>
                                          <p:spTgt spid="9625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8</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Kā tikt brīvam no grēkiem?</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8893175" cy="6092825"/>
          </a:xfrm>
        </p:spPr>
        <p:txBody>
          <a:bodyPr/>
          <a:lstStyle/>
          <a:p>
            <a:pPr marL="0" indent="0" algn="just" eaLnBrk="1" hangingPunct="1"/>
            <a:r>
              <a:rPr lang="lv-LV" sz="2800" dirty="0" smtClean="0"/>
              <a:t>Bieži cilvēki domā, ja esmu </a:t>
            </a:r>
            <a:r>
              <a:rPr lang="lv-LV" sz="2800" b="1" dirty="0" smtClean="0"/>
              <a:t>grēkojis</a:t>
            </a:r>
            <a:r>
              <a:rPr lang="lv-LV" sz="2800" dirty="0" smtClean="0"/>
              <a:t>, tad man kaut kā </a:t>
            </a:r>
            <a:r>
              <a:rPr lang="lv-LV" sz="2800" b="1" dirty="0" smtClean="0"/>
              <a:t>Dievam</a:t>
            </a:r>
            <a:r>
              <a:rPr lang="lv-LV" sz="2800" dirty="0" smtClean="0"/>
              <a:t> ir </a:t>
            </a:r>
            <a:r>
              <a:rPr lang="lv-LV" sz="2800" b="1" dirty="0" smtClean="0"/>
              <a:t>jāatlīdzina</a:t>
            </a:r>
            <a:r>
              <a:rPr lang="lv-LV" sz="2800" dirty="0" smtClean="0"/>
              <a:t> sava </a:t>
            </a:r>
            <a:r>
              <a:rPr lang="lv-LV" sz="2800" b="1" dirty="0" smtClean="0"/>
              <a:t>vaina</a:t>
            </a:r>
            <a:r>
              <a:rPr lang="lv-LV" sz="2800" dirty="0" smtClean="0"/>
              <a:t> un viņi mēģina </a:t>
            </a:r>
            <a:r>
              <a:rPr lang="lv-LV" sz="2800" b="1" dirty="0" smtClean="0"/>
              <a:t>izpirkt</a:t>
            </a:r>
            <a:r>
              <a:rPr lang="lv-LV" sz="2800" dirty="0" smtClean="0"/>
              <a:t> savu vainu ar </a:t>
            </a:r>
            <a:r>
              <a:rPr lang="lv-LV" sz="2800" b="1" dirty="0" smtClean="0"/>
              <a:t>labajiem darbiem</a:t>
            </a:r>
            <a:r>
              <a:rPr lang="lv-LV" sz="2800" dirty="0" smtClean="0"/>
              <a:t>.</a:t>
            </a:r>
          </a:p>
          <a:p>
            <a:pPr marL="0" indent="0" algn="just" eaLnBrk="1" hangingPunct="1"/>
            <a:endParaRPr lang="lv-LV" sz="2800" dirty="0" smtClean="0"/>
          </a:p>
          <a:p>
            <a:pPr marL="0" indent="0" algn="just" eaLnBrk="1" hangingPunct="1"/>
            <a:r>
              <a:rPr lang="lv-LV" sz="2800" dirty="0" smtClean="0"/>
              <a:t>Bet viņi </a:t>
            </a:r>
            <a:r>
              <a:rPr lang="lv-LV" sz="2800" b="1" dirty="0" smtClean="0"/>
              <a:t>neredz</a:t>
            </a:r>
            <a:r>
              <a:rPr lang="lv-LV" sz="2800" dirty="0" smtClean="0"/>
              <a:t>, ka viņu </a:t>
            </a:r>
            <a:r>
              <a:rPr lang="lv-LV" sz="2800" b="1" dirty="0" smtClean="0"/>
              <a:t>labie darbi </a:t>
            </a:r>
            <a:r>
              <a:rPr lang="lv-LV" sz="2800" dirty="0" smtClean="0"/>
              <a:t>arī bieži vien ir </a:t>
            </a:r>
            <a:r>
              <a:rPr lang="lv-LV" sz="2800" b="1" dirty="0" smtClean="0"/>
              <a:t>grēcīgas motivācijas pilni,</a:t>
            </a:r>
            <a:r>
              <a:rPr lang="lv-LV" sz="2800" dirty="0" smtClean="0"/>
              <a:t> un ka viņi patiesībā vienus </a:t>
            </a:r>
            <a:r>
              <a:rPr lang="lv-LV" sz="2800" b="1" dirty="0" smtClean="0"/>
              <a:t>grēkus</a:t>
            </a:r>
            <a:r>
              <a:rPr lang="lv-LV" sz="2800" dirty="0" smtClean="0"/>
              <a:t> grib </a:t>
            </a:r>
            <a:r>
              <a:rPr lang="lv-LV" sz="2800" b="1" dirty="0" smtClean="0"/>
              <a:t>izpirkt</a:t>
            </a:r>
            <a:r>
              <a:rPr lang="lv-LV" sz="2800" dirty="0" smtClean="0"/>
              <a:t> ar </a:t>
            </a:r>
            <a:r>
              <a:rPr lang="lv-LV" sz="2800" b="1" dirty="0" smtClean="0"/>
              <a:t>citiem grēkiem</a:t>
            </a:r>
            <a:r>
              <a:rPr lang="lv-LV" sz="2800" dirty="0" smtClean="0"/>
              <a:t>. Un tā tikai </a:t>
            </a:r>
            <a:r>
              <a:rPr lang="lv-LV" sz="2800" b="1" dirty="0" smtClean="0"/>
              <a:t>Dievu</a:t>
            </a:r>
            <a:r>
              <a:rPr lang="lv-LV" sz="2800" dirty="0" smtClean="0"/>
              <a:t> vēl </a:t>
            </a:r>
            <a:r>
              <a:rPr lang="lv-LV" sz="2800" b="1" dirty="0" smtClean="0"/>
              <a:t>vairāk sadusmo</a:t>
            </a:r>
            <a:r>
              <a:rPr lang="lv-LV" sz="2800" dirty="0" smtClean="0"/>
              <a:t>. Dievs gaida mūsu ticību!</a:t>
            </a:r>
          </a:p>
          <a:p>
            <a:pPr marL="0" indent="0" algn="just" eaLnBrk="1" hangingPunct="1"/>
            <a:r>
              <a:rPr lang="lv-LV" sz="2800" dirty="0" smtClean="0"/>
              <a:t>“</a:t>
            </a:r>
            <a:r>
              <a:rPr lang="sv-SE" sz="2800" i="1" dirty="0" smtClean="0"/>
              <a:t>Bet bez ticības nevar patikt</a:t>
            </a:r>
            <a:r>
              <a:rPr lang="sv-SE" sz="2800" dirty="0" smtClean="0"/>
              <a:t>.</a:t>
            </a:r>
            <a:r>
              <a:rPr lang="lv-LV" sz="2800" dirty="0" smtClean="0"/>
              <a:t>” (Ebr.11:6)</a:t>
            </a:r>
          </a:p>
          <a:p>
            <a:pPr marL="0" indent="0" algn="just" eaLnBrk="1" hangingPunct="1"/>
            <a:r>
              <a:rPr lang="lv-LV" sz="2800" b="1" dirty="0" smtClean="0"/>
              <a:t>Nav cita ceļa uz paradīzi</a:t>
            </a:r>
            <a:r>
              <a:rPr lang="lv-LV" sz="2800" dirty="0" smtClean="0"/>
              <a:t>, kā vien caur </a:t>
            </a:r>
            <a:r>
              <a:rPr lang="lv-LV" sz="2800" b="1" dirty="0" smtClean="0"/>
              <a:t>grēknožēlu</a:t>
            </a:r>
            <a:r>
              <a:rPr lang="lv-LV" sz="2800" dirty="0" smtClean="0"/>
              <a:t> un </a:t>
            </a:r>
            <a:r>
              <a:rPr lang="lv-LV" sz="2800" b="1" dirty="0" smtClean="0"/>
              <a:t>ticību </a:t>
            </a:r>
            <a:r>
              <a:rPr lang="lv-LV" sz="2800" dirty="0" smtClean="0"/>
              <a:t>uz </a:t>
            </a:r>
            <a:r>
              <a:rPr lang="lv-LV" sz="2800" b="1" dirty="0" smtClean="0"/>
              <a:t>Jēzus</a:t>
            </a:r>
            <a:r>
              <a:rPr lang="lv-LV" sz="2800" dirty="0" smtClean="0"/>
              <a:t> </a:t>
            </a:r>
            <a:r>
              <a:rPr lang="lv-LV" sz="2800" b="1" dirty="0" smtClean="0"/>
              <a:t>grēku upuri </a:t>
            </a:r>
            <a:r>
              <a:rPr lang="lv-LV" sz="2800" dirty="0" smtClean="0"/>
              <a:t>par </a:t>
            </a:r>
            <a:r>
              <a:rPr lang="lv-LV" sz="2800" b="1" dirty="0" smtClean="0"/>
              <a:t>mums</a:t>
            </a:r>
            <a:r>
              <a:rPr lang="lv-LV" sz="2800" dirty="0" smtClean="0"/>
              <a:t>!</a:t>
            </a:r>
          </a:p>
          <a:p>
            <a:pPr marL="0" indent="0" algn="just" eaLnBrk="1" hangingPunct="1"/>
            <a:endParaRPr lang="lv-LV" sz="2800" dirty="0" smtClean="0"/>
          </a:p>
        </p:txBody>
      </p:sp>
      <p:sp>
        <p:nvSpPr>
          <p:cNvPr id="25602" name="AutoShape 2" descr="Sākums"/>
          <p:cNvSpPr>
            <a:spLocks noChangeAspect="1" noChangeArrowheads="1"/>
          </p:cNvSpPr>
          <p:nvPr/>
        </p:nvSpPr>
        <p:spPr bwMode="auto">
          <a:xfrm>
            <a:off x="155575" y="-388938"/>
            <a:ext cx="3448050" cy="8191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4" name="AutoShape 4" descr="Sākums"/>
          <p:cNvSpPr>
            <a:spLocks noChangeAspect="1" noChangeArrowheads="1"/>
          </p:cNvSpPr>
          <p:nvPr/>
        </p:nvSpPr>
        <p:spPr bwMode="auto">
          <a:xfrm>
            <a:off x="155575" y="-388938"/>
            <a:ext cx="3448050" cy="8191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5"/>
          <p:cNvPicPr>
            <a:picLocks noChangeAspect="1" noChangeArrowheads="1"/>
          </p:cNvPicPr>
          <p:nvPr/>
        </p:nvPicPr>
        <p:blipFill>
          <a:blip r:embed="rId2"/>
          <a:srcRect t="34404"/>
          <a:stretch>
            <a:fillRect/>
          </a:stretch>
        </p:blipFill>
        <p:spPr bwMode="auto">
          <a:xfrm>
            <a:off x="4724400" y="1928802"/>
            <a:ext cx="4419600" cy="714380"/>
          </a:xfrm>
          <a:prstGeom prst="rect">
            <a:avLst/>
          </a:prstGeom>
          <a:noFill/>
          <a:ln w="9525">
            <a:noFill/>
            <a:miter lim="800000"/>
            <a:headEnd/>
            <a:tailEnd/>
          </a:ln>
          <a:effectLst/>
        </p:spPr>
      </p:pic>
      <p:pic>
        <p:nvPicPr>
          <p:cNvPr id="26626" name="Picture 2"/>
          <p:cNvPicPr>
            <a:picLocks noChangeAspect="1" noChangeArrowheads="1"/>
          </p:cNvPicPr>
          <p:nvPr/>
        </p:nvPicPr>
        <p:blipFill>
          <a:blip r:embed="rId3"/>
          <a:srcRect/>
          <a:stretch>
            <a:fillRect/>
          </a:stretch>
        </p:blipFill>
        <p:spPr bwMode="auto">
          <a:xfrm>
            <a:off x="4143372" y="5786454"/>
            <a:ext cx="3076575" cy="1071546"/>
          </a:xfrm>
          <a:prstGeom prst="rect">
            <a:avLst/>
          </a:prstGeom>
          <a:noFill/>
          <a:ln w="9525">
            <a:noFill/>
            <a:miter lim="800000"/>
            <a:headEnd/>
            <a:tailEnd/>
          </a:ln>
          <a:effectLst/>
        </p:spPr>
      </p:pic>
      <p:pic>
        <p:nvPicPr>
          <p:cNvPr id="11" name="Picture 4" descr="BIBLE016"/>
          <p:cNvPicPr>
            <a:picLocks noChangeAspect="1" noChangeArrowheads="1"/>
          </p:cNvPicPr>
          <p:nvPr/>
        </p:nvPicPr>
        <p:blipFill>
          <a:blip r:embed="rId4" cstate="print"/>
          <a:srcRect/>
          <a:stretch>
            <a:fillRect/>
          </a:stretch>
        </p:blipFill>
        <p:spPr bwMode="auto">
          <a:xfrm>
            <a:off x="7143768" y="5408258"/>
            <a:ext cx="1214414" cy="144974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96259">
                                            <p:txEl>
                                              <p:pRg st="0" end="0"/>
                                            </p:txEl>
                                          </p:spTgt>
                                        </p:tgtEl>
                                        <p:attrNameLst>
                                          <p:attrName>style.visibility</p:attrName>
                                        </p:attrNameLst>
                                      </p:cBhvr>
                                      <p:to>
                                        <p:strVal val="visible"/>
                                      </p:to>
                                    </p:set>
                                    <p:animEffect transition="in" filter="dissolve">
                                      <p:cBhvr>
                                        <p:cTn id="15" dur="500"/>
                                        <p:tgtEl>
                                          <p:spTgt spid="96259">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96259">
                                            <p:txEl>
                                              <p:pRg st="2" end="2"/>
                                            </p:txEl>
                                          </p:spTgt>
                                        </p:tgtEl>
                                        <p:attrNameLst>
                                          <p:attrName>style.visibility</p:attrName>
                                        </p:attrNameLst>
                                      </p:cBhvr>
                                      <p:to>
                                        <p:strVal val="visible"/>
                                      </p:to>
                                    </p:set>
                                    <p:animEffect transition="in" filter="dissolve">
                                      <p:cBhvr>
                                        <p:cTn id="19" dur="500"/>
                                        <p:tgtEl>
                                          <p:spTgt spid="96259">
                                            <p:txEl>
                                              <p:pRg st="2" end="2"/>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96259">
                                            <p:txEl>
                                              <p:pRg st="3" end="3"/>
                                            </p:txEl>
                                          </p:spTgt>
                                        </p:tgtEl>
                                        <p:attrNameLst>
                                          <p:attrName>style.visibility</p:attrName>
                                        </p:attrNameLst>
                                      </p:cBhvr>
                                      <p:to>
                                        <p:strVal val="visible"/>
                                      </p:to>
                                    </p:set>
                                    <p:animEffect transition="in" filter="dissolve">
                                      <p:cBhvr>
                                        <p:cTn id="23" dur="500"/>
                                        <p:tgtEl>
                                          <p:spTgt spid="96259">
                                            <p:txEl>
                                              <p:pRg st="3" end="3"/>
                                            </p:txEl>
                                          </p:spTgt>
                                        </p:tgtEl>
                                      </p:cBhvr>
                                    </p:animEffect>
                                  </p:childTnLst>
                                </p:cTn>
                              </p:par>
                            </p:childTnLst>
                          </p:cTn>
                        </p:par>
                        <p:par>
                          <p:cTn id="24" fill="hold">
                            <p:stCondLst>
                              <p:cond delay="3500"/>
                            </p:stCondLst>
                            <p:childTnLst>
                              <p:par>
                                <p:cTn id="25" presetID="9" presetClass="entr" presetSubtype="0" fill="hold" grpId="0" nodeType="afterEffect">
                                  <p:stCondLst>
                                    <p:cond delay="0"/>
                                  </p:stCondLst>
                                  <p:childTnLst>
                                    <p:set>
                                      <p:cBhvr>
                                        <p:cTn id="26" dur="1" fill="hold">
                                          <p:stCondLst>
                                            <p:cond delay="0"/>
                                          </p:stCondLst>
                                        </p:cTn>
                                        <p:tgtEl>
                                          <p:spTgt spid="96259">
                                            <p:txEl>
                                              <p:pRg st="4" end="4"/>
                                            </p:txEl>
                                          </p:spTgt>
                                        </p:tgtEl>
                                        <p:attrNameLst>
                                          <p:attrName>style.visibility</p:attrName>
                                        </p:attrNameLst>
                                      </p:cBhvr>
                                      <p:to>
                                        <p:strVal val="visible"/>
                                      </p:to>
                                    </p:set>
                                    <p:animEffect transition="in" filter="dissolve">
                                      <p:cBhvr>
                                        <p:cTn id="27" dur="500"/>
                                        <p:tgtEl>
                                          <p:spTgt spid="96259">
                                            <p:txEl>
                                              <p:pRg st="4" end="4"/>
                                            </p:txEl>
                                          </p:spTgt>
                                        </p:tgtEl>
                                      </p:cBhvr>
                                    </p:animEffect>
                                  </p:childTnLst>
                                </p:cTn>
                              </p:par>
                            </p:childTnLst>
                          </p:cTn>
                        </p:par>
                        <p:par>
                          <p:cTn id="28" fill="hold">
                            <p:stCondLst>
                              <p:cond delay="4000"/>
                            </p:stCondLst>
                            <p:childTnLst>
                              <p:par>
                                <p:cTn id="29" presetID="9"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26626"/>
                                        </p:tgtEl>
                                        <p:attrNameLst>
                                          <p:attrName>style.visibility</p:attrName>
                                        </p:attrNameLst>
                                      </p:cBhvr>
                                      <p:to>
                                        <p:strVal val="visible"/>
                                      </p:to>
                                    </p:set>
                                    <p:animEffect transition="in" filter="fade">
                                      <p:cBhvr>
                                        <p:cTn id="34"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5" name="Picture 7" descr="http://t3.gstatic.com/images?q=tbn:ANd9GcRjB9y8apUaKtRlWTqE7cnxUDIcI9dwCqEC2sqPQ8a2vTKLucRZ"/>
          <p:cNvPicPr>
            <a:picLocks noChangeAspect="1" noChangeArrowheads="1"/>
          </p:cNvPicPr>
          <p:nvPr/>
        </p:nvPicPr>
        <p:blipFill>
          <a:blip r:embed="rId2" cstate="print"/>
          <a:srcRect/>
          <a:stretch>
            <a:fillRect/>
          </a:stretch>
        </p:blipFill>
        <p:spPr bwMode="auto">
          <a:xfrm>
            <a:off x="6012160" y="4286256"/>
            <a:ext cx="3131840" cy="2571744"/>
          </a:xfrm>
          <a:prstGeom prst="rect">
            <a:avLst/>
          </a:prstGeom>
          <a:ln>
            <a:noFill/>
          </a:ln>
          <a:effectLst>
            <a:softEdge rad="112500"/>
          </a:effectLst>
        </p:spPr>
      </p:pic>
      <p:sp>
        <p:nvSpPr>
          <p:cNvPr id="11267" name="Rectangle 3"/>
          <p:cNvSpPr>
            <a:spLocks noGrp="1" noChangeArrowheads="1"/>
          </p:cNvSpPr>
          <p:nvPr>
            <p:ph type="body" idx="4294967295"/>
          </p:nvPr>
        </p:nvSpPr>
        <p:spPr>
          <a:xfrm>
            <a:off x="0" y="-57164"/>
            <a:ext cx="9072563" cy="1557338"/>
          </a:xfrm>
        </p:spPr>
        <p:txBody>
          <a:bodyPr/>
          <a:lstStyle/>
          <a:p>
            <a:pPr marL="0" indent="0" algn="just" eaLnBrk="1" hangingPunct="1">
              <a:spcBef>
                <a:spcPts val="600"/>
              </a:spcBef>
              <a:buFontTx/>
              <a:buNone/>
            </a:pPr>
            <a:r>
              <a:rPr lang="lv-LV" i="1" dirty="0" smtClean="0"/>
              <a:t>10 Taisnību - jo Es aizeju pie Tēva, un jūs Mani vairs neredzēsiet.</a:t>
            </a:r>
          </a:p>
          <a:p>
            <a:pPr marL="0" indent="0" algn="just" eaLnBrk="1" hangingPunct="1">
              <a:spcBef>
                <a:spcPts val="600"/>
              </a:spcBef>
              <a:buFontTx/>
              <a:buNone/>
            </a:pPr>
            <a:r>
              <a:rPr lang="lv-LV" sz="2800" i="1" dirty="0" smtClean="0"/>
              <a:t>// “Dieva žēlastībā visi tiek attaisnoti bez nopelna, jo viņš tos atpircis Kristū Jēzū” (Rom.3:24)</a:t>
            </a:r>
          </a:p>
        </p:txBody>
      </p:sp>
      <p:sp>
        <p:nvSpPr>
          <p:cNvPr id="7" name="Rectangle 6"/>
          <p:cNvSpPr>
            <a:spLocks noChangeArrowheads="1"/>
          </p:cNvSpPr>
          <p:nvPr/>
        </p:nvSpPr>
        <p:spPr bwMode="auto">
          <a:xfrm>
            <a:off x="0" y="1928802"/>
            <a:ext cx="6300192" cy="4708981"/>
          </a:xfrm>
          <a:prstGeom prst="rect">
            <a:avLst/>
          </a:prstGeom>
          <a:noFill/>
          <a:ln w="9525">
            <a:noFill/>
            <a:miter lim="800000"/>
            <a:headEnd/>
            <a:tailEnd/>
          </a:ln>
        </p:spPr>
        <p:txBody>
          <a:bodyPr wrap="square">
            <a:spAutoFit/>
          </a:bodyPr>
          <a:lstStyle/>
          <a:p>
            <a:pPr>
              <a:spcBef>
                <a:spcPts val="600"/>
              </a:spcBef>
              <a:buFontTx/>
              <a:buChar char="•"/>
            </a:pPr>
            <a:r>
              <a:rPr lang="lv-LV" sz="2800" b="1" dirty="0" smtClean="0"/>
              <a:t>Taisnība</a:t>
            </a:r>
            <a:r>
              <a:rPr lang="lv-LV" sz="2800" dirty="0" smtClean="0"/>
              <a:t> = </a:t>
            </a:r>
            <a:r>
              <a:rPr lang="lv-LV" sz="2800" b="1" dirty="0" smtClean="0"/>
              <a:t>Attaisnošana</a:t>
            </a:r>
            <a:r>
              <a:rPr lang="lv-LV" sz="2800" dirty="0" smtClean="0"/>
              <a:t>, </a:t>
            </a:r>
            <a:r>
              <a:rPr lang="lv-LV" sz="2800" i="1" dirty="0" smtClean="0"/>
              <a:t>righteousness, dikaiosunes</a:t>
            </a:r>
            <a:endParaRPr lang="lv-LV" sz="2800" b="1" i="1" dirty="0"/>
          </a:p>
          <a:p>
            <a:pPr>
              <a:spcBef>
                <a:spcPts val="600"/>
              </a:spcBef>
              <a:buFontTx/>
              <a:buChar char="•"/>
            </a:pPr>
            <a:r>
              <a:rPr lang="lv-LV" sz="2800" b="1" dirty="0"/>
              <a:t>Jēzus</a:t>
            </a:r>
            <a:r>
              <a:rPr lang="lv-LV" sz="2800" dirty="0"/>
              <a:t> </a:t>
            </a:r>
            <a:r>
              <a:rPr lang="lv-LV" sz="2800" b="1" dirty="0" smtClean="0"/>
              <a:t>taisnība</a:t>
            </a:r>
            <a:r>
              <a:rPr lang="lv-LV" sz="2800" dirty="0" smtClean="0"/>
              <a:t>, kas nopelnīta </a:t>
            </a:r>
            <a:r>
              <a:rPr lang="lv-LV" sz="2800" b="1" dirty="0" smtClean="0"/>
              <a:t>pie krusta</a:t>
            </a:r>
            <a:r>
              <a:rPr lang="lv-LV" sz="2800" dirty="0" smtClean="0"/>
              <a:t> ir </a:t>
            </a:r>
            <a:r>
              <a:rPr lang="lv-LV" sz="2800" b="1" dirty="0" smtClean="0"/>
              <a:t>Sv.Gara svarīgākā tēma.</a:t>
            </a:r>
          </a:p>
          <a:p>
            <a:pPr>
              <a:spcBef>
                <a:spcPts val="600"/>
              </a:spcBef>
              <a:buFontTx/>
              <a:buChar char="•"/>
            </a:pPr>
            <a:r>
              <a:rPr lang="lv-LV" sz="2800" b="1" dirty="0" smtClean="0"/>
              <a:t>Taisnība </a:t>
            </a:r>
            <a:r>
              <a:rPr lang="lv-LV" sz="2800" dirty="0" smtClean="0"/>
              <a:t>ir</a:t>
            </a:r>
            <a:r>
              <a:rPr lang="lv-LV" sz="2800" b="1" dirty="0" smtClean="0"/>
              <a:t> ticīga</a:t>
            </a:r>
            <a:r>
              <a:rPr lang="lv-LV" sz="2800" dirty="0" smtClean="0"/>
              <a:t>, </a:t>
            </a:r>
            <a:r>
              <a:rPr lang="lv-LV" sz="2800" b="1" dirty="0" smtClean="0"/>
              <a:t>dievbijīga</a:t>
            </a:r>
            <a:r>
              <a:rPr lang="lv-LV" sz="2800" dirty="0" smtClean="0"/>
              <a:t> un </a:t>
            </a:r>
            <a:r>
              <a:rPr lang="lv-LV" sz="2800" b="1" dirty="0" smtClean="0"/>
              <a:t>godājama</a:t>
            </a:r>
            <a:r>
              <a:rPr lang="lv-LV" sz="2800" dirty="0" smtClean="0"/>
              <a:t> </a:t>
            </a:r>
            <a:r>
              <a:rPr lang="lv-LV" sz="2800" b="1" dirty="0" smtClean="0"/>
              <a:t>dzīve Dieva priekšā</a:t>
            </a:r>
            <a:r>
              <a:rPr lang="lv-LV" sz="2800" dirty="0" smtClean="0"/>
              <a:t>.</a:t>
            </a:r>
          </a:p>
          <a:p>
            <a:pPr>
              <a:spcBef>
                <a:spcPts val="600"/>
              </a:spcBef>
              <a:buFontTx/>
              <a:buChar char="•"/>
            </a:pPr>
            <a:r>
              <a:rPr lang="lv-LV" sz="2800" b="1" dirty="0" smtClean="0"/>
              <a:t>Jēzus mīlestības upuris </a:t>
            </a:r>
            <a:r>
              <a:rPr lang="lv-LV" sz="2800" dirty="0" smtClean="0"/>
              <a:t>maina </a:t>
            </a:r>
            <a:r>
              <a:rPr lang="lv-LV" sz="2800" b="1" dirty="0" smtClean="0"/>
              <a:t>cilvēku sirdis </a:t>
            </a:r>
            <a:r>
              <a:rPr lang="lv-LV" sz="2800" dirty="0" smtClean="0"/>
              <a:t>un dara cilvēkus </a:t>
            </a:r>
            <a:r>
              <a:rPr lang="lv-LV" sz="2800" b="1" dirty="0" smtClean="0"/>
              <a:t>dievbijīgus</a:t>
            </a:r>
            <a:r>
              <a:rPr lang="lv-LV" sz="2800" dirty="0" smtClean="0"/>
              <a:t> un </a:t>
            </a:r>
            <a:r>
              <a:rPr lang="lv-LV" sz="2800" b="1" dirty="0" smtClean="0"/>
              <a:t>taisnus</a:t>
            </a:r>
            <a:r>
              <a:rPr lang="lv-LV" sz="2800" dirty="0" smtClean="0"/>
              <a:t> Dieva priekšā.</a:t>
            </a:r>
          </a:p>
          <a:p>
            <a:pPr>
              <a:spcBef>
                <a:spcPts val="600"/>
              </a:spcBef>
              <a:buFontTx/>
              <a:buChar char="•"/>
            </a:pPr>
            <a:r>
              <a:rPr lang="lv-LV" sz="2800" dirty="0" smtClean="0"/>
              <a:t>Tas ir </a:t>
            </a:r>
            <a:r>
              <a:rPr lang="lv-LV" sz="2800" b="1" dirty="0" smtClean="0"/>
              <a:t>Sv.Gara darbs </a:t>
            </a:r>
            <a:r>
              <a:rPr lang="lv-LV" sz="2800" dirty="0" smtClean="0"/>
              <a:t>mūsos.</a:t>
            </a:r>
            <a:endParaRPr lang="lv-LV" sz="2800" dirty="0"/>
          </a:p>
        </p:txBody>
      </p:sp>
      <p:sp>
        <p:nvSpPr>
          <p:cNvPr id="6" name="Down Arrow 5"/>
          <p:cNvSpPr/>
          <p:nvPr/>
        </p:nvSpPr>
        <p:spPr>
          <a:xfrm>
            <a:off x="7143768" y="3635904"/>
            <a:ext cx="1008112"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8" name="Picture 6" descr="http://t1.gstatic.com/images?q=tbn:ANd9GcTvvc7JUCIV6qwBiSduSxdvZzHGv1DZIBSmwtJraPNUfXglj6Ee"/>
          <p:cNvPicPr>
            <a:picLocks noChangeAspect="1" noChangeArrowheads="1"/>
          </p:cNvPicPr>
          <p:nvPr/>
        </p:nvPicPr>
        <p:blipFill>
          <a:blip r:embed="rId3" cstate="print"/>
          <a:srcRect/>
          <a:stretch>
            <a:fillRect/>
          </a:stretch>
        </p:blipFill>
        <p:spPr bwMode="auto">
          <a:xfrm>
            <a:off x="5715008" y="1571612"/>
            <a:ext cx="3428992" cy="22943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7175"/>
                                        </p:tgtEl>
                                        <p:attrNameLst>
                                          <p:attrName>style.visibility</p:attrName>
                                        </p:attrNameLst>
                                      </p:cBhvr>
                                      <p:to>
                                        <p:strVal val="visible"/>
                                      </p:to>
                                    </p:set>
                                    <p:animEffect transition="in" filter="fade">
                                      <p:cBhvr>
                                        <p:cTn id="14" dur="2000"/>
                                        <p:tgtEl>
                                          <p:spTgt spid="7175"/>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0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9999</TotalTime>
  <Words>1106</Words>
  <Application>Microsoft Office PowerPoint</Application>
  <PresentationFormat>On-screen Show (4:3)</PresentationFormat>
  <Paragraphs>82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Jņ.16:7-15 Svētā Gara darbs</vt:lpstr>
      <vt:lpstr>Jņ.16:7-15 Svētā Gara darbs</vt:lpstr>
      <vt:lpstr>Slide 3</vt:lpstr>
      <vt:lpstr>Slide 4</vt:lpstr>
      <vt:lpstr>Slide 5</vt:lpstr>
      <vt:lpstr>Slide 6</vt:lpstr>
      <vt:lpstr>Lielākoties mūsu labie darbi ir grēki</vt:lpstr>
      <vt:lpstr>Kā tikt brīvam no grēkiem?</vt:lpstr>
      <vt:lpstr>Slide 9</vt:lpstr>
      <vt:lpstr>Svētais Gars - Svētdarītājs</vt:lpstr>
      <vt:lpstr>Slide 11</vt:lpstr>
      <vt:lpstr>Slide 12</vt:lpstr>
      <vt:lpstr>Beigu tiesa</vt:lpstr>
      <vt:lpstr>Slide 14</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63</cp:revision>
  <dcterms:created xsi:type="dcterms:W3CDTF">2010-10-07T14:46:11Z</dcterms:created>
  <dcterms:modified xsi:type="dcterms:W3CDTF">2022-05-17T09:31:23Z</dcterms:modified>
</cp:coreProperties>
</file>