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58" r:id="rId3"/>
    <p:sldId id="290" r:id="rId4"/>
    <p:sldId id="291" r:id="rId5"/>
    <p:sldId id="293" r:id="rId6"/>
    <p:sldId id="292" r:id="rId7"/>
    <p:sldId id="273" r:id="rId8"/>
    <p:sldId id="294" r:id="rId9"/>
    <p:sldId id="274" r:id="rId10"/>
    <p:sldId id="275" r:id="rId11"/>
    <p:sldId id="286" r:id="rId12"/>
    <p:sldId id="288" r:id="rId13"/>
    <p:sldId id="287"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E3BF957-391E-4D8D-B321-9D21F388C1D6}"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B6B8CB9-9123-4DE3-9281-0E99E26B73F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C2749DF-2CF7-43AE-BA16-B7DEC8B330B4}"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40A8708-1316-4BFD-9EBF-2C42861BFE1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2A1266C-1E5C-49F9-8AE7-7357E24AB9D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907BC1F-C4B2-4B35-BEB1-9994E390724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A3C8EA5-18A4-43D9-9B99-B441659428B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D2277224-E8C8-4039-AA62-31F0CC02A5F6}"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4937293D-DF33-4EA7-BA9D-545BF910021D}"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B861802-228C-4238-B8AB-36F53362256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9B5BC9F-5A5F-437B-8D87-FE9BBBA628E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5949D93C-7E5D-4CD4-88AD-B6B7910CD7F7}"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Rom.3:19-28 Reformācija</a:t>
            </a:r>
          </a:p>
        </p:txBody>
      </p:sp>
      <p:pic>
        <p:nvPicPr>
          <p:cNvPr id="3075"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5715000" y="928688"/>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pic>
        <p:nvPicPr>
          <p:cNvPr id="29698" name="Picture 2" descr="http://staff.jccc.edu/jjackson/95-theses.jpg"/>
          <p:cNvPicPr>
            <a:picLocks noChangeAspect="1" noChangeArrowheads="1"/>
          </p:cNvPicPr>
          <p:nvPr/>
        </p:nvPicPr>
        <p:blipFill>
          <a:blip r:embed="rId3" cstate="print"/>
          <a:srcRect/>
          <a:stretch>
            <a:fillRect/>
          </a:stretch>
        </p:blipFill>
        <p:spPr bwMode="auto">
          <a:xfrm>
            <a:off x="571472" y="1352931"/>
            <a:ext cx="7929618" cy="536221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smtClean="0"/>
              <a:t>    24 Bet Dievs Savā žēlastībā tos </a:t>
            </a:r>
            <a:r>
              <a:rPr lang="lv-LV" sz="2800" i="1" dirty="0" smtClean="0"/>
              <a:t>attaisno </a:t>
            </a:r>
            <a:r>
              <a:rPr lang="lv-LV" sz="2800" i="1" dirty="0" smtClean="0"/>
              <a:t>bez nopelna, sagādājis tiem pestīšanu Jēzū Kristū. 25 Viņu Dievs tiem, kas tic, nolicis par grēka izpircēju Viņa asinīs, tā parādīdams Savu taisnību;  26 jo Viņš piedod visus agrāk, dievišķās pacietības laikā, nodarītos grēkus, lai tagadējā laikmetā parādītu Savu taisnību, pats taisns būdams un attaisnodams to, kas tic Jēzum.</a:t>
            </a:r>
            <a:endParaRPr lang="lv-LV" sz="2600" i="1" dirty="0" smtClean="0"/>
          </a:p>
        </p:txBody>
      </p:sp>
      <p:sp>
        <p:nvSpPr>
          <p:cNvPr id="7" name="Rectangle 6"/>
          <p:cNvSpPr>
            <a:spLocks noChangeArrowheads="1"/>
          </p:cNvSpPr>
          <p:nvPr/>
        </p:nvSpPr>
        <p:spPr bwMode="auto">
          <a:xfrm>
            <a:off x="0" y="2457450"/>
            <a:ext cx="7000875" cy="4400550"/>
          </a:xfrm>
          <a:prstGeom prst="rect">
            <a:avLst/>
          </a:prstGeom>
          <a:noFill/>
          <a:ln w="9525">
            <a:noFill/>
            <a:miter lim="800000"/>
            <a:headEnd/>
            <a:tailEnd/>
          </a:ln>
        </p:spPr>
        <p:txBody>
          <a:bodyPr>
            <a:spAutoFit/>
          </a:bodyPr>
          <a:lstStyle/>
          <a:p>
            <a:r>
              <a:rPr lang="lv-LV" sz="2800"/>
              <a:t>Te </a:t>
            </a:r>
            <a:r>
              <a:rPr lang="lv-LV" sz="2800" b="1"/>
              <a:t>Pāvils</a:t>
            </a:r>
            <a:r>
              <a:rPr lang="lv-LV" sz="2800"/>
              <a:t> </a:t>
            </a:r>
            <a:r>
              <a:rPr lang="lv-LV" sz="2800" b="1"/>
              <a:t>savelk kopā </a:t>
            </a:r>
            <a:r>
              <a:rPr lang="lv-LV" sz="2800"/>
              <a:t>visu </a:t>
            </a:r>
            <a:r>
              <a:rPr lang="lv-LV" sz="2800" b="1"/>
              <a:t>Bībeles vēsti</a:t>
            </a:r>
            <a:r>
              <a:rPr lang="lv-LV" sz="2800"/>
              <a:t>:</a:t>
            </a:r>
          </a:p>
          <a:p>
            <a:pPr>
              <a:buFontTx/>
              <a:buChar char="•"/>
            </a:pPr>
            <a:r>
              <a:rPr lang="lv-LV" sz="2800" b="1"/>
              <a:t>Jēzus</a:t>
            </a:r>
            <a:r>
              <a:rPr lang="lv-LV" sz="2800"/>
              <a:t> – </a:t>
            </a:r>
            <a:r>
              <a:rPr lang="lv-LV" sz="2800" b="1"/>
              <a:t>grēku izpircējs!</a:t>
            </a:r>
          </a:p>
          <a:p>
            <a:pPr>
              <a:buFontTx/>
              <a:buChar char="•"/>
            </a:pPr>
            <a:r>
              <a:rPr lang="lv-LV" sz="2800"/>
              <a:t>Pats </a:t>
            </a:r>
            <a:r>
              <a:rPr lang="lv-LV" sz="2800" b="1"/>
              <a:t>taisns būdams attaisno citus!</a:t>
            </a:r>
          </a:p>
          <a:p>
            <a:pPr>
              <a:buFontTx/>
              <a:buChar char="•"/>
            </a:pPr>
            <a:r>
              <a:rPr lang="lv-LV" sz="2800" b="1"/>
              <a:t>Viņa</a:t>
            </a:r>
            <a:r>
              <a:rPr lang="lv-LV" sz="2800"/>
              <a:t> </a:t>
            </a:r>
            <a:r>
              <a:rPr lang="lv-LV" sz="2800" b="1"/>
              <a:t>upurī</a:t>
            </a:r>
            <a:r>
              <a:rPr lang="lv-LV" sz="2800"/>
              <a:t> mums ir </a:t>
            </a:r>
            <a:r>
              <a:rPr lang="lv-LV" sz="2800" b="1"/>
              <a:t>grēku piedošana!</a:t>
            </a:r>
          </a:p>
          <a:p>
            <a:pPr>
              <a:buFontTx/>
              <a:buChar char="•"/>
            </a:pPr>
            <a:r>
              <a:rPr lang="lv-LV" sz="2800"/>
              <a:t>Tas viss tiek </a:t>
            </a:r>
            <a:r>
              <a:rPr lang="lv-LV" sz="2800" b="1"/>
              <a:t>dots mums ticībā!</a:t>
            </a:r>
          </a:p>
          <a:p>
            <a:r>
              <a:rPr lang="lv-LV" sz="2800" b="1"/>
              <a:t>Luters</a:t>
            </a:r>
            <a:r>
              <a:rPr lang="lv-LV" sz="2800"/>
              <a:t> vēlreiz </a:t>
            </a:r>
            <a:r>
              <a:rPr lang="lv-LV" sz="2800" b="1"/>
              <a:t>izceļ</a:t>
            </a:r>
            <a:r>
              <a:rPr lang="lv-LV" sz="2800"/>
              <a:t> šo </a:t>
            </a:r>
            <a:r>
              <a:rPr lang="lv-LV" sz="2800" b="1"/>
              <a:t>mācību gaismā</a:t>
            </a:r>
            <a:r>
              <a:rPr lang="lv-LV" sz="2800"/>
              <a:t>.</a:t>
            </a:r>
          </a:p>
          <a:p>
            <a:r>
              <a:rPr lang="lv-LV" sz="2800"/>
              <a:t>Luters </a:t>
            </a:r>
            <a:r>
              <a:rPr lang="lv-LV" sz="2800" b="1"/>
              <a:t>neko jaunu nesludina</a:t>
            </a:r>
            <a:r>
              <a:rPr lang="lv-LV" sz="2800"/>
              <a:t>, tikai </a:t>
            </a:r>
            <a:r>
              <a:rPr lang="lv-LV" sz="2800" b="1"/>
              <a:t>turpina</a:t>
            </a:r>
            <a:r>
              <a:rPr lang="lv-LV" sz="2800"/>
              <a:t> </a:t>
            </a:r>
            <a:r>
              <a:rPr lang="lv-LV" sz="2800" b="1"/>
              <a:t>Pāvila</a:t>
            </a:r>
            <a:r>
              <a:rPr lang="lv-LV" sz="2800"/>
              <a:t> sludināto </a:t>
            </a:r>
            <a:r>
              <a:rPr lang="lv-LV" sz="2800" b="1"/>
              <a:t>vēsti par Jēzu</a:t>
            </a:r>
            <a:r>
              <a:rPr lang="lv-LV" sz="2800"/>
              <a:t>, krustā sisto. Tāpēc reizēm arī </a:t>
            </a:r>
            <a:r>
              <a:rPr lang="lv-LV" sz="2800" b="1"/>
              <a:t>Luters</a:t>
            </a:r>
            <a:r>
              <a:rPr lang="lv-LV" sz="2800"/>
              <a:t> pelnīti tiek </a:t>
            </a:r>
            <a:r>
              <a:rPr lang="lv-LV" sz="2800" b="1"/>
              <a:t>dēvēts</a:t>
            </a:r>
            <a:r>
              <a:rPr lang="lv-LV" sz="2800"/>
              <a:t> par </a:t>
            </a:r>
            <a:r>
              <a:rPr lang="lv-LV" sz="2800" b="1"/>
              <a:t>2. Pāvilu</a:t>
            </a:r>
            <a:r>
              <a:rPr lang="lv-LV" sz="2800"/>
              <a:t>.</a:t>
            </a:r>
          </a:p>
        </p:txBody>
      </p:sp>
      <p:pic>
        <p:nvPicPr>
          <p:cNvPr id="5127" name="Picture 7" descr="http://t1.gstatic.com/images?q=tbn:ANd9GcSLtW_48I6xqwosWrIK_BX-wzJQonbddtRYjzOyzZxQupcqsFnV"/>
          <p:cNvPicPr>
            <a:picLocks noChangeAspect="1" noChangeArrowheads="1"/>
          </p:cNvPicPr>
          <p:nvPr/>
        </p:nvPicPr>
        <p:blipFill>
          <a:blip r:embed="rId2" cstate="print"/>
          <a:srcRect l="3615" r="12047"/>
          <a:stretch>
            <a:fillRect/>
          </a:stretch>
        </p:blipFill>
        <p:spPr bwMode="auto">
          <a:xfrm>
            <a:off x="6500826" y="4590369"/>
            <a:ext cx="2643174" cy="2267632"/>
          </a:xfrm>
          <a:prstGeom prst="rect">
            <a:avLst/>
          </a:prstGeom>
          <a:ln>
            <a:noFill/>
          </a:ln>
          <a:effectLst>
            <a:softEdge rad="112500"/>
          </a:effectLst>
        </p:spPr>
      </p:pic>
      <p:pic>
        <p:nvPicPr>
          <p:cNvPr id="6" name="Picture 5"/>
          <p:cNvPicPr>
            <a:picLocks noChangeAspect="1" noChangeArrowheads="1"/>
          </p:cNvPicPr>
          <p:nvPr/>
        </p:nvPicPr>
        <p:blipFill>
          <a:blip r:embed="rId3" cstate="print"/>
          <a:srcRect/>
          <a:stretch>
            <a:fillRect/>
          </a:stretch>
        </p:blipFill>
        <p:spPr bwMode="auto">
          <a:xfrm>
            <a:off x="6372200" y="2857496"/>
            <a:ext cx="2771800" cy="17728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5127"/>
                                        </p:tgtEl>
                                        <p:attrNameLst>
                                          <p:attrName>style.visibility</p:attrName>
                                        </p:attrNameLst>
                                      </p:cBhvr>
                                      <p:to>
                                        <p:strVal val="visible"/>
                                      </p:to>
                                    </p:set>
                                    <p:animEffect transition="in" filter="fade">
                                      <p:cBhvr>
                                        <p:cTn id="39" dur="2000"/>
                                        <p:tgtEl>
                                          <p:spTgt spid="5127"/>
                                        </p:tgtEl>
                                      </p:cBhvr>
                                    </p:animEffect>
                                  </p:childTnLst>
                                </p:cTn>
                              </p:par>
                            </p:childTnLst>
                          </p:cTn>
                        </p:par>
                        <p:par>
                          <p:cTn id="40" fill="hold">
                            <p:stCondLst>
                              <p:cond delay="6000"/>
                            </p:stCondLst>
                            <p:childTnLst>
                              <p:par>
                                <p:cTn id="41" presetID="2" presetClass="entr" presetSubtype="4" fill="hold" nodeType="afterEffect">
                                  <p:stCondLst>
                                    <p:cond delay="0"/>
                                  </p:stCondLst>
                                  <p:childTnLst>
                                    <p:set>
                                      <p:cBhvr>
                                        <p:cTn id="42" dur="1" fill="hold">
                                          <p:stCondLst>
                                            <p:cond delay="0"/>
                                          </p:stCondLst>
                                        </p:cTn>
                                        <p:tgtEl>
                                          <p:spTgt spid="7">
                                            <p:txEl>
                                              <p:pRg st="5" end="5"/>
                                            </p:txEl>
                                          </p:spTgt>
                                        </p:tgtEl>
                                        <p:attrNameLst>
                                          <p:attrName>style.visibility</p:attrName>
                                        </p:attrNameLst>
                                      </p:cBhvr>
                                      <p:to>
                                        <p:strVal val="visible"/>
                                      </p:to>
                                    </p:set>
                                    <p:anim calcmode="lin" valueType="num">
                                      <p:cBhvr additive="base">
                                        <p:cTn id="4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5" fill="hold">
                            <p:stCondLst>
                              <p:cond delay="6500"/>
                            </p:stCondLst>
                            <p:childTnLst>
                              <p:par>
                                <p:cTn id="46" presetID="2" presetClass="entr" presetSubtype="4" fill="hold" nodeType="afterEffect">
                                  <p:stCondLst>
                                    <p:cond delay="0"/>
                                  </p:stCondLst>
                                  <p:childTnLst>
                                    <p:set>
                                      <p:cBhvr>
                                        <p:cTn id="47" dur="1" fill="hold">
                                          <p:stCondLst>
                                            <p:cond delay="0"/>
                                          </p:stCondLst>
                                        </p:cTn>
                                        <p:tgtEl>
                                          <p:spTgt spid="7">
                                            <p:txEl>
                                              <p:pRg st="6" end="6"/>
                                            </p:txEl>
                                          </p:spTgt>
                                        </p:tgtEl>
                                        <p:attrNameLst>
                                          <p:attrName>style.visibility</p:attrName>
                                        </p:attrNameLst>
                                      </p:cBhvr>
                                      <p:to>
                                        <p:strVal val="visible"/>
                                      </p:to>
                                    </p:set>
                                    <p:anim calcmode="lin" valueType="num">
                                      <p:cBhvr additive="base">
                                        <p:cTn id="48"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p:cNvPicPr>
            <a:picLocks noChangeAspect="1" noChangeArrowheads="1"/>
          </p:cNvPicPr>
          <p:nvPr/>
        </p:nvPicPr>
        <p:blipFill>
          <a:blip r:embed="rId2" cstate="print"/>
          <a:srcRect/>
          <a:stretch>
            <a:fillRect/>
          </a:stretch>
        </p:blipFill>
        <p:spPr bwMode="auto">
          <a:xfrm>
            <a:off x="4888566" y="3357562"/>
            <a:ext cx="4255434" cy="3500438"/>
          </a:xfrm>
          <a:prstGeom prst="rect">
            <a:avLst/>
          </a:prstGeom>
          <a:ln>
            <a:noFill/>
          </a:ln>
          <a:effectLst>
            <a:softEdge rad="112500"/>
          </a:effectLst>
        </p:spPr>
      </p:pic>
      <p:sp>
        <p:nvSpPr>
          <p:cNvPr id="7" name="Rectangle 6"/>
          <p:cNvSpPr>
            <a:spLocks noChangeArrowheads="1"/>
          </p:cNvSpPr>
          <p:nvPr/>
        </p:nvSpPr>
        <p:spPr bwMode="auto">
          <a:xfrm>
            <a:off x="0" y="1928813"/>
            <a:ext cx="9144000" cy="1816100"/>
          </a:xfrm>
          <a:prstGeom prst="rect">
            <a:avLst/>
          </a:prstGeom>
          <a:noFill/>
          <a:ln w="9525">
            <a:noFill/>
            <a:miter lim="800000"/>
            <a:headEnd/>
            <a:tailEnd/>
          </a:ln>
        </p:spPr>
        <p:txBody>
          <a:bodyPr>
            <a:spAutoFit/>
          </a:bodyPr>
          <a:lstStyle/>
          <a:p>
            <a:pPr>
              <a:buFont typeface="Arial" charset="0"/>
              <a:buChar char="•"/>
            </a:pPr>
            <a:r>
              <a:rPr lang="lv-LV" sz="2800"/>
              <a:t>Ja mēs </a:t>
            </a:r>
            <a:r>
              <a:rPr lang="lv-LV" sz="2800" b="1"/>
              <a:t>nezinām </a:t>
            </a:r>
            <a:r>
              <a:rPr lang="lv-LV" sz="2800"/>
              <a:t>un tikai </a:t>
            </a:r>
            <a:r>
              <a:rPr lang="lv-LV" sz="2800" b="1"/>
              <a:t>ceram</a:t>
            </a:r>
            <a:r>
              <a:rPr lang="lv-LV" sz="2800"/>
              <a:t>, tad mums vēl joprojām </a:t>
            </a:r>
            <a:r>
              <a:rPr lang="lv-LV" sz="2800" b="1"/>
              <a:t>gribas skatīties</a:t>
            </a:r>
            <a:r>
              <a:rPr lang="lv-LV" sz="2800"/>
              <a:t> uz saviem </a:t>
            </a:r>
            <a:r>
              <a:rPr lang="lv-LV" sz="2800" b="1"/>
              <a:t>darbiem</a:t>
            </a:r>
            <a:r>
              <a:rPr lang="lv-LV" sz="2800"/>
              <a:t>, kāds esmu Dieva </a:t>
            </a:r>
            <a:r>
              <a:rPr lang="lv-LV" sz="2800" b="1"/>
              <a:t>bauslības priekšā</a:t>
            </a:r>
            <a:r>
              <a:rPr lang="lv-LV" sz="2800"/>
              <a:t>, un mums </a:t>
            </a:r>
            <a:r>
              <a:rPr lang="lv-LV" sz="2800" b="1"/>
              <a:t>pietrūkst nevis</a:t>
            </a:r>
            <a:r>
              <a:rPr lang="lv-LV" sz="2800"/>
              <a:t> </a:t>
            </a:r>
            <a:r>
              <a:rPr lang="lv-LV" sz="2800" b="1"/>
              <a:t>labo darbu</a:t>
            </a:r>
            <a:r>
              <a:rPr lang="lv-LV" sz="2800"/>
              <a:t>, bet </a:t>
            </a:r>
            <a:r>
              <a:rPr lang="lv-LV" sz="2800" b="1"/>
              <a:t>ticības</a:t>
            </a:r>
            <a:r>
              <a:rPr lang="lv-LV" sz="2800"/>
              <a:t>.</a:t>
            </a:r>
          </a:p>
        </p:txBody>
      </p:sp>
      <p:sp>
        <p:nvSpPr>
          <p:cNvPr id="6" name="Rectangle 5"/>
          <p:cNvSpPr>
            <a:spLocks noChangeArrowheads="1"/>
          </p:cNvSpPr>
          <p:nvPr/>
        </p:nvSpPr>
        <p:spPr bwMode="auto">
          <a:xfrm>
            <a:off x="0" y="3857625"/>
            <a:ext cx="5143500" cy="2678113"/>
          </a:xfrm>
          <a:prstGeom prst="rect">
            <a:avLst/>
          </a:prstGeom>
          <a:noFill/>
          <a:ln w="9525">
            <a:noFill/>
            <a:miter lim="800000"/>
            <a:headEnd/>
            <a:tailEnd/>
          </a:ln>
        </p:spPr>
        <p:txBody>
          <a:bodyPr>
            <a:spAutoFit/>
          </a:bodyPr>
          <a:lstStyle/>
          <a:p>
            <a:pPr>
              <a:buFont typeface="Arial" charset="0"/>
              <a:buChar char="•"/>
            </a:pPr>
            <a:r>
              <a:rPr lang="lv-LV" sz="2800"/>
              <a:t>Ar tādu </a:t>
            </a:r>
            <a:r>
              <a:rPr lang="lv-LV" sz="2800" b="1"/>
              <a:t>bauslības pildīšanu, </a:t>
            </a:r>
            <a:r>
              <a:rPr lang="lv-LV" sz="2800"/>
              <a:t>mēs Dieva acīs </a:t>
            </a:r>
            <a:r>
              <a:rPr lang="lv-LV" sz="2800" b="1"/>
              <a:t>nevaram izpelnīties</a:t>
            </a:r>
            <a:r>
              <a:rPr lang="lv-LV" sz="2800"/>
              <a:t> neko</a:t>
            </a:r>
            <a:r>
              <a:rPr lang="lv-LV" sz="2800" b="1"/>
              <a:t> </a:t>
            </a:r>
            <a:r>
              <a:rPr lang="lv-LV" sz="2800"/>
              <a:t>citu, kā</a:t>
            </a:r>
            <a:r>
              <a:rPr lang="lv-LV" sz="2800" b="1"/>
              <a:t> vienīgi dusmas.</a:t>
            </a:r>
          </a:p>
          <a:p>
            <a:pPr>
              <a:buFont typeface="Arial" charset="0"/>
              <a:buChar char="•"/>
            </a:pPr>
            <a:r>
              <a:rPr lang="lv-LV" sz="2800"/>
              <a:t>Dievs </a:t>
            </a:r>
            <a:r>
              <a:rPr lang="lv-LV" sz="2800" b="1"/>
              <a:t>daudz vairāk</a:t>
            </a:r>
            <a:r>
              <a:rPr lang="lv-LV" sz="2800"/>
              <a:t> no mums </a:t>
            </a:r>
            <a:r>
              <a:rPr lang="lv-LV" sz="2800" b="1"/>
              <a:t>sagaida ticību</a:t>
            </a:r>
            <a:r>
              <a:rPr lang="lv-LV" sz="2800"/>
              <a:t>, nekā darbus. </a:t>
            </a:r>
          </a:p>
        </p:txBody>
      </p:sp>
      <p:sp>
        <p:nvSpPr>
          <p:cNvPr id="8" name="Rectangle 7"/>
          <p:cNvSpPr>
            <a:spLocks noChangeArrowheads="1"/>
          </p:cNvSpPr>
          <p:nvPr/>
        </p:nvSpPr>
        <p:spPr bwMode="auto">
          <a:xfrm>
            <a:off x="7715250" y="5929313"/>
            <a:ext cx="1217613" cy="522287"/>
          </a:xfrm>
          <a:prstGeom prst="rect">
            <a:avLst/>
          </a:prstGeom>
          <a:noFill/>
          <a:ln w="9525">
            <a:noFill/>
            <a:miter lim="800000"/>
            <a:headEnd/>
            <a:tailEnd/>
          </a:ln>
        </p:spPr>
        <p:txBody>
          <a:bodyPr wrap="none">
            <a:spAutoFit/>
          </a:bodyPr>
          <a:lstStyle/>
          <a:p>
            <a:r>
              <a:rPr lang="lv-LV" sz="2800" b="1"/>
              <a:t>Ticība</a:t>
            </a:r>
            <a:endParaRPr lang="en-US" sz="2800"/>
          </a:p>
        </p:txBody>
      </p:sp>
      <p:sp>
        <p:nvSpPr>
          <p:cNvPr id="9" name="Rectangle 8"/>
          <p:cNvSpPr>
            <a:spLocks noChangeArrowheads="1"/>
          </p:cNvSpPr>
          <p:nvPr/>
        </p:nvSpPr>
        <p:spPr bwMode="auto">
          <a:xfrm>
            <a:off x="5214938" y="5643563"/>
            <a:ext cx="1103312" cy="523875"/>
          </a:xfrm>
          <a:prstGeom prst="rect">
            <a:avLst/>
          </a:prstGeom>
          <a:noFill/>
          <a:ln w="9525">
            <a:noFill/>
            <a:miter lim="800000"/>
            <a:headEnd/>
            <a:tailEnd/>
          </a:ln>
        </p:spPr>
        <p:txBody>
          <a:bodyPr wrap="none">
            <a:spAutoFit/>
          </a:bodyPr>
          <a:lstStyle/>
          <a:p>
            <a:r>
              <a:rPr lang="lv-LV" sz="2800" b="1"/>
              <a:t>Darbi</a:t>
            </a:r>
            <a:endParaRPr lang="en-US" sz="2800"/>
          </a:p>
        </p:txBody>
      </p:sp>
      <p:sp>
        <p:nvSpPr>
          <p:cNvPr id="10" name="Rectangle 9"/>
          <p:cNvSpPr>
            <a:spLocks noChangeArrowheads="1"/>
          </p:cNvSpPr>
          <p:nvPr/>
        </p:nvSpPr>
        <p:spPr bwMode="auto">
          <a:xfrm>
            <a:off x="0" y="0"/>
            <a:ext cx="9144000" cy="1816100"/>
          </a:xfrm>
          <a:prstGeom prst="rect">
            <a:avLst/>
          </a:prstGeom>
          <a:noFill/>
          <a:ln w="9525">
            <a:noFill/>
            <a:miter lim="800000"/>
            <a:headEnd/>
            <a:tailEnd/>
          </a:ln>
        </p:spPr>
        <p:txBody>
          <a:bodyPr>
            <a:spAutoFit/>
          </a:bodyPr>
          <a:lstStyle/>
          <a:p>
            <a:r>
              <a:rPr lang="lv-LV" sz="2800" i="1" dirty="0"/>
              <a:t>27 Kur nu paliek mūsu lielīšanās? Tā ir zudusi. Caur kuru bauslību? Ar darbiem? Nē, bet ar ticības bauslību. 28 Jo mēs spriežam, ka cilvēks tiek </a:t>
            </a:r>
            <a:r>
              <a:rPr lang="lv-LV" sz="2800" i="1" dirty="0" smtClean="0"/>
              <a:t>attaisnots </a:t>
            </a:r>
            <a:r>
              <a:rPr lang="lv-LV" sz="2800" i="1" dirty="0"/>
              <a:t>ticībā, neatkarīgi no bauslības darbiem.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9222"/>
                                        </p:tgtEl>
                                        <p:attrNameLst>
                                          <p:attrName>style.visibility</p:attrName>
                                        </p:attrNameLst>
                                      </p:cBhvr>
                                      <p:to>
                                        <p:strVal val="visible"/>
                                      </p:to>
                                    </p:set>
                                    <p:animEffect transition="in" filter="fade">
                                      <p:cBhvr>
                                        <p:cTn id="15" dur="2000"/>
                                        <p:tgtEl>
                                          <p:spTgt spid="922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4000"/>
                            </p:stCondLst>
                            <p:childTnLst>
                              <p:par>
                                <p:cTn id="23" presetID="2" presetClass="entr" presetSubtype="4" fill="hold"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4500"/>
                            </p:stCondLst>
                            <p:childTnLst>
                              <p:par>
                                <p:cTn id="28" presetID="2" presetClass="entr" presetSubtype="4" fill="hold" nodeType="afterEffect">
                                  <p:stCondLst>
                                    <p:cond delay="0"/>
                                  </p:stCondLst>
                                  <p:childTnLst>
                                    <p:set>
                                      <p:cBhvr>
                                        <p:cTn id="29" dur="1" fill="hold">
                                          <p:stCondLst>
                                            <p:cond delay="0"/>
                                          </p:stCondLst>
                                        </p:cTn>
                                        <p:tgtEl>
                                          <p:spTgt spid="6">
                                            <p:txEl>
                                              <p:pRg st="1" end="1"/>
                                            </p:txEl>
                                          </p:spTgt>
                                        </p:tgtEl>
                                        <p:attrNameLst>
                                          <p:attrName>style.visibility</p:attrName>
                                        </p:attrNameLst>
                                      </p:cBhvr>
                                      <p:to>
                                        <p:strVal val="visible"/>
                                      </p:to>
                                    </p:set>
                                    <p:anim calcmode="lin" valueType="num">
                                      <p:cBhvr additive="base">
                                        <p:cTn id="3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p:cNvPicPr>
            <a:picLocks noChangeAspect="1" noChangeArrowheads="1"/>
          </p:cNvPicPr>
          <p:nvPr/>
        </p:nvPicPr>
        <p:blipFill>
          <a:blip r:embed="rId2" cstate="print"/>
          <a:srcRect/>
          <a:stretch>
            <a:fillRect/>
          </a:stretch>
        </p:blipFill>
        <p:spPr bwMode="auto">
          <a:xfrm flipH="1">
            <a:off x="6000760" y="898093"/>
            <a:ext cx="3143240" cy="3816791"/>
          </a:xfrm>
          <a:prstGeom prst="rect">
            <a:avLst/>
          </a:prstGeom>
          <a:ln>
            <a:noFill/>
          </a:ln>
          <a:effectLst>
            <a:softEdge rad="112500"/>
          </a:effectLst>
        </p:spPr>
      </p:pic>
      <p:sp>
        <p:nvSpPr>
          <p:cNvPr id="6146" name="Rectangle 2"/>
          <p:cNvSpPr>
            <a:spLocks noGrp="1" noChangeArrowheads="1"/>
          </p:cNvSpPr>
          <p:nvPr>
            <p:ph type="title" idx="4294967295"/>
          </p:nvPr>
        </p:nvSpPr>
        <p:spPr>
          <a:xfrm>
            <a:off x="468313" y="0"/>
            <a:ext cx="8229600" cy="571500"/>
          </a:xfrm>
        </p:spPr>
        <p:txBody>
          <a:bodyPr/>
          <a:lstStyle/>
          <a:p>
            <a:pPr eaLnBrk="1" hangingPunct="1"/>
            <a:r>
              <a:rPr lang="lv-LV" sz="4000" b="1" dirty="0" smtClean="0">
                <a:solidFill>
                  <a:schemeClr val="tx1"/>
                </a:solidFill>
              </a:rPr>
              <a:t>Dieva nolūks caur Luteru</a:t>
            </a:r>
          </a:p>
        </p:txBody>
      </p:sp>
      <p:sp>
        <p:nvSpPr>
          <p:cNvPr id="5" name="Rectangle 4"/>
          <p:cNvSpPr>
            <a:spLocks noChangeArrowheads="1"/>
          </p:cNvSpPr>
          <p:nvPr/>
        </p:nvSpPr>
        <p:spPr bwMode="auto">
          <a:xfrm>
            <a:off x="0" y="428625"/>
            <a:ext cx="6858000" cy="6556375"/>
          </a:xfrm>
          <a:prstGeom prst="rect">
            <a:avLst/>
          </a:prstGeom>
          <a:noFill/>
          <a:ln w="9525">
            <a:noFill/>
            <a:miter lim="800000"/>
            <a:headEnd/>
            <a:tailEnd/>
          </a:ln>
        </p:spPr>
        <p:txBody>
          <a:bodyPr>
            <a:spAutoFit/>
          </a:bodyPr>
          <a:lstStyle/>
          <a:p>
            <a:pPr>
              <a:buFont typeface="Arial" charset="0"/>
              <a:buChar char="•"/>
            </a:pPr>
            <a:r>
              <a:rPr lang="lv-LV" sz="2800"/>
              <a:t>Lutera </a:t>
            </a:r>
            <a:r>
              <a:rPr lang="lv-LV" sz="2800" b="1"/>
              <a:t>reformācijas mērķis nebija nošķelties</a:t>
            </a:r>
            <a:r>
              <a:rPr lang="lv-LV" sz="2800"/>
              <a:t> no Romas katoļu Baznīcas vai </a:t>
            </a:r>
            <a:r>
              <a:rPr lang="lv-LV" sz="2800" b="1"/>
              <a:t>radīt jaunu ticības novirzienu</a:t>
            </a:r>
            <a:r>
              <a:rPr lang="lv-LV" sz="2800"/>
              <a:t>, bet gan </a:t>
            </a:r>
            <a:r>
              <a:rPr lang="lv-LV" sz="2800" b="1"/>
              <a:t>atgriezt to pie Rakstiem</a:t>
            </a:r>
            <a:r>
              <a:rPr lang="lv-LV" sz="2800"/>
              <a:t> un </a:t>
            </a:r>
            <a:r>
              <a:rPr lang="lv-LV" sz="2800" b="1"/>
              <a:t>apustuļu skaidrās mācības</a:t>
            </a:r>
            <a:r>
              <a:rPr lang="lv-LV" sz="2800"/>
              <a:t>. </a:t>
            </a:r>
          </a:p>
          <a:p>
            <a:pPr>
              <a:buFont typeface="Arial" charset="0"/>
              <a:buChar char="•"/>
            </a:pPr>
            <a:r>
              <a:rPr lang="lv-LV" sz="2800"/>
              <a:t>Luters nekad nav gribējis, ka viņa </a:t>
            </a:r>
            <a:r>
              <a:rPr lang="lv-LV" sz="2800" b="1"/>
              <a:t>sekotāji sevi sauktu par luterāņiem</a:t>
            </a:r>
            <a:r>
              <a:rPr lang="lv-LV" sz="2800"/>
              <a:t>, viņš gribēja, ka viņi sevi sauc par </a:t>
            </a:r>
            <a:r>
              <a:rPr lang="lv-LV" sz="2800" b="1"/>
              <a:t>kristiešiem</a:t>
            </a:r>
            <a:r>
              <a:rPr lang="lv-LV" sz="2800"/>
              <a:t>. </a:t>
            </a:r>
          </a:p>
          <a:p>
            <a:pPr>
              <a:buFont typeface="Arial" charset="0"/>
              <a:buChar char="•"/>
            </a:pPr>
            <a:r>
              <a:rPr lang="lv-LV" sz="2800"/>
              <a:t>Šo apzīmējumu „</a:t>
            </a:r>
            <a:r>
              <a:rPr lang="lv-LV" sz="2800" i="1"/>
              <a:t>luterāņi</a:t>
            </a:r>
            <a:r>
              <a:rPr lang="lv-LV" sz="2800"/>
              <a:t>” sākotnēji kā </a:t>
            </a:r>
            <a:r>
              <a:rPr lang="lv-LV" sz="2800" b="1"/>
              <a:t>lamu vārdu</a:t>
            </a:r>
            <a:r>
              <a:rPr lang="lv-LV" sz="2800"/>
              <a:t> </a:t>
            </a:r>
            <a:r>
              <a:rPr lang="lv-LV" sz="2800" b="1"/>
              <a:t>iedeva</a:t>
            </a:r>
            <a:r>
              <a:rPr lang="lv-LV" sz="2800"/>
              <a:t> viņiem </a:t>
            </a:r>
            <a:r>
              <a:rPr lang="lv-LV" sz="2800" b="1"/>
              <a:t>Romas katoļi</a:t>
            </a:r>
            <a:r>
              <a:rPr lang="lv-LV" sz="2800"/>
              <a:t>, un viņi vēlāk to </a:t>
            </a:r>
            <a:r>
              <a:rPr lang="lv-LV" sz="2800" b="1"/>
              <a:t>paturēja </a:t>
            </a:r>
            <a:r>
              <a:rPr lang="lv-LV" sz="2800"/>
              <a:t>un sāka pat ar to </a:t>
            </a:r>
            <a:r>
              <a:rPr lang="lv-LV" sz="2800" b="1"/>
              <a:t>lepoties</a:t>
            </a:r>
            <a:r>
              <a:rPr lang="lv-LV" sz="2800"/>
              <a:t>, tā norādot, ka viņi </a:t>
            </a:r>
            <a:r>
              <a:rPr lang="lv-LV" sz="2800" b="1"/>
              <a:t>nepieder</a:t>
            </a:r>
            <a:r>
              <a:rPr lang="lv-LV" sz="2800"/>
              <a:t> šai </a:t>
            </a:r>
            <a:r>
              <a:rPr lang="lv-LV" sz="2800" b="1"/>
              <a:t>antikristīgajai Romas katoļu Baznīcai</a:t>
            </a:r>
            <a:r>
              <a:rPr lang="lv-LV" sz="2800"/>
              <a:t>, bet </a:t>
            </a:r>
            <a:r>
              <a:rPr lang="lv-LV" sz="2800" b="1"/>
              <a:t>gan</a:t>
            </a:r>
            <a:r>
              <a:rPr lang="lv-LV" sz="2800"/>
              <a:t> </a:t>
            </a:r>
            <a:r>
              <a:rPr lang="lv-LV" sz="2800" b="1"/>
              <a:t>Luteriskajai Baznīcai</a:t>
            </a:r>
            <a:r>
              <a:rPr lang="lv-LV" sz="2800"/>
              <a:t>.</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 calcmode="lin" valueType="num">
                                      <p:cBhvr additive="base">
                                        <p:cTn id="22"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857250"/>
            <a:ext cx="7308850" cy="5508625"/>
          </a:xfrm>
          <a:prstGeom prst="rect">
            <a:avLst/>
          </a:prstGeom>
          <a:noFill/>
          <a:ln w="9525">
            <a:noFill/>
            <a:miter lim="800000"/>
            <a:headEnd/>
            <a:tailEnd/>
          </a:ln>
        </p:spPr>
        <p:txBody>
          <a:bodyPr>
            <a:spAutoFit/>
          </a:bodyPr>
          <a:lstStyle/>
          <a:p>
            <a:pPr>
              <a:buFontTx/>
              <a:buChar char="•"/>
            </a:pPr>
            <a:r>
              <a:rPr lang="lv-LV" sz="3200"/>
              <a:t>Svēto </a:t>
            </a:r>
            <a:r>
              <a:rPr lang="lv-LV" sz="3200" b="1"/>
              <a:t>rakstu augstākā mācība</a:t>
            </a:r>
            <a:r>
              <a:rPr lang="lv-LV" sz="3200"/>
              <a:t> ir </a:t>
            </a:r>
            <a:r>
              <a:rPr lang="lv-LV" sz="3200" b="1"/>
              <a:t>nevis darbu</a:t>
            </a:r>
            <a:r>
              <a:rPr lang="lv-LV" sz="3200"/>
              <a:t> mācība, bet grēku nožēlas un </a:t>
            </a:r>
            <a:r>
              <a:rPr lang="lv-LV" sz="3200" b="1"/>
              <a:t>ticības mācība</a:t>
            </a:r>
            <a:r>
              <a:rPr lang="lv-LV" sz="3200"/>
              <a:t>. </a:t>
            </a:r>
          </a:p>
          <a:p>
            <a:pPr>
              <a:buFontTx/>
              <a:buChar char="•"/>
            </a:pPr>
            <a:r>
              <a:rPr lang="lv-LV" sz="3200" b="1"/>
              <a:t>Dievs negrib</a:t>
            </a:r>
            <a:r>
              <a:rPr lang="lv-LV" sz="3200"/>
              <a:t>, lai kaut viens no Viņa bērniem </a:t>
            </a:r>
            <a:r>
              <a:rPr lang="lv-LV" sz="3200" b="1"/>
              <a:t>šaubītos</a:t>
            </a:r>
            <a:r>
              <a:rPr lang="lv-LV" sz="3200"/>
              <a:t> par Viņa </a:t>
            </a:r>
            <a:r>
              <a:rPr lang="lv-LV" sz="3200" b="1"/>
              <a:t>beznosacījuma mīlestību!</a:t>
            </a:r>
          </a:p>
          <a:p>
            <a:pPr>
              <a:buFontTx/>
              <a:buChar char="•"/>
            </a:pPr>
            <a:r>
              <a:rPr lang="lv-LV" sz="3200"/>
              <a:t>Dievs grib, lai </a:t>
            </a:r>
            <a:r>
              <a:rPr lang="lv-LV" sz="3200" b="1"/>
              <a:t>visi kristieši</a:t>
            </a:r>
            <a:r>
              <a:rPr lang="lv-LV" sz="3200"/>
              <a:t> savas </a:t>
            </a:r>
            <a:r>
              <a:rPr lang="lv-LV" sz="3200" b="1"/>
              <a:t>dzīves</a:t>
            </a:r>
            <a:r>
              <a:rPr lang="lv-LV" sz="3200"/>
              <a:t> varētu </a:t>
            </a:r>
            <a:r>
              <a:rPr lang="lv-LV" sz="3200" b="1"/>
              <a:t>vadīt</a:t>
            </a:r>
            <a:r>
              <a:rPr lang="lv-LV" sz="3200"/>
              <a:t> ar </a:t>
            </a:r>
            <a:r>
              <a:rPr lang="lv-LV" sz="3200" b="1"/>
              <a:t>drošu paļāvību</a:t>
            </a:r>
            <a:r>
              <a:rPr lang="lv-LV" sz="3200"/>
              <a:t>, ka viņi </a:t>
            </a:r>
            <a:r>
              <a:rPr lang="lv-LV" sz="3200" b="1"/>
              <a:t>reiz nonāks debesīs</a:t>
            </a:r>
            <a:r>
              <a:rPr lang="lv-LV" sz="3200"/>
              <a:t> un arī </a:t>
            </a:r>
            <a:r>
              <a:rPr lang="lv-LV" sz="3200" b="1"/>
              <a:t>citiem stāstītu</a:t>
            </a:r>
            <a:r>
              <a:rPr lang="lv-LV" sz="3200"/>
              <a:t> un </a:t>
            </a:r>
            <a:r>
              <a:rPr lang="lv-LV" sz="3200" b="1"/>
              <a:t>mācītu</a:t>
            </a:r>
            <a:r>
              <a:rPr lang="lv-LV" sz="3200"/>
              <a:t> par to </a:t>
            </a:r>
          </a:p>
          <a:p>
            <a:r>
              <a:rPr lang="lv-LV" sz="3200"/>
              <a:t>cik </a:t>
            </a:r>
            <a:r>
              <a:rPr lang="lv-LV" sz="3200" b="1"/>
              <a:t>brīnišķīga lieta ir ticība</a:t>
            </a:r>
            <a:r>
              <a:rPr lang="lv-LV" sz="3200"/>
              <a:t>. Āmen</a:t>
            </a:r>
          </a:p>
        </p:txBody>
      </p:sp>
      <p:pic>
        <p:nvPicPr>
          <p:cNvPr id="4" name="Picture 3" descr="BIBLE016"/>
          <p:cNvPicPr>
            <a:picLocks noChangeAspect="1" noChangeArrowheads="1"/>
          </p:cNvPicPr>
          <p:nvPr/>
        </p:nvPicPr>
        <p:blipFill>
          <a:blip r:embed="rId2" cstate="print"/>
          <a:srcRect/>
          <a:stretch>
            <a:fillRect/>
          </a:stretch>
        </p:blipFill>
        <p:spPr bwMode="auto">
          <a:xfrm>
            <a:off x="6011863" y="1125538"/>
            <a:ext cx="3132137" cy="3824287"/>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6372200" y="5085184"/>
            <a:ext cx="2771800" cy="17728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638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5438" y="53975"/>
            <a:ext cx="8175625" cy="1071563"/>
          </a:xfrm>
        </p:spPr>
        <p:txBody>
          <a:bodyPr/>
          <a:lstStyle/>
          <a:p>
            <a:pPr eaLnBrk="1" hangingPunct="1"/>
            <a:r>
              <a:rPr lang="lv-LV" sz="4000" b="1" smtClean="0">
                <a:solidFill>
                  <a:schemeClr val="tx1"/>
                </a:solidFill>
              </a:rPr>
              <a:t>Rom.3:19-28 Reformācija</a:t>
            </a:r>
          </a:p>
        </p:txBody>
      </p:sp>
      <p:pic>
        <p:nvPicPr>
          <p:cNvPr id="2051"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31.okt.2021.</a:t>
            </a:r>
            <a:endParaRPr lang="lv-LV" sz="2000" dirty="0"/>
          </a:p>
        </p:txBody>
      </p:sp>
      <p:sp>
        <p:nvSpPr>
          <p:cNvPr id="2053" name="Text Box 6"/>
          <p:cNvSpPr txBox="1">
            <a:spLocks noChangeArrowheads="1"/>
          </p:cNvSpPr>
          <p:nvPr/>
        </p:nvSpPr>
        <p:spPr bwMode="auto">
          <a:xfrm>
            <a:off x="5715000" y="785813"/>
            <a:ext cx="3429000" cy="461962"/>
          </a:xfrm>
          <a:prstGeom prst="rect">
            <a:avLst/>
          </a:prstGeom>
          <a:noFill/>
          <a:ln w="9525">
            <a:noFill/>
            <a:miter lim="800000"/>
            <a:headEnd/>
            <a:tailEnd/>
          </a:ln>
        </p:spPr>
        <p:txBody>
          <a:bodyPr>
            <a:spAutoFit/>
          </a:bodyPr>
          <a:lstStyle/>
          <a:p>
            <a:pPr>
              <a:spcBef>
                <a:spcPct val="50000"/>
              </a:spcBef>
            </a:pPr>
            <a:r>
              <a:rPr lang="lv-LV" sz="2400"/>
              <a:t>Māc. Roberts Otomers</a:t>
            </a:r>
          </a:p>
        </p:txBody>
      </p:sp>
      <p:sp>
        <p:nvSpPr>
          <p:cNvPr id="2054" name="Rectangle 5"/>
          <p:cNvSpPr>
            <a:spLocks noChangeArrowheads="1"/>
          </p:cNvSpPr>
          <p:nvPr/>
        </p:nvSpPr>
        <p:spPr bwMode="auto">
          <a:xfrm>
            <a:off x="0" y="1253058"/>
            <a:ext cx="9144000" cy="5848350"/>
          </a:xfrm>
          <a:prstGeom prst="rect">
            <a:avLst/>
          </a:prstGeom>
          <a:noFill/>
          <a:ln w="9525">
            <a:noFill/>
            <a:miter lim="800000"/>
            <a:headEnd/>
            <a:tailEnd/>
          </a:ln>
        </p:spPr>
        <p:txBody>
          <a:bodyPr>
            <a:spAutoFit/>
          </a:bodyPr>
          <a:lstStyle/>
          <a:p>
            <a:r>
              <a:rPr lang="lv-LV" sz="2200" dirty="0"/>
              <a:t>19 Bet mēs zinām, ka viss bauslībā teiktais teikts tiem, kas stāv zem bauslības; tā visiem aizdarīta mute, un visa pasaule vainīga Dieva priekšā. 20 Jo ar bauslības darbiem neviens cilvēks nevar kļūt </a:t>
            </a:r>
            <a:r>
              <a:rPr lang="lv-LV" sz="2200" dirty="0" smtClean="0"/>
              <a:t>at</a:t>
            </a:r>
            <a:r>
              <a:rPr lang="lv-LV" sz="2200" dirty="0" smtClean="0"/>
              <a:t>taisnots </a:t>
            </a:r>
            <a:r>
              <a:rPr lang="lv-LV" sz="2200" dirty="0" smtClean="0"/>
              <a:t>Diev</a:t>
            </a:r>
            <a:r>
              <a:rPr lang="lv-LV" sz="2200" dirty="0" smtClean="0"/>
              <a:t>a </a:t>
            </a:r>
            <a:r>
              <a:rPr lang="lv-LV" sz="2200" dirty="0"/>
              <a:t>priekšā. Jo bauslība dod - grēka atziņu. 21 Bet tagad neatkarīgi no bauslības atklājusies Dieva taisnība, ko jau apliecina bauslība un pravieši. 22 Šī Dieva taisnība dota ticībā uz Jēzu Kristu visiem, kas tic. Jo tur nav nekādas starpības; 23 jo visi ir grēkojuši, un visiem trūkst dievišķās godības. 24 Bet Dievs Savā žēlastībā tos </a:t>
            </a:r>
            <a:r>
              <a:rPr lang="lv-LV" sz="2200" dirty="0" smtClean="0"/>
              <a:t>attaisno </a:t>
            </a:r>
            <a:r>
              <a:rPr lang="lv-LV" sz="2200" dirty="0"/>
              <a:t>bez nopelna, sagādājis tiem pestīšanu Jēzū Kristū. 25 Viņu Dievs tiem, kas tic, nolicis par grēka izpircēju Viņa asinīs, tā parādīdams Savu taisnību;  26 jo Viņš piedod visus agrāk, dievišķās pacietības laikā, nodarītos grēkus, lai tagadējā laikmetā parādītu Savu taisnību, pats taisns būdams un attaisnodams to, kas tic Jēzum. 27 Kur nu paliek mūsu lielīšanās? Tā ir zudusi. Caur kuru bauslību? Ar darbiem? Nē, bet ar ticības bauslību. 28 Jo mēs spriežam, ka cilvēks tiek </a:t>
            </a:r>
            <a:r>
              <a:rPr lang="lv-LV" sz="2200" dirty="0" smtClean="0"/>
              <a:t>attaisnots </a:t>
            </a:r>
            <a:r>
              <a:rPr lang="lv-LV" sz="2200" dirty="0"/>
              <a:t>ticībā, neatkarīgi no bauslības darbiem.</a:t>
            </a:r>
          </a:p>
          <a:p>
            <a:endParaRPr lang="lv-LV"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468313" y="0"/>
            <a:ext cx="8229600" cy="692150"/>
          </a:xfrm>
        </p:spPr>
        <p:txBody>
          <a:bodyPr/>
          <a:lstStyle/>
          <a:p>
            <a:pPr eaLnBrk="1" hangingPunct="1"/>
            <a:r>
              <a:rPr lang="lv-LV" sz="4000" b="1" smtClean="0"/>
              <a:t>Reformācija 1517.g. 31.okt.</a:t>
            </a:r>
          </a:p>
        </p:txBody>
      </p:sp>
      <p:sp>
        <p:nvSpPr>
          <p:cNvPr id="5" name="Rectangle 4"/>
          <p:cNvSpPr>
            <a:spLocks noChangeArrowheads="1"/>
          </p:cNvSpPr>
          <p:nvPr/>
        </p:nvSpPr>
        <p:spPr bwMode="auto">
          <a:xfrm>
            <a:off x="0" y="608013"/>
            <a:ext cx="5652120" cy="3970318"/>
          </a:xfrm>
          <a:prstGeom prst="rect">
            <a:avLst/>
          </a:prstGeom>
          <a:noFill/>
          <a:ln w="9525">
            <a:noFill/>
            <a:miter lim="800000"/>
            <a:headEnd/>
            <a:tailEnd/>
          </a:ln>
        </p:spPr>
        <p:txBody>
          <a:bodyPr wrap="square">
            <a:spAutoFit/>
          </a:bodyPr>
          <a:lstStyle/>
          <a:p>
            <a:pPr>
              <a:buFont typeface="Arial" charset="0"/>
              <a:buChar char="•"/>
            </a:pPr>
            <a:r>
              <a:rPr lang="lv-LV" sz="2800" dirty="0"/>
              <a:t>1517. gadā </a:t>
            </a:r>
            <a:r>
              <a:rPr lang="lv-LV" sz="2800" b="1" dirty="0"/>
              <a:t>pāvests</a:t>
            </a:r>
            <a:r>
              <a:rPr lang="lv-LV" sz="2800" dirty="0"/>
              <a:t> </a:t>
            </a:r>
            <a:r>
              <a:rPr lang="lv-LV" sz="2800" b="1" dirty="0"/>
              <a:t>izsludināja</a:t>
            </a:r>
            <a:r>
              <a:rPr lang="lv-LV" sz="2800" dirty="0"/>
              <a:t> t.s. „</a:t>
            </a:r>
            <a:r>
              <a:rPr lang="lv-LV" sz="2800" b="1" dirty="0"/>
              <a:t>jubilejas atlaides</a:t>
            </a:r>
            <a:r>
              <a:rPr lang="lv-LV" sz="2800" dirty="0"/>
              <a:t>”-, lai vāktu līdzekļus Sv. Pētera katedrāles restaurācijai. </a:t>
            </a:r>
          </a:p>
          <a:p>
            <a:pPr>
              <a:buFont typeface="Arial" charset="0"/>
              <a:buChar char="•"/>
            </a:pPr>
            <a:r>
              <a:rPr lang="lv-LV" sz="2800" b="1" dirty="0"/>
              <a:t>1517.g. 31.oktobrī</a:t>
            </a:r>
            <a:r>
              <a:rPr lang="lv-LV" sz="2800" dirty="0"/>
              <a:t> Vācijā </a:t>
            </a:r>
            <a:r>
              <a:rPr lang="lv-LV" sz="2800" b="1" dirty="0" err="1"/>
              <a:t>augustīniešu</a:t>
            </a:r>
            <a:r>
              <a:rPr lang="lv-LV" sz="2800" dirty="0"/>
              <a:t> ordeņa </a:t>
            </a:r>
            <a:r>
              <a:rPr lang="lv-LV" sz="2800" b="1" dirty="0"/>
              <a:t>mūks</a:t>
            </a:r>
            <a:r>
              <a:rPr lang="lv-LV" sz="2800" dirty="0"/>
              <a:t> Mārtiņš </a:t>
            </a:r>
            <a:r>
              <a:rPr lang="lv-LV" sz="2800" b="1" dirty="0"/>
              <a:t>Luters</a:t>
            </a:r>
            <a:r>
              <a:rPr lang="lv-LV" sz="2800" dirty="0"/>
              <a:t> pienagloja </a:t>
            </a:r>
            <a:r>
              <a:rPr lang="lv-LV" sz="2800" b="1" dirty="0"/>
              <a:t>95 tēzes</a:t>
            </a:r>
            <a:r>
              <a:rPr lang="lv-LV" sz="2800" dirty="0"/>
              <a:t> vērstas pret </a:t>
            </a:r>
            <a:r>
              <a:rPr lang="lv-LV" sz="2800" b="1" dirty="0"/>
              <a:t>indulgenču tirdzniecību</a:t>
            </a:r>
            <a:r>
              <a:rPr lang="lv-LV" sz="2800" dirty="0"/>
              <a:t> </a:t>
            </a:r>
            <a:endParaRPr lang="en-US" sz="2800" dirty="0"/>
          </a:p>
        </p:txBody>
      </p:sp>
      <p:pic>
        <p:nvPicPr>
          <p:cNvPr id="20485" name="Picture 5"/>
          <p:cNvPicPr>
            <a:picLocks noChangeAspect="1" noChangeArrowheads="1"/>
          </p:cNvPicPr>
          <p:nvPr/>
        </p:nvPicPr>
        <p:blipFill>
          <a:blip r:embed="rId2" cstate="print"/>
          <a:srcRect/>
          <a:stretch>
            <a:fillRect/>
          </a:stretch>
        </p:blipFill>
        <p:spPr bwMode="auto">
          <a:xfrm>
            <a:off x="2915816" y="4077072"/>
            <a:ext cx="2232248" cy="27809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descr="http://1.bp.blogspot.com/_2ii88_lzmW0/TPFwJjs-efI/AAAAAAAAAEk/SrXIaeAEV7U/s1600/Castle+Church.jpg"/>
          <p:cNvPicPr>
            <a:picLocks noChangeAspect="1" noChangeArrowheads="1"/>
          </p:cNvPicPr>
          <p:nvPr/>
        </p:nvPicPr>
        <p:blipFill>
          <a:blip r:embed="rId3" cstate="print"/>
          <a:srcRect/>
          <a:stretch>
            <a:fillRect/>
          </a:stretch>
        </p:blipFill>
        <p:spPr bwMode="auto">
          <a:xfrm>
            <a:off x="5436097" y="1071545"/>
            <a:ext cx="3707904" cy="526526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0485"/>
                                        </p:tgtEl>
                                        <p:attrNameLst>
                                          <p:attrName>style.visibility</p:attrName>
                                        </p:attrNameLst>
                                      </p:cBhvr>
                                      <p:to>
                                        <p:strVal val="visible"/>
                                      </p:to>
                                    </p:set>
                                    <p:animEffect transition="in" filter="fade">
                                      <p:cBhvr>
                                        <p:cTn id="21" dur="2000"/>
                                        <p:tgtEl>
                                          <p:spTgt spid="20485"/>
                                        </p:tgtEl>
                                      </p:cBhvr>
                                    </p:animEffect>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467544" y="130845"/>
            <a:ext cx="8229600" cy="777875"/>
          </a:xfrm>
        </p:spPr>
        <p:txBody>
          <a:bodyPr/>
          <a:lstStyle/>
          <a:p>
            <a:pPr eaLnBrk="1" hangingPunct="1"/>
            <a:r>
              <a:rPr lang="lv-LV" sz="4000" b="1" dirty="0" smtClean="0"/>
              <a:t>Lutera reformācijas galvenais sasniegums:</a:t>
            </a:r>
          </a:p>
        </p:txBody>
      </p:sp>
      <p:sp>
        <p:nvSpPr>
          <p:cNvPr id="8" name="Rectangle 7"/>
          <p:cNvSpPr>
            <a:spLocks noChangeArrowheads="1"/>
          </p:cNvSpPr>
          <p:nvPr/>
        </p:nvSpPr>
        <p:spPr bwMode="auto">
          <a:xfrm>
            <a:off x="0" y="1110223"/>
            <a:ext cx="6948264" cy="2246769"/>
          </a:xfrm>
          <a:prstGeom prst="rect">
            <a:avLst/>
          </a:prstGeom>
          <a:noFill/>
          <a:ln w="9525">
            <a:noFill/>
            <a:miter lim="800000"/>
            <a:headEnd/>
            <a:tailEnd/>
          </a:ln>
        </p:spPr>
        <p:txBody>
          <a:bodyPr wrap="square">
            <a:spAutoFit/>
          </a:bodyPr>
          <a:lstStyle/>
          <a:p>
            <a:pPr marL="342900" indent="-342900">
              <a:buFont typeface="Arial" pitchFamily="34" charset="0"/>
              <a:buChar char="•"/>
            </a:pPr>
            <a:r>
              <a:rPr lang="lv-LV" sz="2800" b="1" dirty="0" smtClean="0"/>
              <a:t>Evaņģēlija </a:t>
            </a:r>
            <a:r>
              <a:rPr lang="lv-LV" sz="2800" b="1" dirty="0"/>
              <a:t>atgūšana</a:t>
            </a:r>
            <a:r>
              <a:rPr lang="lv-LV" sz="2800" dirty="0"/>
              <a:t> – mācība par </a:t>
            </a:r>
            <a:r>
              <a:rPr lang="lv-LV" sz="2800" b="1" dirty="0"/>
              <a:t>attaisnošanu ticībā</a:t>
            </a:r>
            <a:r>
              <a:rPr lang="lv-LV" sz="2800" dirty="0"/>
              <a:t> nevis ar darbiem</a:t>
            </a:r>
            <a:r>
              <a:rPr lang="lv-LV" sz="2800" dirty="0" smtClean="0"/>
              <a:t>.</a:t>
            </a:r>
          </a:p>
          <a:p>
            <a:pPr marL="342900" indent="-342900">
              <a:buFont typeface="Arial" pitchFamily="34" charset="0"/>
              <a:buChar char="•"/>
            </a:pPr>
            <a:r>
              <a:rPr lang="lv-LV" sz="2800" dirty="0" smtClean="0"/>
              <a:t>“</a:t>
            </a:r>
            <a:r>
              <a:rPr lang="lv-LV" sz="2800" i="1" dirty="0" smtClean="0"/>
              <a:t>Bet Dievs Savā žēlastībā tos </a:t>
            </a:r>
            <a:r>
              <a:rPr lang="lv-LV" sz="2800" i="1" dirty="0" smtClean="0"/>
              <a:t>attaisno </a:t>
            </a:r>
            <a:r>
              <a:rPr lang="lv-LV" sz="2800" i="1" dirty="0" smtClean="0"/>
              <a:t>bez nopelna, sagādājis tiem pestīšanu Jēzū Kristū</a:t>
            </a:r>
            <a:r>
              <a:rPr lang="lv-LV" sz="2800" dirty="0" smtClean="0"/>
              <a:t>.” (Rom.3:24)</a:t>
            </a:r>
            <a:endParaRPr lang="lv-LV" sz="2800" dirty="0"/>
          </a:p>
        </p:txBody>
      </p:sp>
      <p:pic>
        <p:nvPicPr>
          <p:cNvPr id="7" name="Picture 2"/>
          <p:cNvPicPr>
            <a:picLocks noChangeAspect="1" noChangeArrowheads="1"/>
          </p:cNvPicPr>
          <p:nvPr/>
        </p:nvPicPr>
        <p:blipFill>
          <a:blip r:embed="rId2" cstate="print"/>
          <a:srcRect/>
          <a:stretch>
            <a:fillRect/>
          </a:stretch>
        </p:blipFill>
        <p:spPr bwMode="auto">
          <a:xfrm>
            <a:off x="395536" y="3284984"/>
            <a:ext cx="8372461" cy="3573016"/>
          </a:xfrm>
          <a:prstGeom prst="rect">
            <a:avLst/>
          </a:prstGeom>
          <a:ln>
            <a:noFill/>
          </a:ln>
          <a:effectLst>
            <a:softEdge rad="112500"/>
          </a:effectLst>
        </p:spPr>
      </p:pic>
      <p:pic>
        <p:nvPicPr>
          <p:cNvPr id="23556" name="Picture 7"/>
          <p:cNvPicPr>
            <a:picLocks noChangeAspect="1" noChangeArrowheads="1"/>
          </p:cNvPicPr>
          <p:nvPr/>
        </p:nvPicPr>
        <p:blipFill>
          <a:blip r:embed="rId3" cstate="print"/>
          <a:srcRect/>
          <a:stretch>
            <a:fillRect/>
          </a:stretch>
        </p:blipFill>
        <p:spPr bwMode="auto">
          <a:xfrm>
            <a:off x="7007225" y="836613"/>
            <a:ext cx="2136775" cy="29527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Effect transition="in" filter="fade">
                                      <p:cBhvr>
                                        <p:cTn id="11" dur="2000"/>
                                        <p:tgtEl>
                                          <p:spTgt spid="2355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 calcmode="lin" valueType="num">
                                      <p:cBhvr additive="base">
                                        <p:cTn id="2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43" name="Picture 7" descr="http://www.citariga.lv/images/vecriga/doma_baznica_b.jpg"/>
          <p:cNvPicPr>
            <a:picLocks noChangeAspect="1" noChangeArrowheads="1"/>
          </p:cNvPicPr>
          <p:nvPr/>
        </p:nvPicPr>
        <p:blipFill>
          <a:blip r:embed="rId2" cstate="print"/>
          <a:srcRect/>
          <a:stretch>
            <a:fillRect/>
          </a:stretch>
        </p:blipFill>
        <p:spPr bwMode="auto">
          <a:xfrm>
            <a:off x="714380" y="3571900"/>
            <a:ext cx="8786842" cy="3357562"/>
          </a:xfrm>
          <a:prstGeom prst="rect">
            <a:avLst/>
          </a:prstGeom>
          <a:ln>
            <a:noFill/>
          </a:ln>
          <a:effectLst>
            <a:softEdge rad="112500"/>
          </a:effectLst>
        </p:spPr>
      </p:pic>
      <p:sp>
        <p:nvSpPr>
          <p:cNvPr id="6146" name="Rectangle 2"/>
          <p:cNvSpPr>
            <a:spLocks noGrp="1" noChangeArrowheads="1"/>
          </p:cNvSpPr>
          <p:nvPr>
            <p:ph type="title" idx="4294967295"/>
          </p:nvPr>
        </p:nvSpPr>
        <p:spPr>
          <a:xfrm>
            <a:off x="468313" y="0"/>
            <a:ext cx="8229600" cy="692150"/>
          </a:xfrm>
        </p:spPr>
        <p:txBody>
          <a:bodyPr/>
          <a:lstStyle/>
          <a:p>
            <a:pPr eaLnBrk="1" hangingPunct="1"/>
            <a:r>
              <a:rPr lang="lv-LV" sz="4000" b="1" smtClean="0">
                <a:solidFill>
                  <a:schemeClr val="tx1"/>
                </a:solidFill>
              </a:rPr>
              <a:t>Reformācija Latvijā</a:t>
            </a:r>
          </a:p>
        </p:txBody>
      </p:sp>
      <p:sp>
        <p:nvSpPr>
          <p:cNvPr id="5" name="Rectangle 4"/>
          <p:cNvSpPr>
            <a:spLocks noChangeArrowheads="1"/>
          </p:cNvSpPr>
          <p:nvPr/>
        </p:nvSpPr>
        <p:spPr bwMode="auto">
          <a:xfrm>
            <a:off x="0" y="600075"/>
            <a:ext cx="9144000" cy="3108543"/>
          </a:xfrm>
          <a:prstGeom prst="rect">
            <a:avLst/>
          </a:prstGeom>
          <a:noFill/>
          <a:ln w="9525">
            <a:noFill/>
            <a:miter lim="800000"/>
            <a:headEnd/>
            <a:tailEnd/>
          </a:ln>
        </p:spPr>
        <p:txBody>
          <a:bodyPr>
            <a:spAutoFit/>
          </a:bodyPr>
          <a:lstStyle/>
          <a:p>
            <a:pPr>
              <a:buFont typeface="Arial" charset="0"/>
              <a:buChar char="•"/>
            </a:pPr>
            <a:r>
              <a:rPr lang="lv-LV" sz="2800" b="1" dirty="0" smtClean="0"/>
              <a:t>Latviju</a:t>
            </a:r>
            <a:r>
              <a:rPr lang="lv-LV" sz="2800" dirty="0" smtClean="0"/>
              <a:t> </a:t>
            </a:r>
            <a:r>
              <a:rPr lang="lv-LV" sz="2800" dirty="0"/>
              <a:t>reformācija sasniedza ~</a:t>
            </a:r>
            <a:r>
              <a:rPr lang="lv-LV" sz="2800" b="1" dirty="0"/>
              <a:t>1522</a:t>
            </a:r>
            <a:r>
              <a:rPr lang="lv-LV" sz="2800" dirty="0"/>
              <a:t>.g. Kad par Pētera baznīcas mācītāju ieceļ A. </a:t>
            </a:r>
            <a:r>
              <a:rPr lang="lv-LV" sz="2800" dirty="0" err="1"/>
              <a:t>Knopkenu</a:t>
            </a:r>
            <a:r>
              <a:rPr lang="lv-LV" sz="2800" dirty="0"/>
              <a:t> pret domkapitula gribu.  Un drīz vien </a:t>
            </a:r>
            <a:r>
              <a:rPr lang="lv-LV" sz="2800" b="1" dirty="0"/>
              <a:t>lielākā daļa</a:t>
            </a:r>
            <a:r>
              <a:rPr lang="lv-LV" sz="2800" dirty="0"/>
              <a:t> </a:t>
            </a:r>
            <a:r>
              <a:rPr lang="lv-LV" sz="2800" b="1" dirty="0"/>
              <a:t>Livonijas Baznīca</a:t>
            </a:r>
            <a:r>
              <a:rPr lang="lv-LV" sz="2800" dirty="0"/>
              <a:t> – mācītāji un draudzes </a:t>
            </a:r>
            <a:r>
              <a:rPr lang="lv-LV" sz="2800" b="1" dirty="0"/>
              <a:t>pārgāja luteriskajā ticībā</a:t>
            </a:r>
            <a:r>
              <a:rPr lang="lv-LV" sz="2800" dirty="0"/>
              <a:t>. </a:t>
            </a:r>
          </a:p>
          <a:p>
            <a:pPr>
              <a:buFont typeface="Arial" charset="0"/>
              <a:buChar char="•"/>
            </a:pPr>
            <a:r>
              <a:rPr lang="lv-LV" sz="2800" b="1" dirty="0"/>
              <a:t>Reformācijas ietekmi</a:t>
            </a:r>
            <a:r>
              <a:rPr lang="lv-LV" sz="2800" dirty="0"/>
              <a:t> mēs </a:t>
            </a:r>
            <a:r>
              <a:rPr lang="lv-LV" sz="2800" b="1" dirty="0"/>
              <a:t>redzam</a:t>
            </a:r>
            <a:r>
              <a:rPr lang="lv-LV" sz="2800" dirty="0"/>
              <a:t> arī līdz šai dienai </a:t>
            </a:r>
            <a:r>
              <a:rPr lang="lv-LV" sz="2800" b="1" dirty="0"/>
              <a:t>pie mums</a:t>
            </a:r>
            <a:r>
              <a:rPr lang="lv-LV" sz="2800" dirty="0"/>
              <a:t>. Un vēl šobaltdien </a:t>
            </a:r>
            <a:r>
              <a:rPr lang="lv-LV" sz="2800" b="1" dirty="0"/>
              <a:t>Luteriskā Baznīca Latvijā ir un pastāv</a:t>
            </a:r>
            <a:r>
              <a:rPr lang="lv-LV" sz="2800" dirty="0"/>
              <a:t>, kā lielākā </a:t>
            </a:r>
            <a:r>
              <a:rPr lang="lv-LV" sz="2800" b="1" dirty="0"/>
              <a:t>Baznīca šajā zemē</a:t>
            </a:r>
            <a:r>
              <a:rPr lang="lv-LV" sz="2800" dirty="0"/>
              <a:t>.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A5A28A08-AFA1-4A9C-BB02-D976F2282791}" type="slidenum">
              <a:rPr lang="en-US" smtClean="0"/>
              <a:pPr/>
              <a:t>6</a:t>
            </a:fld>
            <a:endParaRPr lang="en-US" smtClean="0"/>
          </a:p>
        </p:txBody>
      </p:sp>
      <p:sp>
        <p:nvSpPr>
          <p:cNvPr id="32770" name="Rectangle 2"/>
          <p:cNvSpPr>
            <a:spLocks noGrp="1" noChangeArrowheads="1"/>
          </p:cNvSpPr>
          <p:nvPr>
            <p:ph type="title"/>
          </p:nvPr>
        </p:nvSpPr>
        <p:spPr>
          <a:xfrm>
            <a:off x="0" y="0"/>
            <a:ext cx="9144000" cy="620713"/>
          </a:xfrm>
        </p:spPr>
        <p:txBody>
          <a:bodyPr/>
          <a:lstStyle/>
          <a:p>
            <a:pPr marL="762000" indent="-762000" eaLnBrk="1" hangingPunct="1">
              <a:defRPr/>
            </a:pPr>
            <a:r>
              <a:rPr lang="lv-LV" sz="3600" b="1" dirty="0" smtClean="0">
                <a:solidFill>
                  <a:schemeClr val="tx1"/>
                </a:solidFill>
              </a:rPr>
              <a:t>Bauslības &amp; </a:t>
            </a:r>
            <a:r>
              <a:rPr lang="lv-LV" sz="3600" b="1" dirty="0" err="1" smtClean="0">
                <a:solidFill>
                  <a:schemeClr val="tx1"/>
                </a:solidFill>
              </a:rPr>
              <a:t>Evaņģelija</a:t>
            </a:r>
            <a:r>
              <a:rPr lang="lv-LV" sz="3600" b="1" dirty="0" smtClean="0">
                <a:solidFill>
                  <a:schemeClr val="tx1"/>
                </a:solidFill>
              </a:rPr>
              <a:t> pielietošana</a:t>
            </a:r>
            <a:endParaRPr lang="en-US" sz="3600" b="1" dirty="0" smtClean="0">
              <a:solidFill>
                <a:schemeClr val="tx1"/>
              </a:solidFill>
            </a:endParaRPr>
          </a:p>
        </p:txBody>
      </p:sp>
      <p:pic>
        <p:nvPicPr>
          <p:cNvPr id="32772" name="Picture 4" descr="rokas"/>
          <p:cNvPicPr>
            <a:picLocks noChangeAspect="1" noChangeArrowheads="1"/>
          </p:cNvPicPr>
          <p:nvPr/>
        </p:nvPicPr>
        <p:blipFill>
          <a:blip r:embed="rId2" cstate="print"/>
          <a:srcRect/>
          <a:stretch>
            <a:fillRect/>
          </a:stretch>
        </p:blipFill>
        <p:spPr bwMode="auto">
          <a:xfrm>
            <a:off x="6804025" y="620713"/>
            <a:ext cx="2339975" cy="3024187"/>
          </a:xfrm>
          <a:prstGeom prst="rect">
            <a:avLst/>
          </a:prstGeom>
          <a:noFill/>
          <a:ln w="9525">
            <a:noFill/>
            <a:miter lim="800000"/>
            <a:headEnd/>
            <a:tailEnd/>
          </a:ln>
        </p:spPr>
      </p:pic>
      <p:sp>
        <p:nvSpPr>
          <p:cNvPr id="32775" name="Rectangle 7"/>
          <p:cNvSpPr>
            <a:spLocks noChangeArrowheads="1"/>
          </p:cNvSpPr>
          <p:nvPr/>
        </p:nvSpPr>
        <p:spPr bwMode="auto">
          <a:xfrm>
            <a:off x="0" y="3644900"/>
            <a:ext cx="9324975" cy="3323987"/>
          </a:xfrm>
          <a:prstGeom prst="rect">
            <a:avLst/>
          </a:prstGeom>
          <a:noFill/>
          <a:ln w="9525">
            <a:noFill/>
            <a:miter lim="800000"/>
            <a:headEnd/>
            <a:tailEnd/>
          </a:ln>
        </p:spPr>
        <p:txBody>
          <a:bodyPr>
            <a:spAutoFit/>
          </a:bodyPr>
          <a:lstStyle/>
          <a:p>
            <a:pPr>
              <a:buFont typeface="Wingdings" pitchFamily="2" charset="2"/>
              <a:buChar char="§"/>
            </a:pPr>
            <a:r>
              <a:rPr lang="lv-LV" sz="2800" b="1" i="1" dirty="0" smtClean="0"/>
              <a:t>“No sākuma cilvēks ir jāiesprediķo ellē, un pēc tam debesīs” /K.F.V. Valters/</a:t>
            </a:r>
          </a:p>
          <a:p>
            <a:pPr>
              <a:buFont typeface="Wingdings" pitchFamily="2" charset="2"/>
              <a:buChar char="§"/>
            </a:pPr>
            <a:endParaRPr lang="lv-LV" sz="1400" b="1" dirty="0">
              <a:solidFill>
                <a:srgbClr val="F8F204"/>
              </a:solidFill>
            </a:endParaRPr>
          </a:p>
          <a:p>
            <a:pPr>
              <a:buFont typeface="Wingdings" pitchFamily="2" charset="2"/>
              <a:buChar char="§"/>
            </a:pPr>
            <a:r>
              <a:rPr lang="lv-LV" sz="2800" b="1" dirty="0" smtClean="0"/>
              <a:t>Jēzus</a:t>
            </a:r>
            <a:r>
              <a:rPr lang="lv-LV" sz="2800" dirty="0" smtClean="0"/>
              <a:t> ir </a:t>
            </a:r>
            <a:r>
              <a:rPr lang="lv-LV" sz="2800" b="1" dirty="0" smtClean="0"/>
              <a:t>izcils sludinātājs</a:t>
            </a:r>
            <a:r>
              <a:rPr lang="lv-LV" sz="2800" dirty="0" smtClean="0"/>
              <a:t>, kurš </a:t>
            </a:r>
            <a:r>
              <a:rPr lang="lv-LV" sz="2800" b="1" dirty="0" smtClean="0"/>
              <a:t>novērtē</a:t>
            </a:r>
            <a:r>
              <a:rPr lang="lv-LV" sz="2800" dirty="0" smtClean="0"/>
              <a:t> </a:t>
            </a:r>
            <a:r>
              <a:rPr lang="lv-LV" sz="2800" b="1" dirty="0" smtClean="0"/>
              <a:t>katru</a:t>
            </a:r>
            <a:r>
              <a:rPr lang="lv-LV" sz="2800" dirty="0" smtClean="0"/>
              <a:t> cilvēku </a:t>
            </a:r>
            <a:r>
              <a:rPr lang="lv-LV" sz="2800" b="1" dirty="0" smtClean="0"/>
              <a:t>atsevišķi</a:t>
            </a:r>
            <a:r>
              <a:rPr lang="lv-LV" sz="2800" dirty="0" smtClean="0"/>
              <a:t>, kas katram </a:t>
            </a:r>
            <a:r>
              <a:rPr lang="lv-LV" sz="2800" b="1" dirty="0" smtClean="0"/>
              <a:t>vajadzīgs</a:t>
            </a:r>
            <a:r>
              <a:rPr lang="lv-LV" sz="2800" dirty="0" smtClean="0"/>
              <a:t> attiecīgajā brīdī: </a:t>
            </a:r>
            <a:r>
              <a:rPr lang="lv-LV" sz="2800" b="1" dirty="0" smtClean="0"/>
              <a:t>Bauslība</a:t>
            </a:r>
            <a:r>
              <a:rPr lang="lv-LV" sz="2800" dirty="0" smtClean="0"/>
              <a:t> vai </a:t>
            </a:r>
            <a:r>
              <a:rPr lang="lv-LV" sz="2800" b="1" dirty="0" smtClean="0"/>
              <a:t>Evaņģēlijs</a:t>
            </a:r>
            <a:r>
              <a:rPr lang="lv-LV" sz="2800" dirty="0" smtClean="0"/>
              <a:t>.</a:t>
            </a:r>
          </a:p>
          <a:p>
            <a:pPr>
              <a:buFont typeface="Wingdings" pitchFamily="2" charset="2"/>
              <a:buChar char="§"/>
            </a:pPr>
            <a:r>
              <a:rPr lang="lv-LV" sz="2800" dirty="0" smtClean="0"/>
              <a:t>Katram </a:t>
            </a:r>
            <a:r>
              <a:rPr lang="lv-LV" sz="2800" dirty="0"/>
              <a:t>cilvēkam no sākuma ir jātiek </a:t>
            </a:r>
            <a:r>
              <a:rPr lang="lv-LV" sz="2800" b="1" dirty="0"/>
              <a:t>bauslības satriektam</a:t>
            </a:r>
            <a:r>
              <a:rPr lang="lv-LV" sz="2800" dirty="0"/>
              <a:t>, lai pēc tam viņš kļūtu </a:t>
            </a:r>
            <a:r>
              <a:rPr lang="lv-LV" sz="2800" b="1" dirty="0"/>
              <a:t>Evaņģēlija mierināts</a:t>
            </a:r>
            <a:r>
              <a:rPr lang="lv-LV" sz="2800" dirty="0"/>
              <a:t>. </a:t>
            </a:r>
          </a:p>
        </p:txBody>
      </p:sp>
      <p:pic>
        <p:nvPicPr>
          <p:cNvPr id="32777" name="Picture 9" descr="B&amp;E"/>
          <p:cNvPicPr>
            <a:picLocks noChangeAspect="1" noChangeArrowheads="1"/>
          </p:cNvPicPr>
          <p:nvPr/>
        </p:nvPicPr>
        <p:blipFill>
          <a:blip r:embed="rId3" cstate="print"/>
          <a:srcRect t="14285"/>
          <a:stretch>
            <a:fillRect/>
          </a:stretch>
        </p:blipFill>
        <p:spPr bwMode="auto">
          <a:xfrm>
            <a:off x="0" y="620713"/>
            <a:ext cx="7164388" cy="30241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diamond(in)">
                                      <p:cBhvr>
                                        <p:cTn id="7" dur="2000"/>
                                        <p:tgtEl>
                                          <p:spTgt spid="32770"/>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32777"/>
                                        </p:tgtEl>
                                        <p:attrNameLst>
                                          <p:attrName>style.visibility</p:attrName>
                                        </p:attrNameLst>
                                      </p:cBhvr>
                                      <p:to>
                                        <p:strVal val="visible"/>
                                      </p:to>
                                    </p:set>
                                    <p:animEffect transition="in" filter="dissolve">
                                      <p:cBhvr>
                                        <p:cTn id="11" dur="500"/>
                                        <p:tgtEl>
                                          <p:spTgt spid="32777"/>
                                        </p:tgtEl>
                                      </p:cBhvr>
                                    </p:animEffect>
                                  </p:childTnLst>
                                </p:cTn>
                              </p:par>
                            </p:childTnLst>
                          </p:cTn>
                        </p:par>
                        <p:par>
                          <p:cTn id="12" fill="hold">
                            <p:stCondLst>
                              <p:cond delay="2500"/>
                            </p:stCondLst>
                            <p:childTnLst>
                              <p:par>
                                <p:cTn id="13" presetID="5" presetClass="entr" presetSubtype="10" fill="hold" nodeType="afterEffect">
                                  <p:stCondLst>
                                    <p:cond delay="0"/>
                                  </p:stCondLst>
                                  <p:childTnLst>
                                    <p:set>
                                      <p:cBhvr>
                                        <p:cTn id="14" dur="1" fill="hold">
                                          <p:stCondLst>
                                            <p:cond delay="0"/>
                                          </p:stCondLst>
                                        </p:cTn>
                                        <p:tgtEl>
                                          <p:spTgt spid="32772"/>
                                        </p:tgtEl>
                                        <p:attrNameLst>
                                          <p:attrName>style.visibility</p:attrName>
                                        </p:attrNameLst>
                                      </p:cBhvr>
                                      <p:to>
                                        <p:strVal val="visible"/>
                                      </p:to>
                                    </p:set>
                                    <p:animEffect transition="in" filter="checkerboard(across)">
                                      <p:cBhvr>
                                        <p:cTn id="15" dur="500"/>
                                        <p:tgtEl>
                                          <p:spTgt spid="32772"/>
                                        </p:tgtEl>
                                      </p:cBhvr>
                                    </p:animEffect>
                                  </p:childTnLst>
                                </p:cTn>
                              </p:par>
                            </p:childTnLst>
                          </p:cTn>
                        </p:par>
                        <p:par>
                          <p:cTn id="16" fill="hold">
                            <p:stCondLst>
                              <p:cond delay="3000"/>
                            </p:stCondLst>
                            <p:childTnLst>
                              <p:par>
                                <p:cTn id="17" presetID="8" presetClass="entr" presetSubtype="16" fill="hold" nodeType="afterEffect">
                                  <p:stCondLst>
                                    <p:cond delay="0"/>
                                  </p:stCondLst>
                                  <p:childTnLst>
                                    <p:set>
                                      <p:cBhvr>
                                        <p:cTn id="18" dur="1" fill="hold">
                                          <p:stCondLst>
                                            <p:cond delay="0"/>
                                          </p:stCondLst>
                                        </p:cTn>
                                        <p:tgtEl>
                                          <p:spTgt spid="32775">
                                            <p:txEl>
                                              <p:pRg st="0" end="0"/>
                                            </p:txEl>
                                          </p:spTgt>
                                        </p:tgtEl>
                                        <p:attrNameLst>
                                          <p:attrName>style.visibility</p:attrName>
                                        </p:attrNameLst>
                                      </p:cBhvr>
                                      <p:to>
                                        <p:strVal val="visible"/>
                                      </p:to>
                                    </p:set>
                                    <p:animEffect transition="in" filter="diamond(in)">
                                      <p:cBhvr>
                                        <p:cTn id="19" dur="2000"/>
                                        <p:tgtEl>
                                          <p:spTgt spid="32775">
                                            <p:txEl>
                                              <p:pRg st="0" end="0"/>
                                            </p:txEl>
                                          </p:spTgt>
                                        </p:tgtEl>
                                      </p:cBhvr>
                                    </p:animEffect>
                                  </p:childTnLst>
                                </p:cTn>
                              </p:par>
                            </p:childTnLst>
                          </p:cTn>
                        </p:par>
                        <p:par>
                          <p:cTn id="20" fill="hold">
                            <p:stCondLst>
                              <p:cond delay="5000"/>
                            </p:stCondLst>
                            <p:childTnLst>
                              <p:par>
                                <p:cTn id="21" presetID="8" presetClass="entr" presetSubtype="16" fill="hold" nodeType="afterEffect">
                                  <p:stCondLst>
                                    <p:cond delay="0"/>
                                  </p:stCondLst>
                                  <p:childTnLst>
                                    <p:set>
                                      <p:cBhvr>
                                        <p:cTn id="22" dur="1" fill="hold">
                                          <p:stCondLst>
                                            <p:cond delay="0"/>
                                          </p:stCondLst>
                                        </p:cTn>
                                        <p:tgtEl>
                                          <p:spTgt spid="32775">
                                            <p:txEl>
                                              <p:pRg st="2" end="2"/>
                                            </p:txEl>
                                          </p:spTgt>
                                        </p:tgtEl>
                                        <p:attrNameLst>
                                          <p:attrName>style.visibility</p:attrName>
                                        </p:attrNameLst>
                                      </p:cBhvr>
                                      <p:to>
                                        <p:strVal val="visible"/>
                                      </p:to>
                                    </p:set>
                                    <p:animEffect transition="in" filter="diamond(in)">
                                      <p:cBhvr>
                                        <p:cTn id="23" dur="2000"/>
                                        <p:tgtEl>
                                          <p:spTgt spid="32775">
                                            <p:txEl>
                                              <p:pRg st="2" end="2"/>
                                            </p:txEl>
                                          </p:spTgt>
                                        </p:tgtEl>
                                      </p:cBhvr>
                                    </p:animEffect>
                                  </p:childTnLst>
                                </p:cTn>
                              </p:par>
                            </p:childTnLst>
                          </p:cTn>
                        </p:par>
                        <p:par>
                          <p:cTn id="24" fill="hold">
                            <p:stCondLst>
                              <p:cond delay="7000"/>
                            </p:stCondLst>
                            <p:childTnLst>
                              <p:par>
                                <p:cTn id="25" presetID="8" presetClass="entr" presetSubtype="16" fill="hold" nodeType="afterEffect">
                                  <p:stCondLst>
                                    <p:cond delay="0"/>
                                  </p:stCondLst>
                                  <p:childTnLst>
                                    <p:set>
                                      <p:cBhvr>
                                        <p:cTn id="26" dur="1" fill="hold">
                                          <p:stCondLst>
                                            <p:cond delay="0"/>
                                          </p:stCondLst>
                                        </p:cTn>
                                        <p:tgtEl>
                                          <p:spTgt spid="32775">
                                            <p:txEl>
                                              <p:pRg st="3" end="3"/>
                                            </p:txEl>
                                          </p:spTgt>
                                        </p:tgtEl>
                                        <p:attrNameLst>
                                          <p:attrName>style.visibility</p:attrName>
                                        </p:attrNameLst>
                                      </p:cBhvr>
                                      <p:to>
                                        <p:strVal val="visible"/>
                                      </p:to>
                                    </p:set>
                                    <p:animEffect transition="in" filter="diamond(in)">
                                      <p:cBhvr>
                                        <p:cTn id="27" dur="2000"/>
                                        <p:tgtEl>
                                          <p:spTgt spid="327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0"/>
            <a:ext cx="9144000" cy="1052513"/>
          </a:xfrm>
        </p:spPr>
        <p:txBody>
          <a:bodyPr/>
          <a:lstStyle/>
          <a:p>
            <a:pPr algn="just" eaLnBrk="1" hangingPunct="1">
              <a:lnSpc>
                <a:spcPct val="80000"/>
              </a:lnSpc>
              <a:buFontTx/>
              <a:buNone/>
            </a:pPr>
            <a:r>
              <a:rPr lang="lv-LV" sz="2800" i="1" dirty="0" smtClean="0"/>
              <a:t>11 Nav neviena, kas saprot, neviena, kas meklē Dievu.</a:t>
            </a:r>
          </a:p>
          <a:p>
            <a:pPr algn="just" eaLnBrk="1" hangingPunct="1">
              <a:lnSpc>
                <a:spcPct val="80000"/>
              </a:lnSpc>
              <a:buFontTx/>
              <a:buNone/>
            </a:pPr>
            <a:r>
              <a:rPr lang="lv-LV" sz="2800" i="1" dirty="0" smtClean="0"/>
              <a:t>12 Visi ir novirzījušies, visi kopā kļuvuši nelietīgi. Nav neviena, kas dara labu, it neviena.</a:t>
            </a:r>
          </a:p>
        </p:txBody>
      </p:sp>
      <p:sp>
        <p:nvSpPr>
          <p:cNvPr id="7" name="Rectangle 6"/>
          <p:cNvSpPr>
            <a:spLocks noChangeArrowheads="1"/>
          </p:cNvSpPr>
          <p:nvPr/>
        </p:nvSpPr>
        <p:spPr bwMode="auto">
          <a:xfrm>
            <a:off x="0" y="1196752"/>
            <a:ext cx="9144000" cy="1815882"/>
          </a:xfrm>
          <a:prstGeom prst="rect">
            <a:avLst/>
          </a:prstGeom>
          <a:noFill/>
          <a:ln w="9525">
            <a:noFill/>
            <a:miter lim="800000"/>
            <a:headEnd/>
            <a:tailEnd/>
          </a:ln>
        </p:spPr>
        <p:txBody>
          <a:bodyPr wrap="square">
            <a:spAutoFit/>
          </a:bodyPr>
          <a:lstStyle/>
          <a:p>
            <a:pPr>
              <a:buFontTx/>
              <a:buChar char="•"/>
            </a:pPr>
            <a:r>
              <a:rPr lang="lv-LV" sz="2800" dirty="0" smtClean="0"/>
              <a:t>Šī iespējams ir </a:t>
            </a:r>
            <a:r>
              <a:rPr lang="lv-LV" sz="2800" b="1" dirty="0" smtClean="0"/>
              <a:t>smagākā bauslība visā Bībelē</a:t>
            </a:r>
            <a:r>
              <a:rPr lang="lv-LV" sz="2800" dirty="0" smtClean="0"/>
              <a:t>, kas parāda, ka uz šīs zemes </a:t>
            </a:r>
            <a:r>
              <a:rPr lang="lv-LV" sz="2800" b="1" dirty="0" smtClean="0"/>
              <a:t>nav neviena cilvēka</a:t>
            </a:r>
            <a:r>
              <a:rPr lang="lv-LV" sz="2800" dirty="0" smtClean="0"/>
              <a:t>, </a:t>
            </a:r>
            <a:r>
              <a:rPr lang="lv-LV" sz="2800" b="1" dirty="0" smtClean="0"/>
              <a:t>absolūti neviena</a:t>
            </a:r>
            <a:r>
              <a:rPr lang="lv-LV" sz="2800" dirty="0" smtClean="0"/>
              <a:t>, kas </a:t>
            </a:r>
            <a:r>
              <a:rPr lang="lv-LV" sz="2800" b="1" dirty="0" smtClean="0"/>
              <a:t>spētu piepildīt Dieva baušļus</a:t>
            </a:r>
            <a:r>
              <a:rPr lang="lv-LV" sz="2800" dirty="0" smtClean="0"/>
              <a:t>. Bet </a:t>
            </a:r>
            <a:r>
              <a:rPr lang="lv-LV" sz="2800" b="1" dirty="0" smtClean="0"/>
              <a:t>kurš tad var tapt glābts </a:t>
            </a:r>
            <a:r>
              <a:rPr lang="lv-LV" sz="2800" dirty="0" smtClean="0"/>
              <a:t>un </a:t>
            </a:r>
            <a:r>
              <a:rPr lang="lv-LV" sz="2800" b="1" dirty="0" smtClean="0"/>
              <a:t>mantot debesu valstību</a:t>
            </a:r>
            <a:r>
              <a:rPr lang="lv-LV" sz="2800" dirty="0" smtClean="0"/>
              <a:t>?</a:t>
            </a:r>
            <a:endParaRPr lang="lv-LV" sz="2800" dirty="0"/>
          </a:p>
        </p:txBody>
      </p:sp>
      <p:pic>
        <p:nvPicPr>
          <p:cNvPr id="7174" name="Picture 6" descr="Judge Striking Gavel Three Times, Stock Footage Video (100% Royalty-free)  1019257174 | Shutterstock"/>
          <p:cNvPicPr>
            <a:picLocks noChangeAspect="1" noChangeArrowheads="1"/>
          </p:cNvPicPr>
          <p:nvPr/>
        </p:nvPicPr>
        <p:blipFill>
          <a:blip r:embed="rId2" cstate="print"/>
          <a:srcRect/>
          <a:stretch>
            <a:fillRect/>
          </a:stretch>
        </p:blipFill>
        <p:spPr bwMode="auto">
          <a:xfrm>
            <a:off x="467544" y="3068960"/>
            <a:ext cx="8115300" cy="37890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174"/>
                                        </p:tgtEl>
                                        <p:attrNameLst>
                                          <p:attrName>style.visibility</p:attrName>
                                        </p:attrNameLst>
                                      </p:cBhvr>
                                      <p:to>
                                        <p:strVal val="visible"/>
                                      </p:to>
                                    </p:set>
                                    <p:anim calcmode="lin" valueType="num">
                                      <p:cBhvr additive="base">
                                        <p:cTn id="17" dur="500" fill="hold"/>
                                        <p:tgtEl>
                                          <p:spTgt spid="7174"/>
                                        </p:tgtEl>
                                        <p:attrNameLst>
                                          <p:attrName>ppt_x</p:attrName>
                                        </p:attrNameLst>
                                      </p:cBhvr>
                                      <p:tavLst>
                                        <p:tav tm="0">
                                          <p:val>
                                            <p:strVal val="#ppt_x"/>
                                          </p:val>
                                        </p:tav>
                                        <p:tav tm="100000">
                                          <p:val>
                                            <p:strVal val="#ppt_x"/>
                                          </p:val>
                                        </p:tav>
                                      </p:tavLst>
                                    </p:anim>
                                    <p:anim calcmode="lin" valueType="num">
                                      <p:cBhvr additive="base">
                                        <p:cTn id="18"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dirty="0" smtClean="0"/>
              <a:t>   19 Bet mēs zinām, ka viss bauslībā teiktais teikts tiem, kas stāv zem bauslības; tā visiem aizdarīta mute, un visa pasaule vainīga Dieva priekšā. 20 Jo ar bauslības darbiem neviens cilvēks nevar kļūt </a:t>
            </a:r>
            <a:r>
              <a:rPr lang="lv-LV" sz="2800" i="1" dirty="0" smtClean="0"/>
              <a:t>attaisnots </a:t>
            </a:r>
            <a:r>
              <a:rPr lang="lv-LV" sz="2800" i="1" dirty="0" smtClean="0"/>
              <a:t>Viņa priekšā. Jo bauslība dod - grēka atziņu.</a:t>
            </a:r>
            <a:endParaRPr lang="lv-LV" sz="2600" i="1" dirty="0" smtClean="0"/>
          </a:p>
        </p:txBody>
      </p:sp>
      <p:sp>
        <p:nvSpPr>
          <p:cNvPr id="7" name="Rectangle 6"/>
          <p:cNvSpPr>
            <a:spLocks noChangeArrowheads="1"/>
          </p:cNvSpPr>
          <p:nvPr/>
        </p:nvSpPr>
        <p:spPr bwMode="auto">
          <a:xfrm>
            <a:off x="0" y="1714500"/>
            <a:ext cx="5857875" cy="4832350"/>
          </a:xfrm>
          <a:prstGeom prst="rect">
            <a:avLst/>
          </a:prstGeom>
          <a:noFill/>
          <a:ln w="9525">
            <a:noFill/>
            <a:miter lim="800000"/>
            <a:headEnd/>
            <a:tailEnd/>
          </a:ln>
        </p:spPr>
        <p:txBody>
          <a:bodyPr>
            <a:spAutoFit/>
          </a:bodyPr>
          <a:lstStyle/>
          <a:p>
            <a:pPr>
              <a:buFontTx/>
              <a:buChar char="•"/>
            </a:pPr>
            <a:r>
              <a:rPr lang="lv-LV" sz="2800" b="1" dirty="0"/>
              <a:t>Luters </a:t>
            </a:r>
            <a:r>
              <a:rPr lang="lv-LV" sz="2800" dirty="0"/>
              <a:t>bija uzticīgs </a:t>
            </a:r>
            <a:r>
              <a:rPr lang="lv-LV" sz="2800" b="1" dirty="0"/>
              <a:t>mūks</a:t>
            </a:r>
            <a:r>
              <a:rPr lang="lv-LV" sz="2800" dirty="0"/>
              <a:t>, kas sekoja </a:t>
            </a:r>
            <a:r>
              <a:rPr lang="lv-LV" sz="2800" dirty="0" smtClean="0"/>
              <a:t>Romas katoļu baznīcas </a:t>
            </a:r>
            <a:r>
              <a:rPr lang="lv-LV" sz="2800" b="1" dirty="0"/>
              <a:t>mācībai</a:t>
            </a:r>
            <a:r>
              <a:rPr lang="lv-LV" sz="2800" dirty="0"/>
              <a:t>, ka cilvēks tiek </a:t>
            </a:r>
            <a:r>
              <a:rPr lang="lv-LV" sz="2800" b="1" dirty="0"/>
              <a:t>taisnots</a:t>
            </a:r>
            <a:r>
              <a:rPr lang="lv-LV" sz="2800" dirty="0"/>
              <a:t> pēc labiem </a:t>
            </a:r>
            <a:r>
              <a:rPr lang="lv-LV" sz="2800" b="1" dirty="0"/>
              <a:t>darbiem</a:t>
            </a:r>
            <a:r>
              <a:rPr lang="lv-LV" sz="2800" dirty="0"/>
              <a:t>.</a:t>
            </a:r>
          </a:p>
          <a:p>
            <a:pPr>
              <a:buFontTx/>
              <a:buChar char="•"/>
            </a:pPr>
            <a:r>
              <a:rPr lang="lv-LV" sz="2800" dirty="0"/>
              <a:t>Tad </a:t>
            </a:r>
            <a:r>
              <a:rPr lang="lv-LV" sz="2800" b="1" dirty="0"/>
              <a:t>studijās</a:t>
            </a:r>
            <a:r>
              <a:rPr lang="lv-LV" sz="2800" dirty="0"/>
              <a:t> </a:t>
            </a:r>
            <a:r>
              <a:rPr lang="lv-LV" sz="2800" dirty="0" err="1"/>
              <a:t>Vitenbergā</a:t>
            </a:r>
            <a:r>
              <a:rPr lang="lv-LV" sz="2800" dirty="0"/>
              <a:t> viņš sāka </a:t>
            </a:r>
            <a:r>
              <a:rPr lang="lv-LV" sz="2800" b="1" dirty="0"/>
              <a:t>lasīt</a:t>
            </a:r>
            <a:r>
              <a:rPr lang="lv-LV" sz="2800" dirty="0"/>
              <a:t> </a:t>
            </a:r>
            <a:r>
              <a:rPr lang="lv-LV" sz="2800" b="1" dirty="0"/>
              <a:t>Bībeles tekstus </a:t>
            </a:r>
            <a:r>
              <a:rPr lang="lv-LV" sz="2800" dirty="0"/>
              <a:t>un viņu sāka uztraukt šie </a:t>
            </a:r>
            <a:r>
              <a:rPr lang="lv-LV" sz="2800" b="1" dirty="0"/>
              <a:t>panti</a:t>
            </a:r>
            <a:r>
              <a:rPr lang="lv-LV" sz="2800" dirty="0"/>
              <a:t> un citi, kas </a:t>
            </a:r>
            <a:r>
              <a:rPr lang="lv-LV" sz="2800" b="1" dirty="0"/>
              <a:t>runā</a:t>
            </a:r>
            <a:r>
              <a:rPr lang="lv-LV" sz="2800" dirty="0"/>
              <a:t> par </a:t>
            </a:r>
            <a:r>
              <a:rPr lang="lv-LV" sz="2800" b="1" dirty="0"/>
              <a:t>Dieva</a:t>
            </a:r>
            <a:r>
              <a:rPr lang="lv-LV" sz="2800" dirty="0"/>
              <a:t> </a:t>
            </a:r>
            <a:r>
              <a:rPr lang="lv-LV" sz="2800" b="1" dirty="0"/>
              <a:t>žēlastību</a:t>
            </a:r>
            <a:r>
              <a:rPr lang="lv-LV" sz="2800" dirty="0"/>
              <a:t>.</a:t>
            </a:r>
          </a:p>
          <a:p>
            <a:pPr>
              <a:buFontTx/>
              <a:buChar char="•"/>
            </a:pPr>
            <a:r>
              <a:rPr lang="lv-LV" sz="2800" dirty="0"/>
              <a:t>Kas tā par </a:t>
            </a:r>
            <a:r>
              <a:rPr lang="lv-LV" sz="2800" b="1" dirty="0"/>
              <a:t>Dieva žēlastību</a:t>
            </a:r>
            <a:r>
              <a:rPr lang="lv-LV" sz="2800" dirty="0"/>
              <a:t>, ja </a:t>
            </a:r>
            <a:r>
              <a:rPr lang="lv-LV" sz="2800" b="1" dirty="0"/>
              <a:t>Dievs</a:t>
            </a:r>
            <a:r>
              <a:rPr lang="lv-LV" sz="2800" dirty="0"/>
              <a:t> caur Dēlu sūta vēl </a:t>
            </a:r>
            <a:r>
              <a:rPr lang="lv-LV" sz="2800" b="1" dirty="0"/>
              <a:t>bargāku bauslību (piem. Mt.5)</a:t>
            </a:r>
            <a:r>
              <a:rPr lang="lv-LV" sz="2800" dirty="0"/>
              <a:t>?...</a:t>
            </a:r>
          </a:p>
        </p:txBody>
      </p:sp>
      <p:pic>
        <p:nvPicPr>
          <p:cNvPr id="3077" name="Picture 5" descr="http://lh4.ggpht.com/_sk0T7lv_0ZE/SgkqYtWsNbI/AAAAAAAADj8/GFIM-FV44as/bausliba-evangelijs.jpg"/>
          <p:cNvPicPr>
            <a:picLocks noChangeAspect="1" noChangeArrowheads="1"/>
          </p:cNvPicPr>
          <p:nvPr/>
        </p:nvPicPr>
        <p:blipFill>
          <a:blip r:embed="rId2" cstate="print"/>
          <a:srcRect l="16481" r="15033"/>
          <a:stretch>
            <a:fillRect/>
          </a:stretch>
        </p:blipFill>
        <p:spPr bwMode="auto">
          <a:xfrm>
            <a:off x="5715008" y="1643050"/>
            <a:ext cx="3399706" cy="450059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077"/>
                                        </p:tgtEl>
                                        <p:attrNameLst>
                                          <p:attrName>style.visibility</p:attrName>
                                        </p:attrNameLst>
                                      </p:cBhvr>
                                      <p:to>
                                        <p:strVal val="visible"/>
                                      </p:to>
                                    </p:set>
                                    <p:animEffect transition="in" filter="fade">
                                      <p:cBhvr>
                                        <p:cTn id="12" dur="2000"/>
                                        <p:tgtEl>
                                          <p:spTgt spid="3077"/>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21 Bet tagad neatkarīgi no bauslības atklājusies Dieva taisnība, ko jau apliecina bauslība un pravieši. 22 Šī Dieva taisnība dota ticībā uz Jēzu Kristu visiem, kas tic. Jo tur nav nekādas starpības; 23 jo visi ir grēkojuši, un visiem trūkst dievišķās godības.</a:t>
            </a:r>
            <a:endParaRPr lang="lv-LV" sz="1800" i="1" smtClean="0"/>
          </a:p>
        </p:txBody>
      </p:sp>
      <p:sp>
        <p:nvSpPr>
          <p:cNvPr id="7" name="Rectangle 6"/>
          <p:cNvSpPr>
            <a:spLocks noChangeArrowheads="1"/>
          </p:cNvSpPr>
          <p:nvPr/>
        </p:nvSpPr>
        <p:spPr bwMode="auto">
          <a:xfrm>
            <a:off x="0" y="1785938"/>
            <a:ext cx="6643688" cy="4832350"/>
          </a:xfrm>
          <a:prstGeom prst="rect">
            <a:avLst/>
          </a:prstGeom>
          <a:noFill/>
          <a:ln w="9525">
            <a:noFill/>
            <a:miter lim="800000"/>
            <a:headEnd/>
            <a:tailEnd/>
          </a:ln>
        </p:spPr>
        <p:txBody>
          <a:bodyPr>
            <a:spAutoFit/>
          </a:bodyPr>
          <a:lstStyle/>
          <a:p>
            <a:pPr>
              <a:buFontTx/>
              <a:buChar char="•"/>
            </a:pPr>
            <a:r>
              <a:rPr lang="lv-LV" sz="2800"/>
              <a:t>Tad </a:t>
            </a:r>
            <a:r>
              <a:rPr lang="lv-LV" sz="2800" b="1"/>
              <a:t>Dievs</a:t>
            </a:r>
            <a:r>
              <a:rPr lang="lv-LV" sz="2800"/>
              <a:t> pamazām caur ap. </a:t>
            </a:r>
            <a:r>
              <a:rPr lang="lv-LV" sz="2800" b="1"/>
              <a:t>Pāvila </a:t>
            </a:r>
            <a:r>
              <a:rPr lang="lv-LV" sz="2800"/>
              <a:t>Luteram rādīja, ka </a:t>
            </a:r>
            <a:r>
              <a:rPr lang="lv-LV" sz="2800" b="1"/>
              <a:t>Jēzus</a:t>
            </a:r>
            <a:r>
              <a:rPr lang="lv-LV" sz="2800"/>
              <a:t> </a:t>
            </a:r>
            <a:r>
              <a:rPr lang="lv-LV" sz="2800" b="1"/>
              <a:t>nav tikai </a:t>
            </a:r>
            <a:r>
              <a:rPr lang="lv-LV" sz="2800"/>
              <a:t>vēl viens skarbāks </a:t>
            </a:r>
            <a:r>
              <a:rPr lang="lv-LV" sz="2800" b="1"/>
              <a:t>bauslības sludinātājs</a:t>
            </a:r>
            <a:r>
              <a:rPr lang="lv-LV" sz="2800"/>
              <a:t>, </a:t>
            </a:r>
          </a:p>
          <a:p>
            <a:pPr>
              <a:buFontTx/>
              <a:buChar char="•"/>
            </a:pPr>
            <a:r>
              <a:rPr lang="lv-LV" sz="2800"/>
              <a:t>Bet ka </a:t>
            </a:r>
            <a:r>
              <a:rPr lang="lv-LV" sz="2800" b="1"/>
              <a:t>Jēzus</a:t>
            </a:r>
            <a:r>
              <a:rPr lang="lv-LV" sz="2800"/>
              <a:t> ir nācis lai viņiem </a:t>
            </a:r>
            <a:r>
              <a:rPr lang="lv-LV" sz="2800" b="1"/>
              <a:t>dāvinātu</a:t>
            </a:r>
            <a:r>
              <a:rPr lang="lv-LV" sz="2800"/>
              <a:t> arī </a:t>
            </a:r>
            <a:r>
              <a:rPr lang="lv-LV" sz="2800" b="1"/>
              <a:t>Evaņģēliju</a:t>
            </a:r>
            <a:r>
              <a:rPr lang="lv-LV" sz="2800"/>
              <a:t>, pie </a:t>
            </a:r>
            <a:r>
              <a:rPr lang="lv-LV" sz="2800" b="1"/>
              <a:t>krusta</a:t>
            </a:r>
            <a:r>
              <a:rPr lang="lv-LV" sz="2800"/>
              <a:t> mirdams </a:t>
            </a:r>
            <a:r>
              <a:rPr lang="lv-LV" sz="2800" b="1"/>
              <a:t>smagā nāvē</a:t>
            </a:r>
            <a:r>
              <a:rPr lang="lv-LV" sz="2800"/>
              <a:t>, </a:t>
            </a:r>
            <a:r>
              <a:rPr lang="lv-LV" sz="2800" b="1"/>
              <a:t>samaksādams</a:t>
            </a:r>
            <a:r>
              <a:rPr lang="lv-LV" sz="2800"/>
              <a:t> par </a:t>
            </a:r>
            <a:r>
              <a:rPr lang="lv-LV" sz="2800" b="1"/>
              <a:t>visiem</a:t>
            </a:r>
            <a:r>
              <a:rPr lang="lv-LV" sz="2800"/>
              <a:t> cilvēces </a:t>
            </a:r>
            <a:r>
              <a:rPr lang="lv-LV" sz="2800" b="1"/>
              <a:t>grēkiem</a:t>
            </a:r>
            <a:r>
              <a:rPr lang="lv-LV" sz="2800"/>
              <a:t>, lai mēs varētu </a:t>
            </a:r>
            <a:r>
              <a:rPr lang="lv-LV" sz="2800" b="1"/>
              <a:t>iemantot</a:t>
            </a:r>
            <a:r>
              <a:rPr lang="lv-LV" sz="2800"/>
              <a:t> </a:t>
            </a:r>
            <a:r>
              <a:rPr lang="lv-LV" sz="2800" b="1"/>
              <a:t>debesu valstību!</a:t>
            </a:r>
            <a:endParaRPr lang="lv-LV" sz="2800"/>
          </a:p>
          <a:p>
            <a:pPr>
              <a:buFontTx/>
              <a:buChar char="•"/>
            </a:pPr>
            <a:r>
              <a:rPr lang="lv-LV" sz="2800"/>
              <a:t>Kas </a:t>
            </a:r>
            <a:r>
              <a:rPr lang="lv-LV" sz="2800" b="1"/>
              <a:t>cilvēkiem</a:t>
            </a:r>
            <a:r>
              <a:rPr lang="lv-LV" sz="2800"/>
              <a:t> </a:t>
            </a:r>
            <a:r>
              <a:rPr lang="lv-LV" sz="2800" b="1"/>
              <a:t>neiespējams</a:t>
            </a:r>
            <a:r>
              <a:rPr lang="lv-LV" sz="2800"/>
              <a:t>, to </a:t>
            </a:r>
            <a:r>
              <a:rPr lang="lv-LV" sz="2800" b="1"/>
              <a:t>izdarīja</a:t>
            </a:r>
            <a:r>
              <a:rPr lang="lv-LV" sz="2800"/>
              <a:t> </a:t>
            </a:r>
            <a:r>
              <a:rPr lang="lv-LV" sz="2800" b="1"/>
              <a:t>Dieva Dēls </a:t>
            </a:r>
            <a:r>
              <a:rPr lang="lv-LV" sz="2800"/>
              <a:t>un tā patiesi ir milzīga </a:t>
            </a:r>
            <a:r>
              <a:rPr lang="lv-LV" sz="2800" b="1"/>
              <a:t>Dieva žēlastība pār mums</a:t>
            </a:r>
            <a:r>
              <a:rPr lang="lv-LV" sz="2800"/>
              <a:t>!</a:t>
            </a:r>
          </a:p>
        </p:txBody>
      </p:sp>
      <p:pic>
        <p:nvPicPr>
          <p:cNvPr id="4101" name="Picture 5" descr="http://lh6.ggpht.com/_sk0T7lv_0ZE/TLFe-b6LvhI/AAAAAAAALrA/aOi9QlUUH2E/golgata.gif"/>
          <p:cNvPicPr>
            <a:picLocks noChangeAspect="1" noChangeArrowheads="1"/>
          </p:cNvPicPr>
          <p:nvPr/>
        </p:nvPicPr>
        <p:blipFill>
          <a:blip r:embed="rId2" cstate="print"/>
          <a:srcRect l="28333" r="23333"/>
          <a:stretch>
            <a:fillRect/>
          </a:stretch>
        </p:blipFill>
        <p:spPr bwMode="auto">
          <a:xfrm>
            <a:off x="6286511" y="1785926"/>
            <a:ext cx="2838187" cy="421484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1"/>
                                        </p:tgtEl>
                                        <p:attrNameLst>
                                          <p:attrName>style.visibility</p:attrName>
                                        </p:attrNameLst>
                                      </p:cBhvr>
                                      <p:to>
                                        <p:strVal val="visible"/>
                                      </p:to>
                                    </p:set>
                                    <p:animEffect transition="in" filter="fade">
                                      <p:cBhvr>
                                        <p:cTn id="11" dur="2000"/>
                                        <p:tgtEl>
                                          <p:spTgt spid="410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4345</TotalTime>
  <Words>1145</Words>
  <Application>Microsoft Office PowerPoint</Application>
  <PresentationFormat>On-screen Show (4:3)</PresentationFormat>
  <Paragraphs>56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Rom.3:19-28 Reformācija</vt:lpstr>
      <vt:lpstr>Rom.3:19-28 Reformācija</vt:lpstr>
      <vt:lpstr>Reformācija 1517.g. 31.okt.</vt:lpstr>
      <vt:lpstr>Lutera reformācijas galvenais sasniegums:</vt:lpstr>
      <vt:lpstr>Reformācija Latvijā</vt:lpstr>
      <vt:lpstr>Bauslības &amp; Evaņģelija pielietošana</vt:lpstr>
      <vt:lpstr>Slide 7</vt:lpstr>
      <vt:lpstr>Slide 8</vt:lpstr>
      <vt:lpstr>Slide 9</vt:lpstr>
      <vt:lpstr>Slide 10</vt:lpstr>
      <vt:lpstr>Slide 11</vt:lpstr>
      <vt:lpstr>Dieva nolūks caur Luteru</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73</cp:revision>
  <dcterms:created xsi:type="dcterms:W3CDTF">2010-10-07T14:46:11Z</dcterms:created>
  <dcterms:modified xsi:type="dcterms:W3CDTF">2021-11-01T11:06:38Z</dcterms:modified>
</cp:coreProperties>
</file>