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82" r:id="rId2"/>
    <p:sldId id="287" r:id="rId3"/>
    <p:sldId id="281" r:id="rId4"/>
    <p:sldId id="261" r:id="rId5"/>
    <p:sldId id="292" r:id="rId6"/>
    <p:sldId id="283" r:id="rId7"/>
    <p:sldId id="294" r:id="rId8"/>
    <p:sldId id="284" r:id="rId9"/>
    <p:sldId id="293" r:id="rId10"/>
    <p:sldId id="285" r:id="rId11"/>
    <p:sldId id="286" r:id="rId12"/>
    <p:sldId id="288" r:id="rId13"/>
    <p:sldId id="289" r:id="rId14"/>
    <p:sldId id="290" r:id="rId15"/>
    <p:sldId id="279" r:id="rId16"/>
    <p:sldId id="272" r:id="rId17"/>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p:scale>
          <a:sx n="75" d="100"/>
          <a:sy n="75" d="100"/>
        </p:scale>
        <p:origin x="-678" y="-3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9/4/2021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1.Moz.19 </a:t>
            </a:r>
            <a:r>
              <a:rPr lang="lv-LV" sz="3600" b="1" dirty="0" err="1" smtClean="0"/>
              <a:t>Sodoma</a:t>
            </a:r>
            <a:r>
              <a:rPr lang="lv-LV" sz="3600" b="1" dirty="0" smtClean="0"/>
              <a:t> un </a:t>
            </a:r>
            <a:r>
              <a:rPr lang="lv-LV" sz="3600" b="1" dirty="0" err="1" smtClean="0"/>
              <a:t>Gomora</a:t>
            </a:r>
            <a:endParaRPr lang="lv-LV" sz="3600" b="1" dirty="0" smtClean="0"/>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5</a:t>
            </a:r>
            <a:r>
              <a:rPr lang="lv-LV" sz="2000" dirty="0" smtClean="0"/>
              <a:t>.sept.2021</a:t>
            </a:r>
            <a:r>
              <a:rPr lang="lv-LV" sz="2000" dirty="0" smtClean="0"/>
              <a:t>.</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10242" name="Picture 2" descr="Pin on Actualidad y mucho más"/>
          <p:cNvPicPr>
            <a:picLocks noChangeAspect="1" noChangeArrowheads="1"/>
          </p:cNvPicPr>
          <p:nvPr/>
        </p:nvPicPr>
        <p:blipFill>
          <a:blip r:embed="rId3" cstate="print"/>
          <a:srcRect/>
          <a:stretch>
            <a:fillRect/>
          </a:stretch>
        </p:blipFill>
        <p:spPr bwMode="auto">
          <a:xfrm>
            <a:off x="251520" y="1196752"/>
            <a:ext cx="8640960" cy="566124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19720"/>
            <a:ext cx="9144000" cy="1081088"/>
          </a:xfrm>
        </p:spPr>
        <p:txBody>
          <a:bodyPr/>
          <a:lstStyle/>
          <a:p>
            <a:pPr marL="0" indent="0" algn="just">
              <a:lnSpc>
                <a:spcPct val="90000"/>
              </a:lnSpc>
              <a:spcBef>
                <a:spcPct val="0"/>
              </a:spcBef>
              <a:buFontTx/>
              <a:buNone/>
            </a:pPr>
            <a:r>
              <a:rPr lang="lv-LV" sz="2800" i="1" dirty="0" smtClean="0"/>
              <a:t>10 Un tie uzmācās ar varu šim vīram Latam un grasījās durvis atlauzt. Bet tie vīri izstiepa savas rokas un ievilka Latu pie sevis namā, un durvis tie aizbultēja. 11 Bet tie, kas atradās nama vārtos, tika sisti ar aklumu, gan mazie, gan lielie, tā ka tie nevarēja vārtus pat atrast.</a:t>
            </a:r>
            <a:endParaRPr lang="lv-LV" sz="2800" i="1" dirty="0" smtClean="0"/>
          </a:p>
        </p:txBody>
      </p:sp>
      <p:sp>
        <p:nvSpPr>
          <p:cNvPr id="7" name="Rectangle 6"/>
          <p:cNvSpPr>
            <a:spLocks noChangeArrowheads="1"/>
          </p:cNvSpPr>
          <p:nvPr/>
        </p:nvSpPr>
        <p:spPr bwMode="auto">
          <a:xfrm>
            <a:off x="0" y="2492896"/>
            <a:ext cx="6300788" cy="4401205"/>
          </a:xfrm>
          <a:prstGeom prst="rect">
            <a:avLst/>
          </a:prstGeom>
          <a:noFill/>
          <a:ln w="9525">
            <a:noFill/>
            <a:miter lim="800000"/>
            <a:headEnd/>
            <a:tailEnd/>
          </a:ln>
        </p:spPr>
        <p:txBody>
          <a:bodyPr>
            <a:spAutoFit/>
          </a:bodyPr>
          <a:lstStyle/>
          <a:p>
            <a:pPr>
              <a:buFontTx/>
              <a:buChar char="•"/>
            </a:pPr>
            <a:r>
              <a:rPr lang="lv-LV" sz="2800" b="1" dirty="0" smtClean="0"/>
              <a:t>Lats</a:t>
            </a:r>
            <a:r>
              <a:rPr lang="lv-LV" sz="2800" dirty="0" smtClean="0"/>
              <a:t> ir </a:t>
            </a:r>
            <a:r>
              <a:rPr lang="lv-LV" sz="2800" b="1" dirty="0" smtClean="0"/>
              <a:t>dievbijīgākais Sodomas iedzīvotājs</a:t>
            </a:r>
            <a:r>
              <a:rPr lang="lv-LV" sz="2800" dirty="0" smtClean="0"/>
              <a:t> un Dievs grib viņu glābt.</a:t>
            </a:r>
          </a:p>
          <a:p>
            <a:pPr>
              <a:buFontTx/>
              <a:buChar char="•"/>
            </a:pPr>
            <a:r>
              <a:rPr lang="lv-LV" sz="2800" dirty="0" smtClean="0"/>
              <a:t>Kad </a:t>
            </a:r>
            <a:r>
              <a:rPr lang="lv-LV" sz="2800" b="1" dirty="0" smtClean="0"/>
              <a:t>dusmīgie </a:t>
            </a:r>
            <a:r>
              <a:rPr lang="lv-LV" sz="2800" b="1" dirty="0" err="1" smtClean="0"/>
              <a:t>sodomīti</a:t>
            </a:r>
            <a:r>
              <a:rPr lang="lv-LV" sz="2800" b="1" dirty="0" smtClean="0"/>
              <a:t> </a:t>
            </a:r>
            <a:r>
              <a:rPr lang="lv-LV" sz="2800" dirty="0" smtClean="0"/>
              <a:t>grib </a:t>
            </a:r>
            <a:r>
              <a:rPr lang="lv-LV" sz="2800" b="1" dirty="0" smtClean="0"/>
              <a:t>uzlauzt durvis</a:t>
            </a:r>
            <a:r>
              <a:rPr lang="lv-LV" sz="2800" dirty="0" smtClean="0"/>
              <a:t>, Dievs </a:t>
            </a:r>
            <a:r>
              <a:rPr lang="lv-LV" sz="2800" b="1" dirty="0" smtClean="0"/>
              <a:t>sit vardarbīgos vīrus </a:t>
            </a:r>
            <a:r>
              <a:rPr lang="lv-LV" sz="2800" dirty="0" smtClean="0"/>
              <a:t>ar </a:t>
            </a:r>
            <a:r>
              <a:rPr lang="lv-LV" sz="2800" b="1" dirty="0" smtClean="0"/>
              <a:t>pārdabisku aklumu</a:t>
            </a:r>
            <a:r>
              <a:rPr lang="lv-LV" sz="2800" dirty="0" smtClean="0"/>
              <a:t>, ka tie </a:t>
            </a:r>
            <a:r>
              <a:rPr lang="lv-LV" sz="2800" b="1" dirty="0" smtClean="0"/>
              <a:t>neko nevar vairs atrast</a:t>
            </a:r>
            <a:r>
              <a:rPr lang="lv-LV" sz="2800" dirty="0" smtClean="0"/>
              <a:t>.</a:t>
            </a:r>
            <a:endParaRPr lang="lv-LV" sz="2800" dirty="0"/>
          </a:p>
          <a:p>
            <a:pPr>
              <a:buFontTx/>
              <a:buChar char="•"/>
            </a:pPr>
            <a:r>
              <a:rPr lang="lv-LV" sz="2800" dirty="0" smtClean="0"/>
              <a:t>Arī </a:t>
            </a:r>
            <a:r>
              <a:rPr lang="lv-LV" sz="2800" b="1" dirty="0" smtClean="0"/>
              <a:t>šodien</a:t>
            </a:r>
            <a:r>
              <a:rPr lang="lv-LV" sz="2800" dirty="0" smtClean="0"/>
              <a:t> tos, kas </a:t>
            </a:r>
            <a:r>
              <a:rPr lang="lv-LV" sz="2800" b="1" dirty="0" smtClean="0"/>
              <a:t>atsakās pieņemt Dieva baušļu mācību</a:t>
            </a:r>
            <a:r>
              <a:rPr lang="lv-LV" sz="2800" dirty="0" smtClean="0"/>
              <a:t>, Dievs sit ar </a:t>
            </a:r>
            <a:r>
              <a:rPr lang="lv-LV" sz="2800" b="1" dirty="0" smtClean="0"/>
              <a:t>garīgu aklumu</a:t>
            </a:r>
            <a:r>
              <a:rPr lang="lv-LV" sz="2800" dirty="0" smtClean="0"/>
              <a:t>, ka viņi </a:t>
            </a:r>
            <a:r>
              <a:rPr lang="lv-LV" sz="2800" b="1" dirty="0" smtClean="0"/>
              <a:t>nespēj</a:t>
            </a:r>
            <a:r>
              <a:rPr lang="lv-LV" sz="2800" dirty="0" smtClean="0"/>
              <a:t> vairs </a:t>
            </a:r>
            <a:r>
              <a:rPr lang="lv-LV" sz="2800" b="1" dirty="0" smtClean="0"/>
              <a:t>atšķirt labu no ļauna</a:t>
            </a:r>
            <a:r>
              <a:rPr lang="lv-LV" sz="2800" dirty="0" smtClean="0"/>
              <a:t>.</a:t>
            </a:r>
            <a:endParaRPr lang="lv-LV" sz="2800" dirty="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10</a:t>
            </a:fld>
            <a:endParaRPr lang="lv-LV" smtClean="0"/>
          </a:p>
        </p:txBody>
      </p:sp>
      <p:sp>
        <p:nvSpPr>
          <p:cNvPr id="5" name="Rectangle 2"/>
          <p:cNvSpPr>
            <a:spLocks noGrp="1" noChangeArrowheads="1"/>
          </p:cNvSpPr>
          <p:nvPr>
            <p:ph type="title"/>
          </p:nvPr>
        </p:nvSpPr>
        <p:spPr>
          <a:xfrm>
            <a:off x="179388" y="-171400"/>
            <a:ext cx="8964612" cy="1071563"/>
          </a:xfrm>
        </p:spPr>
        <p:txBody>
          <a:bodyPr/>
          <a:lstStyle/>
          <a:p>
            <a:pPr eaLnBrk="1" hangingPunct="1"/>
            <a:r>
              <a:rPr lang="lv-LV" sz="3600" b="1" dirty="0" smtClean="0"/>
              <a:t>Dievs sūta aklumu </a:t>
            </a:r>
            <a:r>
              <a:rPr lang="lv-LV" sz="3600" b="1" dirty="0" err="1" smtClean="0"/>
              <a:t>sodomiešiem</a:t>
            </a:r>
            <a:endParaRPr lang="lv-LV" sz="3600" b="1" dirty="0" smtClean="0"/>
          </a:p>
        </p:txBody>
      </p:sp>
      <p:pic>
        <p:nvPicPr>
          <p:cNvPr id="4098" name="Picture 2" descr="Don&amp;#39;t Give Up Your Daughters: Denying Sodomy&amp;#39;s Ancient, Angry Demands"/>
          <p:cNvPicPr>
            <a:picLocks noChangeAspect="1" noChangeArrowheads="1"/>
          </p:cNvPicPr>
          <p:nvPr/>
        </p:nvPicPr>
        <p:blipFill>
          <a:blip r:embed="rId2" cstate="print"/>
          <a:srcRect t="19035" r="60471"/>
          <a:stretch>
            <a:fillRect/>
          </a:stretch>
        </p:blipFill>
        <p:spPr bwMode="auto">
          <a:xfrm>
            <a:off x="6156176" y="2484792"/>
            <a:ext cx="2987824" cy="43732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19720"/>
            <a:ext cx="9144000" cy="1081088"/>
          </a:xfrm>
        </p:spPr>
        <p:txBody>
          <a:bodyPr/>
          <a:lstStyle/>
          <a:p>
            <a:pPr marL="0" indent="0" algn="just">
              <a:lnSpc>
                <a:spcPct val="90000"/>
              </a:lnSpc>
              <a:spcBef>
                <a:spcPct val="0"/>
              </a:spcBef>
              <a:buNone/>
            </a:pPr>
            <a:r>
              <a:rPr lang="lv-LV" sz="2700" i="1" dirty="0" smtClean="0"/>
              <a:t>12 Un vīri sacīja Latam: "Vai tev te vēl ir kāds znots vai dēli, vai meitas, vai cits kāds, kas pieder tev šinī pilsētā? Izved tos no šīs vietas. 13 Mēs gribam izpostīt šo vietu, jo liela brēkšana par to nākusi Tā Kunga priekšā, un Tas Kungs mūs ir sūtījis to izpostīt.“</a:t>
            </a:r>
            <a:r>
              <a:rPr lang="lv-LV" sz="2700" i="1" dirty="0" smtClean="0"/>
              <a:t>14 Un Lats izgāja un runāja ar saviem znotiem, kas gribēja viņa meitas ņemt, un sacīja: "Celieties, ejiet prom no šīs pilsētas, jo Tas Kungs šo pilsētu izpostīs." Bet viņš likās savu znotu acīs smieklīgs.</a:t>
            </a:r>
          </a:p>
          <a:p>
            <a:pPr marL="0" indent="0" algn="just">
              <a:lnSpc>
                <a:spcPct val="90000"/>
              </a:lnSpc>
              <a:spcBef>
                <a:spcPct val="0"/>
              </a:spcBef>
              <a:buNone/>
            </a:pPr>
            <a:endParaRPr lang="lv-LV" sz="2700" i="1" dirty="0" smtClean="0"/>
          </a:p>
        </p:txBody>
      </p:sp>
      <p:sp>
        <p:nvSpPr>
          <p:cNvPr id="7" name="Rectangle 6"/>
          <p:cNvSpPr>
            <a:spLocks noChangeArrowheads="1"/>
          </p:cNvSpPr>
          <p:nvPr/>
        </p:nvSpPr>
        <p:spPr bwMode="auto">
          <a:xfrm>
            <a:off x="0" y="3645024"/>
            <a:ext cx="6300788" cy="3108543"/>
          </a:xfrm>
          <a:prstGeom prst="rect">
            <a:avLst/>
          </a:prstGeom>
          <a:noFill/>
          <a:ln w="9525">
            <a:noFill/>
            <a:miter lim="800000"/>
            <a:headEnd/>
            <a:tailEnd/>
          </a:ln>
        </p:spPr>
        <p:txBody>
          <a:bodyPr>
            <a:spAutoFit/>
          </a:bodyPr>
          <a:lstStyle/>
          <a:p>
            <a:pPr>
              <a:buFontTx/>
              <a:buChar char="•"/>
            </a:pPr>
            <a:r>
              <a:rPr lang="lv-LV" sz="2800" b="1" dirty="0" smtClean="0"/>
              <a:t>Tas Kungs </a:t>
            </a:r>
            <a:r>
              <a:rPr lang="lv-LV" sz="2800" dirty="0" smtClean="0"/>
              <a:t>grib </a:t>
            </a:r>
            <a:r>
              <a:rPr lang="lv-LV" sz="2800" b="1" dirty="0" smtClean="0"/>
              <a:t>izpostīt</a:t>
            </a:r>
            <a:r>
              <a:rPr lang="lv-LV" sz="2800" dirty="0" smtClean="0"/>
              <a:t> šo vietu </a:t>
            </a:r>
            <a:r>
              <a:rPr lang="lv-LV" sz="2800" b="1" dirty="0" smtClean="0"/>
              <a:t>lielās lūgšanu brēkšanas dēļ</a:t>
            </a:r>
            <a:r>
              <a:rPr lang="lv-LV" sz="2800" dirty="0" smtClean="0"/>
              <a:t>, kas nākusi par </a:t>
            </a:r>
            <a:r>
              <a:rPr lang="lv-LV" sz="2800" dirty="0" err="1" smtClean="0"/>
              <a:t>Sodomu</a:t>
            </a:r>
            <a:r>
              <a:rPr lang="lv-LV" sz="2800" dirty="0" smtClean="0"/>
              <a:t> Dieva ausīs.</a:t>
            </a:r>
            <a:endParaRPr lang="lv-LV" sz="2800" dirty="0"/>
          </a:p>
          <a:p>
            <a:pPr>
              <a:buFontTx/>
              <a:buChar char="•"/>
            </a:pPr>
            <a:r>
              <a:rPr lang="lv-LV" sz="2800" b="1" dirty="0" smtClean="0"/>
              <a:t>Lats</a:t>
            </a:r>
            <a:r>
              <a:rPr lang="lv-LV" sz="2800" dirty="0" smtClean="0"/>
              <a:t> dodas </a:t>
            </a:r>
            <a:r>
              <a:rPr lang="lv-LV" sz="2800" b="1" dirty="0" smtClean="0"/>
              <a:t>brīdināt znotus</a:t>
            </a:r>
            <a:r>
              <a:rPr lang="lv-LV" sz="2800" dirty="0" smtClean="0"/>
              <a:t>, bet tie </a:t>
            </a:r>
            <a:r>
              <a:rPr lang="lv-LV" sz="2800" b="1" dirty="0" smtClean="0"/>
              <a:t>nicina Lata padomu </a:t>
            </a:r>
            <a:r>
              <a:rPr lang="lv-LV" sz="2800" dirty="0" smtClean="0"/>
              <a:t>un </a:t>
            </a:r>
            <a:r>
              <a:rPr lang="lv-LV" sz="2800" b="1" dirty="0" smtClean="0"/>
              <a:t>nenāk</a:t>
            </a:r>
            <a:r>
              <a:rPr lang="lv-LV" sz="2800" dirty="0" smtClean="0"/>
              <a:t> viņam </a:t>
            </a:r>
            <a:r>
              <a:rPr lang="lv-LV" sz="2800" b="1" dirty="0" smtClean="0"/>
              <a:t>līdzi</a:t>
            </a:r>
            <a:r>
              <a:rPr lang="lv-LV" sz="2800" dirty="0" smtClean="0"/>
              <a:t> un </a:t>
            </a:r>
            <a:r>
              <a:rPr lang="lv-LV" sz="2800" b="1" dirty="0" smtClean="0"/>
              <a:t>aizies bojā savas neticības </a:t>
            </a:r>
            <a:r>
              <a:rPr lang="lv-LV" sz="2800" dirty="0" smtClean="0"/>
              <a:t>un</a:t>
            </a:r>
            <a:r>
              <a:rPr lang="lv-LV" sz="2800" b="1" dirty="0" smtClean="0"/>
              <a:t> augstprātības dēļ</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11</a:t>
            </a:fld>
            <a:endParaRPr lang="lv-LV" smtClean="0"/>
          </a:p>
        </p:txBody>
      </p:sp>
      <p:sp>
        <p:nvSpPr>
          <p:cNvPr id="5" name="Rectangle 2"/>
          <p:cNvSpPr>
            <a:spLocks noGrp="1" noChangeArrowheads="1"/>
          </p:cNvSpPr>
          <p:nvPr>
            <p:ph type="title"/>
          </p:nvPr>
        </p:nvSpPr>
        <p:spPr>
          <a:xfrm>
            <a:off x="179388" y="-171400"/>
            <a:ext cx="8964612" cy="1071563"/>
          </a:xfrm>
        </p:spPr>
        <p:txBody>
          <a:bodyPr/>
          <a:lstStyle/>
          <a:p>
            <a:pPr eaLnBrk="1" hangingPunct="1"/>
            <a:r>
              <a:rPr lang="lv-LV" sz="3600" b="1" dirty="0" smtClean="0"/>
              <a:t>Lats grib glābt topošos znotus</a:t>
            </a:r>
            <a:endParaRPr lang="lv-LV" sz="3600" b="1" dirty="0" smtClean="0"/>
          </a:p>
        </p:txBody>
      </p:sp>
      <p:pic>
        <p:nvPicPr>
          <p:cNvPr id="3074" name="Picture 2" descr="iBIBLE"/>
          <p:cNvPicPr>
            <a:picLocks noChangeAspect="1" noChangeArrowheads="1"/>
          </p:cNvPicPr>
          <p:nvPr/>
        </p:nvPicPr>
        <p:blipFill>
          <a:blip r:embed="rId2" cstate="print"/>
          <a:srcRect/>
          <a:stretch>
            <a:fillRect/>
          </a:stretch>
        </p:blipFill>
        <p:spPr bwMode="auto">
          <a:xfrm>
            <a:off x="6124575" y="4005064"/>
            <a:ext cx="3019425" cy="230425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fade">
                                      <p:cBhvr>
                                        <p:cTn id="11" dur="2000"/>
                                        <p:tgtEl>
                                          <p:spTgt spid="30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6512" y="691728"/>
            <a:ext cx="9144000" cy="1081088"/>
          </a:xfrm>
        </p:spPr>
        <p:txBody>
          <a:bodyPr/>
          <a:lstStyle/>
          <a:p>
            <a:pPr marL="0" indent="0" algn="just">
              <a:lnSpc>
                <a:spcPct val="90000"/>
              </a:lnSpc>
              <a:spcBef>
                <a:spcPct val="0"/>
              </a:spcBef>
              <a:buNone/>
            </a:pPr>
            <a:r>
              <a:rPr lang="lv-LV" sz="2800" i="1" dirty="0" smtClean="0"/>
              <a:t>15 Un, tiklīdz rīts ausa, eņģeļi skubināja Latu, teikdami: "Celies, ņem savu sievu un abas savas meitas, kas atrodas še, ka tu neej bojā šīs pilsētas nozieguma dēļ.“ 16 Bet viņš vēl kavējās. Tad tie vīri satvēra viņu pie rokas, tāpat viņa sievu un abas viņa meitas, tāpēc ka Tas Kungs gribēja viņus pataupīt, un tie viņu izveda un atstāja ārpus pilsētas.</a:t>
            </a:r>
            <a:endParaRPr lang="lv-LV" sz="2800" i="1" dirty="0" smtClean="0"/>
          </a:p>
        </p:txBody>
      </p:sp>
      <p:sp>
        <p:nvSpPr>
          <p:cNvPr id="7" name="Rectangle 6"/>
          <p:cNvSpPr>
            <a:spLocks noChangeArrowheads="1"/>
          </p:cNvSpPr>
          <p:nvPr/>
        </p:nvSpPr>
        <p:spPr bwMode="auto">
          <a:xfrm>
            <a:off x="0" y="3501008"/>
            <a:ext cx="6300788" cy="3108543"/>
          </a:xfrm>
          <a:prstGeom prst="rect">
            <a:avLst/>
          </a:prstGeom>
          <a:noFill/>
          <a:ln w="9525">
            <a:noFill/>
            <a:miter lim="800000"/>
            <a:headEnd/>
            <a:tailEnd/>
          </a:ln>
        </p:spPr>
        <p:txBody>
          <a:bodyPr>
            <a:spAutoFit/>
          </a:bodyPr>
          <a:lstStyle/>
          <a:p>
            <a:pPr>
              <a:buFontTx/>
              <a:buChar char="•"/>
            </a:pPr>
            <a:r>
              <a:rPr lang="lv-LV" sz="2800" dirty="0" smtClean="0"/>
              <a:t>Arī Latam pašam grūti </a:t>
            </a:r>
            <a:r>
              <a:rPr lang="lv-LV" sz="2800" b="1" dirty="0" smtClean="0"/>
              <a:t>saņemties</a:t>
            </a:r>
            <a:r>
              <a:rPr lang="lv-LV" sz="2800" dirty="0" smtClean="0"/>
              <a:t> </a:t>
            </a:r>
            <a:r>
              <a:rPr lang="lv-LV" sz="2800" b="1" dirty="0" smtClean="0"/>
              <a:t>pamest</a:t>
            </a:r>
            <a:r>
              <a:rPr lang="lv-LV" sz="2800" dirty="0" smtClean="0"/>
              <a:t> savas </a:t>
            </a:r>
            <a:r>
              <a:rPr lang="lv-LV" sz="2800" b="1" dirty="0" smtClean="0"/>
              <a:t>mājas</a:t>
            </a:r>
            <a:r>
              <a:rPr lang="lv-LV" sz="2800" dirty="0" smtClean="0"/>
              <a:t>, kur </a:t>
            </a:r>
            <a:r>
              <a:rPr lang="lv-LV" sz="2800" b="1" dirty="0" smtClean="0"/>
              <a:t>gadiem</a:t>
            </a:r>
            <a:r>
              <a:rPr lang="lv-LV" sz="2800" dirty="0" smtClean="0"/>
              <a:t> </a:t>
            </a:r>
            <a:r>
              <a:rPr lang="lv-LV" sz="2800" b="1" dirty="0" smtClean="0"/>
              <a:t>dzīvots</a:t>
            </a:r>
            <a:r>
              <a:rPr lang="lv-LV" sz="2800" dirty="0" smtClean="0"/>
              <a:t>. Varbūt arī </a:t>
            </a:r>
            <a:r>
              <a:rPr lang="lv-LV" sz="2800" b="1" dirty="0" smtClean="0"/>
              <a:t>grūti</a:t>
            </a:r>
            <a:r>
              <a:rPr lang="lv-LV" sz="2800" dirty="0" smtClean="0"/>
              <a:t> līdz galam </a:t>
            </a:r>
            <a:r>
              <a:rPr lang="lv-LV" sz="2800" b="1" dirty="0" smtClean="0"/>
              <a:t>noticēt</a:t>
            </a:r>
            <a:r>
              <a:rPr lang="lv-LV" sz="2800" dirty="0" smtClean="0"/>
              <a:t>, ka </a:t>
            </a:r>
            <a:r>
              <a:rPr lang="lv-LV" sz="2800" b="1" dirty="0" smtClean="0"/>
              <a:t>izpostīšana būs tūlīt</a:t>
            </a:r>
            <a:r>
              <a:rPr lang="lv-LV" sz="2800" dirty="0" smtClean="0"/>
              <a:t>.</a:t>
            </a:r>
            <a:endParaRPr lang="lv-LV" sz="2800" dirty="0"/>
          </a:p>
          <a:p>
            <a:pPr>
              <a:buFontTx/>
              <a:buChar char="•"/>
            </a:pPr>
            <a:r>
              <a:rPr lang="lv-LV" sz="2800" b="1" dirty="0" smtClean="0"/>
              <a:t>Dieva sūtņi </a:t>
            </a:r>
            <a:r>
              <a:rPr lang="lv-LV" sz="2800" dirty="0" smtClean="0"/>
              <a:t>satvēra aiz rokas Latu   un viņa ģimeni un </a:t>
            </a:r>
            <a:r>
              <a:rPr lang="lv-LV" sz="2800" b="1" dirty="0" smtClean="0"/>
              <a:t>izveda laukā </a:t>
            </a:r>
            <a:r>
              <a:rPr lang="lv-LV" sz="2800" dirty="0" smtClean="0"/>
              <a:t>no </a:t>
            </a:r>
            <a:r>
              <a:rPr lang="lv-LV" sz="2800" b="1" dirty="0" smtClean="0"/>
              <a:t>pilsētas</a:t>
            </a:r>
            <a:r>
              <a:rPr lang="lv-LV" sz="2800" dirty="0" smtClean="0"/>
              <a:t>, lai </a:t>
            </a:r>
            <a:r>
              <a:rPr lang="lv-LV" sz="2800" b="1" dirty="0" smtClean="0"/>
              <a:t>paglābtu</a:t>
            </a:r>
            <a:r>
              <a:rPr lang="lv-LV" sz="2800" dirty="0" smtClean="0"/>
              <a:t> viņu dzīvības.</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12</a:t>
            </a:fld>
            <a:endParaRPr lang="lv-LV" smtClean="0"/>
          </a:p>
        </p:txBody>
      </p:sp>
      <p:sp>
        <p:nvSpPr>
          <p:cNvPr id="5" name="Rectangle 2"/>
          <p:cNvSpPr>
            <a:spLocks noGrp="1" noChangeArrowheads="1"/>
          </p:cNvSpPr>
          <p:nvPr>
            <p:ph type="title"/>
          </p:nvPr>
        </p:nvSpPr>
        <p:spPr>
          <a:xfrm>
            <a:off x="179388" y="-171400"/>
            <a:ext cx="8964612" cy="1071563"/>
          </a:xfrm>
        </p:spPr>
        <p:txBody>
          <a:bodyPr/>
          <a:lstStyle/>
          <a:p>
            <a:pPr eaLnBrk="1" hangingPunct="1"/>
            <a:r>
              <a:rPr lang="lv-LV" sz="3600" b="1" dirty="0" smtClean="0"/>
              <a:t>Eņģeļi paglābj Lata ģimeni no nāves</a:t>
            </a:r>
            <a:endParaRPr lang="lv-LV" sz="3600" b="1" dirty="0" smtClean="0"/>
          </a:p>
        </p:txBody>
      </p:sp>
      <p:pic>
        <p:nvPicPr>
          <p:cNvPr id="29698" name="Picture 2" descr="File:Book of Genesis Chapter 19-7 (Bible Illustrations by Sweet Media).jpg  - Wikimedia Commons"/>
          <p:cNvPicPr>
            <a:picLocks noChangeAspect="1" noChangeArrowheads="1"/>
          </p:cNvPicPr>
          <p:nvPr/>
        </p:nvPicPr>
        <p:blipFill>
          <a:blip r:embed="rId2" cstate="print"/>
          <a:srcRect r="24030"/>
          <a:stretch>
            <a:fillRect/>
          </a:stretch>
        </p:blipFill>
        <p:spPr bwMode="auto">
          <a:xfrm>
            <a:off x="5652120" y="3140968"/>
            <a:ext cx="3491880" cy="357301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9698"/>
                                        </p:tgtEl>
                                        <p:attrNameLst>
                                          <p:attrName>style.visibility</p:attrName>
                                        </p:attrNameLst>
                                      </p:cBhvr>
                                      <p:to>
                                        <p:strVal val="visible"/>
                                      </p:to>
                                    </p:set>
                                    <p:animEffect transition="in" filter="fade">
                                      <p:cBhvr>
                                        <p:cTn id="11" dur="2000"/>
                                        <p:tgtEl>
                                          <p:spTgt spid="296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19720"/>
            <a:ext cx="9144000" cy="1081088"/>
          </a:xfrm>
        </p:spPr>
        <p:txBody>
          <a:bodyPr/>
          <a:lstStyle/>
          <a:p>
            <a:pPr marL="0" indent="0" algn="just">
              <a:lnSpc>
                <a:spcPct val="90000"/>
              </a:lnSpc>
              <a:spcBef>
                <a:spcPct val="0"/>
              </a:spcBef>
              <a:buNone/>
            </a:pPr>
            <a:r>
              <a:rPr lang="lv-LV" sz="2800" i="1" dirty="0" smtClean="0"/>
              <a:t>17 Un notika, kad tie bija viņu izveduši ārā, kāds sacīja: "Izglāb savu dzīvību, neskaties atpakaļ un nepaliec visā šinī apgabalā stāvam, glābies kalnos, ka tu netiktu iznīcināts</a:t>
            </a:r>
            <a:r>
              <a:rPr lang="lv-LV" sz="2800" i="1" dirty="0" smtClean="0"/>
              <a:t>.“...</a:t>
            </a:r>
            <a:r>
              <a:rPr lang="lv-LV" sz="2800" i="1" dirty="0" smtClean="0"/>
              <a:t> 26 Bet viņa sieva paskatījās atpakaļ un kļuva par sāls stabu. </a:t>
            </a:r>
          </a:p>
        </p:txBody>
      </p:sp>
      <p:sp>
        <p:nvSpPr>
          <p:cNvPr id="7" name="Rectangle 6"/>
          <p:cNvSpPr>
            <a:spLocks noChangeArrowheads="1"/>
          </p:cNvSpPr>
          <p:nvPr/>
        </p:nvSpPr>
        <p:spPr bwMode="auto">
          <a:xfrm>
            <a:off x="0" y="2564904"/>
            <a:ext cx="6300788" cy="4401205"/>
          </a:xfrm>
          <a:prstGeom prst="rect">
            <a:avLst/>
          </a:prstGeom>
          <a:noFill/>
          <a:ln w="9525">
            <a:noFill/>
            <a:miter lim="800000"/>
            <a:headEnd/>
            <a:tailEnd/>
          </a:ln>
        </p:spPr>
        <p:txBody>
          <a:bodyPr>
            <a:spAutoFit/>
          </a:bodyPr>
          <a:lstStyle/>
          <a:p>
            <a:pPr>
              <a:buFontTx/>
              <a:buChar char="•"/>
            </a:pPr>
            <a:r>
              <a:rPr lang="lv-LV" sz="2800" dirty="0" smtClean="0"/>
              <a:t>Ļoti </a:t>
            </a:r>
            <a:r>
              <a:rPr lang="lv-LV" sz="2800" b="1" dirty="0" smtClean="0"/>
              <a:t>svarīgs mudinājums </a:t>
            </a:r>
            <a:r>
              <a:rPr lang="lv-LV" sz="2800" dirty="0" smtClean="0"/>
              <a:t>– vai mēs par to </a:t>
            </a:r>
            <a:r>
              <a:rPr lang="lv-LV" sz="2800" b="1" dirty="0" smtClean="0"/>
              <a:t>domājam</a:t>
            </a:r>
            <a:r>
              <a:rPr lang="lv-LV" sz="2800" dirty="0" smtClean="0"/>
              <a:t>, kā </a:t>
            </a:r>
            <a:r>
              <a:rPr lang="lv-LV" sz="2800" b="1" dirty="0" smtClean="0"/>
              <a:t>izglābt savu dvēseli</a:t>
            </a:r>
            <a:r>
              <a:rPr lang="lv-LV" sz="2800" dirty="0" smtClean="0"/>
              <a:t>? Vai tas mums ir </a:t>
            </a:r>
            <a:r>
              <a:rPr lang="lv-LV" sz="2800" b="1" dirty="0" smtClean="0"/>
              <a:t>svarīgi?</a:t>
            </a:r>
            <a:endParaRPr lang="lv-LV" sz="2800" b="1" dirty="0"/>
          </a:p>
          <a:p>
            <a:pPr>
              <a:buFontTx/>
              <a:buChar char="•"/>
            </a:pPr>
            <a:r>
              <a:rPr lang="lv-LV" sz="2800" b="1" dirty="0" smtClean="0"/>
              <a:t>Neskaties atpakaļ!</a:t>
            </a:r>
          </a:p>
          <a:p>
            <a:pPr>
              <a:buFontTx/>
              <a:buChar char="•"/>
            </a:pPr>
            <a:r>
              <a:rPr lang="lv-LV" sz="2800" dirty="0" smtClean="0"/>
              <a:t>Ja </a:t>
            </a:r>
            <a:r>
              <a:rPr lang="lv-LV" sz="2800" b="1" dirty="0" smtClean="0"/>
              <a:t>esi bijis kādreiz kādā grēkā</a:t>
            </a:r>
            <a:r>
              <a:rPr lang="lv-LV" sz="2800" dirty="0" smtClean="0"/>
              <a:t>, </a:t>
            </a:r>
            <a:r>
              <a:rPr lang="lv-LV" sz="2800" b="1" dirty="0" smtClean="0"/>
              <a:t>neskaties</a:t>
            </a:r>
            <a:r>
              <a:rPr lang="lv-LV" sz="2800" dirty="0" smtClean="0"/>
              <a:t> uz to </a:t>
            </a:r>
            <a:r>
              <a:rPr lang="lv-LV" sz="2800" b="1" dirty="0" smtClean="0"/>
              <a:t>atpakaļ</a:t>
            </a:r>
            <a:r>
              <a:rPr lang="lv-LV" sz="2800" dirty="0" smtClean="0"/>
              <a:t>.</a:t>
            </a:r>
          </a:p>
          <a:p>
            <a:pPr>
              <a:buFontTx/>
              <a:buChar char="•"/>
            </a:pPr>
            <a:r>
              <a:rPr lang="lv-LV" sz="2800" dirty="0" smtClean="0"/>
              <a:t>Ja </a:t>
            </a:r>
            <a:r>
              <a:rPr lang="lv-LV" sz="2800" b="1" dirty="0" smtClean="0"/>
              <a:t>grēks tevi kārdina </a:t>
            </a:r>
            <a:r>
              <a:rPr lang="lv-LV" sz="2800" dirty="0" smtClean="0"/>
              <a:t>un tu esi </a:t>
            </a:r>
            <a:r>
              <a:rPr lang="lv-LV" sz="2800" b="1" dirty="0" smtClean="0"/>
              <a:t>grēcinieku vidū</a:t>
            </a:r>
            <a:r>
              <a:rPr lang="lv-LV" sz="2800" dirty="0" smtClean="0"/>
              <a:t>, Pāvils pamāca:</a:t>
            </a:r>
          </a:p>
          <a:p>
            <a:pPr>
              <a:buFontTx/>
              <a:buChar char="•"/>
            </a:pPr>
            <a:r>
              <a:rPr lang="lv-LV" sz="2800" dirty="0" smtClean="0"/>
              <a:t>“</a:t>
            </a:r>
            <a:r>
              <a:rPr lang="lv-LV" sz="2800" i="1" dirty="0" smtClean="0"/>
              <a:t>Aizejiet no viņu vidus un nošķirieties no tiem</a:t>
            </a:r>
            <a:r>
              <a:rPr lang="lv-LV" sz="2800" dirty="0" smtClean="0"/>
              <a:t>.” (2.Kor.6:17)</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13</a:t>
            </a:fld>
            <a:endParaRPr lang="lv-LV" smtClean="0"/>
          </a:p>
        </p:txBody>
      </p:sp>
      <p:sp>
        <p:nvSpPr>
          <p:cNvPr id="5" name="Rectangle 2"/>
          <p:cNvSpPr>
            <a:spLocks noGrp="1" noChangeArrowheads="1"/>
          </p:cNvSpPr>
          <p:nvPr>
            <p:ph type="title"/>
          </p:nvPr>
        </p:nvSpPr>
        <p:spPr>
          <a:xfrm>
            <a:off x="0" y="-171400"/>
            <a:ext cx="9144000" cy="1071563"/>
          </a:xfrm>
        </p:spPr>
        <p:txBody>
          <a:bodyPr/>
          <a:lstStyle/>
          <a:p>
            <a:pPr eaLnBrk="1" hangingPunct="1"/>
            <a:r>
              <a:rPr lang="lv-LV" sz="3600" b="1" dirty="0" smtClean="0"/>
              <a:t>Izglāb savu dvēseli un neskaties atpakaļ</a:t>
            </a:r>
            <a:endParaRPr lang="lv-LV" sz="3600" b="1" dirty="0" smtClean="0"/>
          </a:p>
        </p:txBody>
      </p:sp>
      <p:pic>
        <p:nvPicPr>
          <p:cNvPr id="28676" name="Picture 4" descr="Lot&amp;#39;s Wife Becomes a Pillar of Salt | Bible Story"/>
          <p:cNvPicPr>
            <a:picLocks noChangeAspect="1" noChangeArrowheads="1"/>
          </p:cNvPicPr>
          <p:nvPr/>
        </p:nvPicPr>
        <p:blipFill>
          <a:blip r:embed="rId2" cstate="print"/>
          <a:srcRect l="28980" r="9601"/>
          <a:stretch>
            <a:fillRect/>
          </a:stretch>
        </p:blipFill>
        <p:spPr bwMode="auto">
          <a:xfrm>
            <a:off x="5508104" y="2996952"/>
            <a:ext cx="3635896" cy="31357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8676"/>
                                        </p:tgtEl>
                                        <p:attrNameLst>
                                          <p:attrName>style.visibility</p:attrName>
                                        </p:attrNameLst>
                                      </p:cBhvr>
                                      <p:to>
                                        <p:strVal val="visible"/>
                                      </p:to>
                                    </p:set>
                                    <p:animEffect transition="in" filter="fade">
                                      <p:cBhvr>
                                        <p:cTn id="11" dur="2000"/>
                                        <p:tgtEl>
                                          <p:spTgt spid="2867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1728"/>
            <a:ext cx="9144000" cy="1081088"/>
          </a:xfrm>
        </p:spPr>
        <p:txBody>
          <a:bodyPr/>
          <a:lstStyle/>
          <a:p>
            <a:pPr marL="0" indent="0" algn="just">
              <a:lnSpc>
                <a:spcPct val="90000"/>
              </a:lnSpc>
              <a:spcBef>
                <a:spcPct val="0"/>
              </a:spcBef>
              <a:buNone/>
            </a:pPr>
            <a:r>
              <a:rPr lang="lv-LV" sz="2600" i="1" dirty="0" smtClean="0"/>
              <a:t>24 Bet Tas Kungs lika līt sēram un ugunij pār </a:t>
            </a:r>
            <a:r>
              <a:rPr lang="lv-LV" sz="2600" i="1" dirty="0" err="1" smtClean="0"/>
              <a:t>Sodomu</a:t>
            </a:r>
            <a:r>
              <a:rPr lang="lv-LV" sz="2600" i="1" dirty="0" smtClean="0"/>
              <a:t> un </a:t>
            </a:r>
            <a:r>
              <a:rPr lang="lv-LV" sz="2600" i="1" dirty="0" err="1" smtClean="0"/>
              <a:t>Gomoru</a:t>
            </a:r>
            <a:r>
              <a:rPr lang="lv-LV" sz="2600" i="1" dirty="0" smtClean="0"/>
              <a:t> no Tā Kunga, no debesīm. 25 Un Viņš izpostīja šīs pilsētas un visu apgabalu un visus pilsētas iedzīvotājus, arī zemes </a:t>
            </a:r>
            <a:r>
              <a:rPr lang="lv-LV" sz="2600" i="1" dirty="0" smtClean="0"/>
              <a:t>augus. 26 Bet viņa sieva paskatījās atpakaļ un kļuva par sāls stabu. ...28 </a:t>
            </a:r>
            <a:r>
              <a:rPr lang="lv-LV" sz="2600" i="1" dirty="0" smtClean="0"/>
              <a:t>Un </a:t>
            </a:r>
            <a:r>
              <a:rPr lang="lv-LV" sz="2600" i="1" dirty="0" smtClean="0"/>
              <a:t>Ābrahams </a:t>
            </a:r>
            <a:r>
              <a:rPr lang="lv-LV" sz="2600" i="1" dirty="0" smtClean="0"/>
              <a:t>skatījās uz </a:t>
            </a:r>
            <a:r>
              <a:rPr lang="lv-LV" sz="2600" i="1" dirty="0" err="1" smtClean="0"/>
              <a:t>Sodomu</a:t>
            </a:r>
            <a:r>
              <a:rPr lang="lv-LV" sz="2600" i="1" dirty="0" smtClean="0"/>
              <a:t> un </a:t>
            </a:r>
            <a:r>
              <a:rPr lang="lv-LV" sz="2600" i="1" dirty="0" err="1" smtClean="0"/>
              <a:t>Gomoru</a:t>
            </a:r>
            <a:r>
              <a:rPr lang="lv-LV" sz="2600" i="1" dirty="0" smtClean="0"/>
              <a:t> un visu tā apgabala apkārtni, un redzi, no zemes pacēlās dūmi, it kā kāda cepļa dūmi.</a:t>
            </a:r>
          </a:p>
          <a:p>
            <a:pPr marL="0" indent="0" algn="just">
              <a:lnSpc>
                <a:spcPct val="90000"/>
              </a:lnSpc>
              <a:spcBef>
                <a:spcPct val="0"/>
              </a:spcBef>
              <a:buNone/>
            </a:pPr>
            <a:endParaRPr lang="lv-LV" sz="2600" i="1" dirty="0" smtClean="0"/>
          </a:p>
        </p:txBody>
      </p:sp>
      <p:sp>
        <p:nvSpPr>
          <p:cNvPr id="7" name="Rectangle 6"/>
          <p:cNvSpPr>
            <a:spLocks noChangeArrowheads="1"/>
          </p:cNvSpPr>
          <p:nvPr/>
        </p:nvSpPr>
        <p:spPr bwMode="auto">
          <a:xfrm>
            <a:off x="0" y="3318570"/>
            <a:ext cx="6156176" cy="3539430"/>
          </a:xfrm>
          <a:prstGeom prst="rect">
            <a:avLst/>
          </a:prstGeom>
          <a:noFill/>
          <a:ln w="9525">
            <a:noFill/>
            <a:miter lim="800000"/>
            <a:headEnd/>
            <a:tailEnd/>
          </a:ln>
        </p:spPr>
        <p:txBody>
          <a:bodyPr wrap="square">
            <a:spAutoFit/>
          </a:bodyPr>
          <a:lstStyle/>
          <a:p>
            <a:pPr>
              <a:buFontTx/>
              <a:buChar char="•"/>
            </a:pPr>
            <a:r>
              <a:rPr lang="lv-LV" sz="2800" dirty="0" smtClean="0"/>
              <a:t>Lata sieva mira </a:t>
            </a:r>
            <a:r>
              <a:rPr lang="lv-LV" sz="2800" b="1" dirty="0" smtClean="0"/>
              <a:t>nepaklausības</a:t>
            </a:r>
            <a:r>
              <a:rPr lang="lv-LV" sz="2800" dirty="0" smtClean="0"/>
              <a:t> dēļ.</a:t>
            </a:r>
          </a:p>
          <a:p>
            <a:pPr>
              <a:buFontTx/>
              <a:buChar char="•"/>
            </a:pPr>
            <a:r>
              <a:rPr lang="lv-LV" sz="2800" b="1" dirty="0" smtClean="0"/>
              <a:t>Lata sieva mums ir likta par brīdinājumu</a:t>
            </a:r>
            <a:r>
              <a:rPr lang="lv-LV" sz="2800" dirty="0" smtClean="0"/>
              <a:t>, lai nesk</a:t>
            </a:r>
            <a:r>
              <a:rPr lang="lv-LV" sz="2800" b="1" dirty="0" smtClean="0"/>
              <a:t>atāmies atpakaļ uz grēku,</a:t>
            </a:r>
            <a:r>
              <a:rPr lang="lv-LV" sz="2800" dirty="0" smtClean="0"/>
              <a:t> ka tas arī mūs   var </a:t>
            </a:r>
            <a:r>
              <a:rPr lang="lv-LV" sz="2800" b="1" dirty="0" smtClean="0"/>
              <a:t>pazudināt</a:t>
            </a:r>
            <a:r>
              <a:rPr lang="lv-LV" sz="2800" dirty="0" smtClean="0"/>
              <a:t>.</a:t>
            </a:r>
          </a:p>
          <a:p>
            <a:pPr>
              <a:buFontTx/>
              <a:buChar char="•"/>
            </a:pPr>
            <a:r>
              <a:rPr lang="lv-LV" sz="2800" dirty="0" smtClean="0"/>
              <a:t>Ļoti iespējams, ka </a:t>
            </a:r>
            <a:r>
              <a:rPr lang="lv-LV" sz="2800" b="1" dirty="0" smtClean="0"/>
              <a:t>nesen</a:t>
            </a:r>
            <a:r>
              <a:rPr lang="lv-LV" sz="2800" dirty="0" smtClean="0"/>
              <a:t> ir   </a:t>
            </a:r>
            <a:r>
              <a:rPr lang="lv-LV" sz="2800" b="1" dirty="0" smtClean="0"/>
              <a:t>atrastas Sodomas </a:t>
            </a:r>
            <a:r>
              <a:rPr lang="lv-LV" sz="2800" dirty="0" smtClean="0"/>
              <a:t>un </a:t>
            </a:r>
            <a:r>
              <a:rPr lang="lv-LV" sz="2800" b="1" dirty="0" err="1" smtClean="0"/>
              <a:t>Gomoras</a:t>
            </a:r>
            <a:r>
              <a:rPr lang="lv-LV" sz="2800" dirty="0" smtClean="0"/>
              <a:t> </a:t>
            </a:r>
            <a:r>
              <a:rPr lang="lv-LV" sz="2800" b="1" dirty="0" smtClean="0"/>
              <a:t>drupas</a:t>
            </a:r>
            <a:r>
              <a:rPr lang="lv-LV" sz="2800" dirty="0" smtClean="0"/>
              <a:t> netālu no </a:t>
            </a:r>
            <a:r>
              <a:rPr lang="lv-LV" sz="2800" b="1" dirty="0" smtClean="0"/>
              <a:t>Nāves jūras</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14</a:t>
            </a:fld>
            <a:endParaRPr lang="lv-LV" smtClean="0"/>
          </a:p>
        </p:txBody>
      </p:sp>
      <p:sp>
        <p:nvSpPr>
          <p:cNvPr id="5" name="Rectangle 2"/>
          <p:cNvSpPr>
            <a:spLocks noGrp="1" noChangeArrowheads="1"/>
          </p:cNvSpPr>
          <p:nvPr>
            <p:ph type="title"/>
          </p:nvPr>
        </p:nvSpPr>
        <p:spPr>
          <a:xfrm>
            <a:off x="0" y="-171400"/>
            <a:ext cx="9144000" cy="1071563"/>
          </a:xfrm>
        </p:spPr>
        <p:txBody>
          <a:bodyPr/>
          <a:lstStyle/>
          <a:p>
            <a:pPr eaLnBrk="1" hangingPunct="1"/>
            <a:r>
              <a:rPr lang="lv-LV" sz="3600" b="1" dirty="0" smtClean="0"/>
              <a:t>Dieva dusmas par grēku</a:t>
            </a:r>
            <a:endParaRPr lang="lv-LV" sz="3600" b="1" dirty="0" smtClean="0"/>
          </a:p>
        </p:txBody>
      </p:sp>
      <p:pic>
        <p:nvPicPr>
          <p:cNvPr id="27650" name="Picture 2" descr="Biblical cities of Sodom and Gomorrah &amp;#39;destroyed by asteroid explosion  3,700 years ago&amp;#39; - Daily Star"/>
          <p:cNvPicPr>
            <a:picLocks noChangeAspect="1" noChangeArrowheads="1"/>
          </p:cNvPicPr>
          <p:nvPr/>
        </p:nvPicPr>
        <p:blipFill>
          <a:blip r:embed="rId2" cstate="print"/>
          <a:srcRect/>
          <a:stretch>
            <a:fillRect/>
          </a:stretch>
        </p:blipFill>
        <p:spPr bwMode="auto">
          <a:xfrm>
            <a:off x="5796136" y="2828750"/>
            <a:ext cx="3347864" cy="40292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7650"/>
                                        </p:tgtEl>
                                        <p:attrNameLst>
                                          <p:attrName>style.visibility</p:attrName>
                                        </p:attrNameLst>
                                      </p:cBhvr>
                                      <p:to>
                                        <p:strVal val="visible"/>
                                      </p:to>
                                    </p:set>
                                    <p:animEffect transition="in" filter="fade">
                                      <p:cBhvr>
                                        <p:cTn id="11" dur="2000"/>
                                        <p:tgtEl>
                                          <p:spTgt spid="276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908720"/>
            <a:ext cx="9144000" cy="1815882"/>
          </a:xfrm>
          <a:prstGeom prst="rect">
            <a:avLst/>
          </a:prstGeom>
          <a:noFill/>
          <a:ln w="9525">
            <a:noFill/>
            <a:miter lim="800000"/>
            <a:headEnd/>
            <a:tailEnd/>
          </a:ln>
        </p:spPr>
        <p:txBody>
          <a:bodyPr wrap="square">
            <a:spAutoFit/>
          </a:bodyPr>
          <a:lstStyle/>
          <a:p>
            <a:pPr>
              <a:buFontTx/>
              <a:buChar char="•"/>
            </a:pPr>
            <a:r>
              <a:rPr lang="lv-LV" sz="2800" dirty="0" smtClean="0"/>
              <a:t>Tad nu ieraugi </a:t>
            </a:r>
            <a:r>
              <a:rPr lang="lv-LV" sz="2800" b="1" dirty="0" smtClean="0"/>
              <a:t>Dieva dusmas </a:t>
            </a:r>
            <a:r>
              <a:rPr lang="lv-LV" sz="2800" dirty="0" smtClean="0"/>
              <a:t>un </a:t>
            </a:r>
            <a:r>
              <a:rPr lang="lv-LV" sz="2800" b="1" dirty="0" smtClean="0"/>
              <a:t>laipnību</a:t>
            </a:r>
            <a:r>
              <a:rPr lang="lv-LV" sz="2800" dirty="0" smtClean="0"/>
              <a:t>:</a:t>
            </a:r>
            <a:endParaRPr lang="lv-LV" sz="2800" dirty="0" smtClean="0"/>
          </a:p>
          <a:p>
            <a:pPr>
              <a:buFontTx/>
              <a:buChar char="•"/>
            </a:pPr>
            <a:r>
              <a:rPr lang="lv-LV" sz="2800" b="1" dirty="0" smtClean="0"/>
              <a:t>Dusmas</a:t>
            </a:r>
            <a:r>
              <a:rPr lang="lv-LV" sz="2800" dirty="0" smtClean="0"/>
              <a:t> </a:t>
            </a:r>
            <a:r>
              <a:rPr lang="lv-LV" sz="2800" dirty="0" smtClean="0"/>
              <a:t>pret tiem, kas ieti</a:t>
            </a:r>
            <a:r>
              <a:rPr lang="lv-LV" sz="2800" b="1" dirty="0" smtClean="0"/>
              <a:t>epīgi paliek savos grēkos </a:t>
            </a:r>
            <a:r>
              <a:rPr lang="lv-LV" sz="2800" dirty="0" smtClean="0"/>
              <a:t>un </a:t>
            </a:r>
            <a:r>
              <a:rPr lang="lv-LV" sz="2800" b="1" dirty="0" smtClean="0"/>
              <a:t>neatgriežas no tiem </a:t>
            </a:r>
            <a:r>
              <a:rPr lang="lv-LV" sz="2800" dirty="0" smtClean="0"/>
              <a:t>un </a:t>
            </a:r>
            <a:r>
              <a:rPr lang="lv-LV" sz="2800" b="1" dirty="0" smtClean="0"/>
              <a:t>laipnību</a:t>
            </a:r>
            <a:r>
              <a:rPr lang="lv-LV" sz="2800" dirty="0" smtClean="0"/>
              <a:t> pret tiem, kas </a:t>
            </a:r>
            <a:r>
              <a:rPr lang="lv-LV" sz="2800" b="1" dirty="0" smtClean="0"/>
              <a:t>atgriežas</a:t>
            </a:r>
            <a:r>
              <a:rPr lang="lv-LV" sz="2800" dirty="0" smtClean="0"/>
              <a:t> no saviem </a:t>
            </a:r>
            <a:r>
              <a:rPr lang="lv-LV" sz="2800" b="1" dirty="0" smtClean="0"/>
              <a:t>grēkiem</a:t>
            </a:r>
            <a:r>
              <a:rPr lang="lv-LV" sz="2800" dirty="0" smtClean="0"/>
              <a:t> un tos </a:t>
            </a:r>
            <a:r>
              <a:rPr lang="lv-LV" sz="2800" b="1" dirty="0" smtClean="0"/>
              <a:t>nožēlo</a:t>
            </a:r>
            <a:r>
              <a:rPr lang="lv-LV" sz="2800" dirty="0" smtClean="0"/>
              <a:t>.</a:t>
            </a:r>
            <a:r>
              <a:rPr lang="lv-LV" sz="2800" dirty="0" smtClean="0"/>
              <a:t> </a:t>
            </a:r>
            <a:r>
              <a:rPr lang="lv-LV" sz="2800" dirty="0"/>
              <a:t>Āmen</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15</a:t>
            </a:fld>
            <a:endParaRPr lang="lv-LV" smtClean="0"/>
          </a:p>
        </p:txBody>
      </p:sp>
      <p:pic>
        <p:nvPicPr>
          <p:cNvPr id="2050" name="Picture 2" descr="Does Sodom &amp;amp; Gomorrah condemn homosexuality? | Peter Tatchell Foundation"/>
          <p:cNvPicPr>
            <a:picLocks noChangeAspect="1" noChangeArrowheads="1"/>
          </p:cNvPicPr>
          <p:nvPr/>
        </p:nvPicPr>
        <p:blipFill>
          <a:blip r:embed="rId2" cstate="print"/>
          <a:srcRect l="13463" t="2976" r="13009"/>
          <a:stretch>
            <a:fillRect/>
          </a:stretch>
        </p:blipFill>
        <p:spPr bwMode="auto">
          <a:xfrm>
            <a:off x="683568" y="2802126"/>
            <a:ext cx="7704856" cy="405587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fade">
                                      <p:cBhvr>
                                        <p:cTn id="11" dur="2000"/>
                                        <p:tgtEl>
                                          <p:spTgt spid="20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16</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90835"/>
            <a:ext cx="8964612" cy="1071563"/>
          </a:xfrm>
        </p:spPr>
        <p:txBody>
          <a:bodyPr/>
          <a:lstStyle/>
          <a:p>
            <a:pPr eaLnBrk="1" hangingPunct="1"/>
            <a:r>
              <a:rPr lang="lv-LV" sz="3600" b="1" dirty="0" smtClean="0"/>
              <a:t>1.Moz.19 </a:t>
            </a:r>
            <a:r>
              <a:rPr lang="lv-LV" sz="3600" b="1" dirty="0" err="1" smtClean="0"/>
              <a:t>Sodoma</a:t>
            </a:r>
            <a:r>
              <a:rPr lang="lv-LV" sz="3600" b="1" dirty="0" smtClean="0"/>
              <a:t> un </a:t>
            </a:r>
            <a:r>
              <a:rPr lang="lv-LV" sz="3600" b="1" dirty="0" err="1" smtClean="0"/>
              <a:t>Gomora</a:t>
            </a:r>
            <a:endParaRPr lang="lv-LV" sz="3600" b="1" dirty="0" smtClean="0"/>
          </a:p>
        </p:txBody>
      </p:sp>
      <p:pic>
        <p:nvPicPr>
          <p:cNvPr id="3075" name="Picture 3" descr="DOVE019"/>
          <p:cNvPicPr>
            <a:picLocks noChangeAspect="1" noChangeArrowheads="1"/>
          </p:cNvPicPr>
          <p:nvPr/>
        </p:nvPicPr>
        <p:blipFill>
          <a:blip r:embed="rId2" cstate="print"/>
          <a:srcRect/>
          <a:stretch>
            <a:fillRect/>
          </a:stretch>
        </p:blipFill>
        <p:spPr bwMode="auto">
          <a:xfrm>
            <a:off x="53776" y="546"/>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642918"/>
            <a:ext cx="9144000" cy="5909310"/>
          </a:xfrm>
          <a:prstGeom prst="rect">
            <a:avLst/>
          </a:prstGeom>
          <a:noFill/>
          <a:ln w="9525">
            <a:noFill/>
            <a:miter lim="800000"/>
            <a:headEnd/>
            <a:tailEnd/>
          </a:ln>
        </p:spPr>
        <p:txBody>
          <a:bodyPr>
            <a:spAutoFit/>
          </a:bodyPr>
          <a:lstStyle/>
          <a:p>
            <a:pPr algn="just"/>
            <a:r>
              <a:rPr lang="lv-LV" dirty="0" smtClean="0"/>
              <a:t>1 Un divi eņģeļi nonāca vakarā </a:t>
            </a:r>
            <a:r>
              <a:rPr lang="lv-LV" dirty="0" err="1" smtClean="0"/>
              <a:t>Sodomā</a:t>
            </a:r>
            <a:r>
              <a:rPr lang="lv-LV" dirty="0" smtClean="0"/>
              <a:t>, bet Lats dzīvoja Sodomas pievārtē. Un, tos ieraudzījis, Lats cēlās viņu priekšā un palocījās ar savu vaigu līdz zemei</a:t>
            </a:r>
            <a:r>
              <a:rPr lang="lv-LV" dirty="0" smtClean="0"/>
              <a:t>. 2 </a:t>
            </a:r>
            <a:r>
              <a:rPr lang="lv-LV" dirty="0" smtClean="0"/>
              <a:t>Un viņš sacīja: "Dariet man patikšanu, mani kungi, un ņemiet sava kalpa namā naktsmājas, mazgājiet savas kājas un atpūtieties; pēc tam, rītā cēlušies, ejiet savu ceļu." Bet tie teica: "Nē, mēs pārnakšņosim laukā uz ielas</a:t>
            </a:r>
            <a:r>
              <a:rPr lang="lv-LV" dirty="0" smtClean="0"/>
              <a:t>.“ 3 </a:t>
            </a:r>
            <a:r>
              <a:rPr lang="lv-LV" dirty="0" smtClean="0"/>
              <a:t>Bet viņš tos lūgdams lūdza, un tie iegriezās pie viņa un iegāja viņa namā, un viņš tiem sarīkoja dzīres un cepa neraudzētas maizes, un tie ēda</a:t>
            </a:r>
            <a:r>
              <a:rPr lang="lv-LV" dirty="0" smtClean="0"/>
              <a:t>. 4 </a:t>
            </a:r>
            <a:r>
              <a:rPr lang="lv-LV" dirty="0" smtClean="0"/>
              <a:t>Vēl tie nebija apgūlušies, kad Sodomas pilsētas vīri aplenca namu, zēni un sirmgalvji, visādi ļaudis no visām malām</a:t>
            </a:r>
            <a:r>
              <a:rPr lang="lv-LV" dirty="0" smtClean="0"/>
              <a:t>. 5 </a:t>
            </a:r>
            <a:r>
              <a:rPr lang="lv-LV" dirty="0" smtClean="0"/>
              <a:t>Un tie aicināja Latu ārā un sacīja: "Kur ir tie vīri, kas pie tevis iegriezās naktī? Liec tiem iznākt ārā pie mums; un mēs iepazīsim tos</a:t>
            </a:r>
            <a:r>
              <a:rPr lang="lv-LV" dirty="0" smtClean="0"/>
              <a:t>.“ 6 </a:t>
            </a:r>
            <a:r>
              <a:rPr lang="lv-LV" dirty="0" smtClean="0"/>
              <a:t>Un Lats izgāja pie viņiem ārā, vārtos, durvis aizbultēdams aiz sevis, un sacīja</a:t>
            </a:r>
            <a:r>
              <a:rPr lang="lv-LV" dirty="0" smtClean="0"/>
              <a:t>: 7 </a:t>
            </a:r>
            <a:r>
              <a:rPr lang="lv-LV" dirty="0" smtClean="0"/>
              <a:t>"Brāļi, nedariet taču tādu grēku</a:t>
            </a:r>
            <a:r>
              <a:rPr lang="lv-LV" dirty="0" smtClean="0"/>
              <a:t>! 8 </a:t>
            </a:r>
            <a:r>
              <a:rPr lang="lv-LV" dirty="0" smtClean="0"/>
              <a:t>Redziet, man ir divas meitas, kuras neviens nav atzinis; es likšu viņām iznākt pie jums, un jūs varat tām darīt, kā jums labpatīk, tikai tiem vīriem nedariet nekā, tāpēc ka tie nākuši mana jumta pavēnī</a:t>
            </a:r>
            <a:r>
              <a:rPr lang="lv-LV" dirty="0" smtClean="0"/>
              <a:t>.“ 9 </a:t>
            </a:r>
            <a:r>
              <a:rPr lang="lv-LV" dirty="0" smtClean="0"/>
              <a:t>Bet viņi teica: "Ej nost." Un tie pretojās: "Šis viens ir atnācis kā svešinieks, un nu viņš grib tiesāt? Tagad mēs tev vairāk ļauna darīsim kā tiem</a:t>
            </a:r>
            <a:r>
              <a:rPr lang="lv-LV" dirty="0" smtClean="0"/>
              <a:t>.“ 10 </a:t>
            </a:r>
            <a:r>
              <a:rPr lang="lv-LV" dirty="0" smtClean="0"/>
              <a:t>Un tie uzmācās ar varu šim vīram Latam un grasījās durvis atlauzt. Bet tie vīri izstiepa savas rokas un ievilka Latu pie sevis namā, un durvis tie aizbultēja</a:t>
            </a:r>
            <a:r>
              <a:rPr lang="lv-LV" dirty="0" smtClean="0"/>
              <a:t>. 11 </a:t>
            </a:r>
            <a:r>
              <a:rPr lang="lv-LV" dirty="0" smtClean="0"/>
              <a:t>Bet tie, kas atradās nama vārtos, tika sisti ar aklumu, gan mazie, gan lielie, tā ka tie nevarēja vārtus pat atrast</a:t>
            </a:r>
            <a:r>
              <a:rPr lang="lv-LV" dirty="0" smtClean="0"/>
              <a:t>. 12 </a:t>
            </a:r>
            <a:r>
              <a:rPr lang="lv-LV" dirty="0" smtClean="0"/>
              <a:t>Un vīri sacīja Latam: "Vai tev te vēl ir kāds znots vai dēli, vai meitas, vai cits kāds, kas pieder tev šinī pilsētā? Izved tos no šīs vietas</a:t>
            </a:r>
            <a:r>
              <a:rPr lang="lv-LV" dirty="0" smtClean="0"/>
              <a:t>. 13 </a:t>
            </a:r>
            <a:r>
              <a:rPr lang="lv-LV" dirty="0" smtClean="0"/>
              <a:t>Mēs gribam izpostīt šo vietu, jo liela brēkšana par to nākusi Tā Kunga priekšā, un Tas Kungs mūs ir sūtījis to izpostīt</a:t>
            </a:r>
            <a:r>
              <a:rPr lang="lv-LV" dirty="0" smtClean="0"/>
              <a:t>.“ </a:t>
            </a:r>
            <a:endParaRPr lang="lv-LV" dirty="0" smtClean="0"/>
          </a:p>
        </p:txBody>
      </p:sp>
      <p:sp>
        <p:nvSpPr>
          <p:cNvPr id="6"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5.sept.2021.</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noFill/>
        </p:spPr>
        <p:txBody>
          <a:bodyPr/>
          <a:lstStyle/>
          <a:p>
            <a:fld id="{5373C76A-A643-4B96-9DD0-A5192EF45F74}" type="slidenum">
              <a:rPr lang="lv-LV" smtClean="0"/>
              <a:pPr/>
              <a:t>3</a:t>
            </a:fld>
            <a:endParaRPr lang="lv-LV" smtClean="0"/>
          </a:p>
        </p:txBody>
      </p:sp>
      <p:sp>
        <p:nvSpPr>
          <p:cNvPr id="3077" name="Rectangle 6"/>
          <p:cNvSpPr>
            <a:spLocks noChangeArrowheads="1"/>
          </p:cNvSpPr>
          <p:nvPr/>
        </p:nvSpPr>
        <p:spPr bwMode="auto">
          <a:xfrm>
            <a:off x="0" y="-29141"/>
            <a:ext cx="9144000" cy="6817251"/>
          </a:xfrm>
          <a:prstGeom prst="rect">
            <a:avLst/>
          </a:prstGeom>
          <a:noFill/>
          <a:ln w="9525">
            <a:noFill/>
            <a:miter lim="800000"/>
            <a:headEnd/>
            <a:tailEnd/>
          </a:ln>
        </p:spPr>
        <p:txBody>
          <a:bodyPr>
            <a:spAutoFit/>
          </a:bodyPr>
          <a:lstStyle/>
          <a:p>
            <a:pPr algn="just"/>
            <a:r>
              <a:rPr lang="lv-LV" sz="1900" dirty="0" smtClean="0"/>
              <a:t>14 Un Lats izgāja un runāja ar saviem znotiem, kas gribēja viņa meitas ņemt, un sacīja: "Celieties, ejiet prom no šīs pilsētas, jo Tas Kungs šo pilsētu izpostīs." Bet viņš likās savu znotu acīs smieklīgs</a:t>
            </a:r>
            <a:r>
              <a:rPr lang="lv-LV" sz="1900" dirty="0" smtClean="0"/>
              <a:t>. 15 </a:t>
            </a:r>
            <a:r>
              <a:rPr lang="lv-LV" sz="1900" dirty="0" smtClean="0"/>
              <a:t>Un, tiklīdz rīts ausa, eņģeļi skubināja Latu, teikdami: "Celies, ņem savu sievu un abas savas meitas, kas atrodas še, ka tu neej bojā šīs pilsētas nozieguma dēļ</a:t>
            </a:r>
            <a:r>
              <a:rPr lang="lv-LV" sz="1900" dirty="0" smtClean="0"/>
              <a:t>.“ 16 </a:t>
            </a:r>
            <a:r>
              <a:rPr lang="lv-LV" sz="1900" dirty="0" smtClean="0"/>
              <a:t>Bet viņš vēl kavējās. Tad tie vīri satvēra viņu pie rokas, tāpat viņa sievu un abas viņa meitas, tāpēc ka Tas Kungs gribēja </a:t>
            </a:r>
            <a:r>
              <a:rPr lang="lv-LV" sz="1900" dirty="0" smtClean="0"/>
              <a:t>viņus </a:t>
            </a:r>
            <a:r>
              <a:rPr lang="lv-LV" sz="1900" dirty="0" smtClean="0"/>
              <a:t>pataupīt, un tie viņu izveda un atstāja ārpus pilsētas</a:t>
            </a:r>
            <a:r>
              <a:rPr lang="lv-LV" sz="1900" dirty="0" smtClean="0"/>
              <a:t>. 17 </a:t>
            </a:r>
            <a:r>
              <a:rPr lang="lv-LV" sz="1900" dirty="0" smtClean="0"/>
              <a:t>Un notika, kad tie bija viņu izveduši ārā, kāds sacīja: "Izglāb savu dzīvību, neskaties atpakaļ un nepaliec visā šinī apgabalā stāvam, glābies kalnos, ka tu netiktu iznīcināts</a:t>
            </a:r>
            <a:r>
              <a:rPr lang="lv-LV" sz="1900" dirty="0" smtClean="0"/>
              <a:t>.“ 18 </a:t>
            </a:r>
            <a:r>
              <a:rPr lang="lv-LV" sz="1900" dirty="0" smtClean="0"/>
              <a:t>Un Lats sacīja viņiem: "Nē jel, mans Kungs</a:t>
            </a:r>
            <a:r>
              <a:rPr lang="lv-LV" sz="1900" dirty="0" smtClean="0"/>
              <a:t>. 19 </a:t>
            </a:r>
            <a:r>
              <a:rPr lang="lv-LV" sz="1900" dirty="0" smtClean="0"/>
              <a:t>Redzi, Tavs kalps ir atradis labvēlību Tavās acīs, un Tu man esi lielu žēlastību parādījis, saglabādams manu dzīvību, bet es nevaru glābties kalnos; es miršu, </a:t>
            </a:r>
            <a:r>
              <a:rPr lang="lv-LV" sz="1900" dirty="0" err="1" smtClean="0"/>
              <a:t>iekāms</a:t>
            </a:r>
            <a:r>
              <a:rPr lang="lv-LV" sz="1900" dirty="0" smtClean="0"/>
              <a:t> ļaunums mani sasniegs</a:t>
            </a:r>
            <a:r>
              <a:rPr lang="lv-LV" sz="1900" dirty="0" smtClean="0"/>
              <a:t>. 20 </a:t>
            </a:r>
            <a:r>
              <a:rPr lang="lv-LV" sz="1900" dirty="0" smtClean="0"/>
              <a:t>Lūk, te tuvumā ir kāda pilsēta, kur es varētu glābties, es tanī gribu paglābties, tā ir tik maza. Tur es būtu glābts</a:t>
            </a:r>
            <a:r>
              <a:rPr lang="lv-LV" sz="1900" dirty="0" smtClean="0"/>
              <a:t>.“ 21 </a:t>
            </a:r>
            <a:r>
              <a:rPr lang="lv-LV" sz="1900" dirty="0" smtClean="0"/>
              <a:t>Un Viņš sacīja tam: "Lūk, Es paklausīšu tevi arī šinī lietā; Es neizpostīšu šo pilsētu, par kuru tu esi runājis</a:t>
            </a:r>
            <a:r>
              <a:rPr lang="lv-LV" sz="1900" dirty="0" smtClean="0"/>
              <a:t>. 22 </a:t>
            </a:r>
            <a:r>
              <a:rPr lang="lv-LV" sz="1900" dirty="0" smtClean="0"/>
              <a:t>Steidzies, glābies tur, jo Es nevaru nekā darīt, </a:t>
            </a:r>
            <a:r>
              <a:rPr lang="lv-LV" sz="1900" dirty="0" err="1" smtClean="0"/>
              <a:t>iekāms</a:t>
            </a:r>
            <a:r>
              <a:rPr lang="lv-LV" sz="1900" dirty="0" smtClean="0"/>
              <a:t> tu neesi tur nonācis." Tāpēc tās pilsētas vārds ir </a:t>
            </a:r>
            <a:r>
              <a:rPr lang="lv-LV" sz="1900" dirty="0" err="1" smtClean="0"/>
              <a:t>Coāra</a:t>
            </a:r>
            <a:r>
              <a:rPr lang="lv-LV" sz="1900" dirty="0" smtClean="0"/>
              <a:t>. 23 </a:t>
            </a:r>
            <a:r>
              <a:rPr lang="lv-LV" sz="1900" dirty="0" smtClean="0"/>
              <a:t>Saule uzlēca pār zemi, kad Lats nonāca </a:t>
            </a:r>
            <a:r>
              <a:rPr lang="lv-LV" sz="1900" dirty="0" err="1" smtClean="0"/>
              <a:t>Coārā</a:t>
            </a:r>
            <a:r>
              <a:rPr lang="lv-LV" sz="1900" dirty="0" smtClean="0"/>
              <a:t>. 24 </a:t>
            </a:r>
            <a:r>
              <a:rPr lang="lv-LV" sz="1900" dirty="0" smtClean="0"/>
              <a:t>Bet Tas Kungs lika līt sēram un ugunij pār </a:t>
            </a:r>
            <a:r>
              <a:rPr lang="lv-LV" sz="1900" dirty="0" err="1" smtClean="0"/>
              <a:t>Sodomu</a:t>
            </a:r>
            <a:r>
              <a:rPr lang="lv-LV" sz="1900" dirty="0" smtClean="0"/>
              <a:t> un </a:t>
            </a:r>
            <a:r>
              <a:rPr lang="lv-LV" sz="1900" dirty="0" err="1" smtClean="0"/>
              <a:t>Gomoru</a:t>
            </a:r>
            <a:r>
              <a:rPr lang="lv-LV" sz="1900" dirty="0" smtClean="0"/>
              <a:t> no Tā Kunga, no debesīm</a:t>
            </a:r>
            <a:r>
              <a:rPr lang="lv-LV" sz="1900" dirty="0" smtClean="0"/>
              <a:t>. 25 </a:t>
            </a:r>
            <a:r>
              <a:rPr lang="lv-LV" sz="1900" dirty="0" smtClean="0"/>
              <a:t>Un Viņš izpostīja šīs pilsētas un visu apgabalu un visus pilsētas iedzīvotājus, arī zemes augus</a:t>
            </a:r>
            <a:r>
              <a:rPr lang="lv-LV" sz="1900" dirty="0" smtClean="0"/>
              <a:t>. 26 </a:t>
            </a:r>
            <a:r>
              <a:rPr lang="lv-LV" sz="1900" dirty="0" smtClean="0"/>
              <a:t>Bet viņa sieva paskatījās atpakaļ un kļuva par sāls stabu</a:t>
            </a:r>
            <a:r>
              <a:rPr lang="lv-LV" sz="1900" dirty="0" smtClean="0"/>
              <a:t>. 27 </a:t>
            </a:r>
            <a:r>
              <a:rPr lang="lv-LV" sz="1900" dirty="0" smtClean="0"/>
              <a:t>Un Ābrahāms cēlās no rīta, lai dotos uz to vietu, kur Tā Kunga priekšā bija stāvējis</a:t>
            </a:r>
            <a:r>
              <a:rPr lang="lv-LV" sz="1900" dirty="0" smtClean="0"/>
              <a:t>. 28 </a:t>
            </a:r>
            <a:r>
              <a:rPr lang="lv-LV" sz="1900" dirty="0" smtClean="0"/>
              <a:t>Un viņš skatījās uz </a:t>
            </a:r>
            <a:r>
              <a:rPr lang="lv-LV" sz="1900" dirty="0" err="1" smtClean="0"/>
              <a:t>Sodomu</a:t>
            </a:r>
            <a:r>
              <a:rPr lang="lv-LV" sz="1900" dirty="0" smtClean="0"/>
              <a:t> un </a:t>
            </a:r>
            <a:r>
              <a:rPr lang="lv-LV" sz="1900" dirty="0" err="1" smtClean="0"/>
              <a:t>Gomoru</a:t>
            </a:r>
            <a:r>
              <a:rPr lang="lv-LV" sz="1900" dirty="0" smtClean="0"/>
              <a:t> un visu tā apgabala apkārtni, un redzi, no zemes pacēlās dūmi, it kā kāda cepļa dūmi.</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2696"/>
            <a:ext cx="9144000" cy="1081088"/>
          </a:xfrm>
        </p:spPr>
        <p:txBody>
          <a:bodyPr/>
          <a:lstStyle/>
          <a:p>
            <a:pPr marL="0" indent="0" algn="just">
              <a:lnSpc>
                <a:spcPct val="80000"/>
              </a:lnSpc>
              <a:buFontTx/>
              <a:buNone/>
            </a:pPr>
            <a:r>
              <a:rPr lang="lv-LV" sz="2800" i="1" dirty="0" smtClean="0"/>
              <a:t>18.nod</a:t>
            </a:r>
            <a:r>
              <a:rPr lang="lv-LV" sz="2800" i="1" dirty="0" smtClean="0"/>
              <a:t>.: Un Tas Kungs sacīja: "Brēkšana par </a:t>
            </a:r>
            <a:r>
              <a:rPr lang="lv-LV" sz="2800" i="1" dirty="0" err="1" smtClean="0"/>
              <a:t>Sodomu</a:t>
            </a:r>
            <a:r>
              <a:rPr lang="lv-LV" sz="2800" i="1" dirty="0" smtClean="0"/>
              <a:t> un </a:t>
            </a:r>
            <a:r>
              <a:rPr lang="lv-LV" sz="2800" i="1" dirty="0" err="1" smtClean="0"/>
              <a:t>Gomoru</a:t>
            </a:r>
            <a:r>
              <a:rPr lang="lv-LV" sz="2800" i="1" dirty="0" smtClean="0"/>
              <a:t> patiešām ir liela, un viņu apgrēcība ir ļoti smaga</a:t>
            </a:r>
            <a:r>
              <a:rPr lang="lv-LV" sz="2800" i="1" dirty="0" smtClean="0"/>
              <a:t>...</a:t>
            </a:r>
            <a:endParaRPr lang="lv-LV" sz="2800" i="1" dirty="0" smtClean="0"/>
          </a:p>
          <a:p>
            <a:pPr marL="0" indent="0" algn="just">
              <a:lnSpc>
                <a:spcPct val="80000"/>
              </a:lnSpc>
              <a:buFontTx/>
              <a:buNone/>
            </a:pPr>
            <a:r>
              <a:rPr lang="lv-LV" sz="2800" i="1" dirty="0" smtClean="0"/>
              <a:t>32 </a:t>
            </a:r>
            <a:r>
              <a:rPr lang="lv-LV" sz="2800" i="1" dirty="0" smtClean="0"/>
              <a:t>Un tas sacīja: "Kaut nedusmotos mans Kungs. Es runāšu vēl reizi; varbūt atrastos tikai desmit?" Un Viņš atbildēja: "Es to neizpostīšu šo desmit dēļ."</a:t>
            </a:r>
          </a:p>
        </p:txBody>
      </p:sp>
      <p:sp>
        <p:nvSpPr>
          <p:cNvPr id="7" name="Rectangle 6"/>
          <p:cNvSpPr>
            <a:spLocks noChangeArrowheads="1"/>
          </p:cNvSpPr>
          <p:nvPr/>
        </p:nvSpPr>
        <p:spPr bwMode="auto">
          <a:xfrm>
            <a:off x="0" y="2852936"/>
            <a:ext cx="6588224" cy="3970318"/>
          </a:xfrm>
          <a:prstGeom prst="rect">
            <a:avLst/>
          </a:prstGeom>
          <a:noFill/>
          <a:ln w="9525">
            <a:noFill/>
            <a:miter lim="800000"/>
            <a:headEnd/>
            <a:tailEnd/>
          </a:ln>
        </p:spPr>
        <p:txBody>
          <a:bodyPr wrap="square">
            <a:spAutoFit/>
          </a:bodyPr>
          <a:lstStyle/>
          <a:p>
            <a:pPr>
              <a:buFontTx/>
              <a:buChar char="•"/>
            </a:pPr>
            <a:r>
              <a:rPr lang="lv-LV" sz="2800" b="1" dirty="0" smtClean="0"/>
              <a:t>18.nod. </a:t>
            </a:r>
            <a:r>
              <a:rPr lang="lv-LV" sz="2800" dirty="0" smtClean="0"/>
              <a:t>noslēgumā </a:t>
            </a:r>
            <a:r>
              <a:rPr lang="lv-LV" sz="2800" b="1" dirty="0" smtClean="0"/>
              <a:t>Dievs</a:t>
            </a:r>
            <a:r>
              <a:rPr lang="lv-LV" sz="2800" dirty="0" smtClean="0"/>
              <a:t> Ābrahamam atklāj, ka </a:t>
            </a:r>
            <a:r>
              <a:rPr lang="lv-LV" sz="2800" b="1" dirty="0" smtClean="0"/>
              <a:t>grasās iznīcināt </a:t>
            </a:r>
            <a:r>
              <a:rPr lang="lv-LV" sz="2800" b="1" dirty="0" err="1" smtClean="0"/>
              <a:t>Sodomu</a:t>
            </a:r>
            <a:r>
              <a:rPr lang="lv-LV" sz="2800" b="1" dirty="0" smtClean="0"/>
              <a:t> </a:t>
            </a:r>
            <a:r>
              <a:rPr lang="lv-LV" sz="2800" dirty="0" smtClean="0"/>
              <a:t>un </a:t>
            </a:r>
            <a:r>
              <a:rPr lang="lv-LV" sz="2800" b="1" dirty="0" err="1" smtClean="0"/>
              <a:t>Gomoru</a:t>
            </a:r>
            <a:r>
              <a:rPr lang="lv-LV" sz="2800" dirty="0" smtClean="0"/>
              <a:t> tās </a:t>
            </a:r>
            <a:r>
              <a:rPr lang="lv-LV" sz="2800" b="1" dirty="0" smtClean="0"/>
              <a:t>smago grēku dēļ</a:t>
            </a:r>
            <a:r>
              <a:rPr lang="lv-LV" sz="2800" dirty="0" smtClean="0"/>
              <a:t>.</a:t>
            </a:r>
          </a:p>
          <a:p>
            <a:pPr>
              <a:buFontTx/>
              <a:buChar char="•"/>
            </a:pPr>
            <a:r>
              <a:rPr lang="lv-LV" sz="2800" dirty="0" smtClean="0"/>
              <a:t>Dievs to dara kā </a:t>
            </a:r>
            <a:r>
              <a:rPr lang="lv-LV" sz="2800" b="1" dirty="0" smtClean="0"/>
              <a:t>brīdinājumu visiem laikiem</a:t>
            </a:r>
            <a:r>
              <a:rPr lang="lv-LV" sz="2800" dirty="0" smtClean="0"/>
              <a:t>.</a:t>
            </a:r>
          </a:p>
          <a:p>
            <a:pPr>
              <a:buFontTx/>
              <a:buChar char="•"/>
            </a:pPr>
            <a:r>
              <a:rPr lang="lv-LV" sz="2800" b="1" dirty="0" smtClean="0"/>
              <a:t>Ābrahams vaicā</a:t>
            </a:r>
            <a:r>
              <a:rPr lang="lv-LV" sz="2800" dirty="0" smtClean="0"/>
              <a:t>: vai </a:t>
            </a:r>
            <a:r>
              <a:rPr lang="lv-LV" sz="2800" b="1" dirty="0" smtClean="0"/>
              <a:t>Dievs iznīcinās </a:t>
            </a:r>
            <a:r>
              <a:rPr lang="lv-LV" sz="2800" dirty="0" smtClean="0"/>
              <a:t>tad šo </a:t>
            </a:r>
            <a:r>
              <a:rPr lang="lv-LV" sz="2800" b="1" dirty="0" smtClean="0"/>
              <a:t>pilsētu</a:t>
            </a:r>
            <a:r>
              <a:rPr lang="lv-LV" sz="2800" dirty="0" smtClean="0"/>
              <a:t>, ja tur būtu </a:t>
            </a:r>
            <a:r>
              <a:rPr lang="lv-LV" sz="2800" b="1" dirty="0" smtClean="0"/>
              <a:t>kaut 50</a:t>
            </a:r>
            <a:r>
              <a:rPr lang="lv-LV" sz="2800" b="1" dirty="0" smtClean="0">
                <a:sym typeface="Wingdings" pitchFamily="2" charset="2"/>
              </a:rPr>
              <a:t></a:t>
            </a:r>
            <a:r>
              <a:rPr lang="lv-LV" sz="2800" b="1" dirty="0" smtClean="0"/>
              <a:t>10 dievbijīgi vīri</a:t>
            </a:r>
            <a:r>
              <a:rPr lang="lv-LV" sz="2800" dirty="0" smtClean="0"/>
              <a:t>. Un </a:t>
            </a:r>
            <a:r>
              <a:rPr lang="lv-LV" sz="2800" b="1" dirty="0" smtClean="0"/>
              <a:t>Dievs atbild</a:t>
            </a:r>
            <a:r>
              <a:rPr lang="lv-LV" sz="2800" dirty="0" smtClean="0"/>
              <a:t>, ka </a:t>
            </a:r>
            <a:r>
              <a:rPr lang="lv-LV" sz="2800" b="1" dirty="0" smtClean="0"/>
              <a:t>nē</a:t>
            </a:r>
            <a:r>
              <a:rPr lang="lv-LV" sz="2800" dirty="0" smtClean="0"/>
              <a:t>, bet </a:t>
            </a:r>
            <a:r>
              <a:rPr lang="lv-LV" sz="2800" b="1" dirty="0" smtClean="0"/>
              <a:t>neatradās</a:t>
            </a:r>
            <a:r>
              <a:rPr lang="lv-LV" sz="2800" dirty="0" smtClean="0"/>
              <a:t> pat </a:t>
            </a:r>
            <a:r>
              <a:rPr lang="lv-LV" sz="2800" b="1" dirty="0" smtClean="0"/>
              <a:t>10 dievbijīgu vīru</a:t>
            </a:r>
            <a:r>
              <a:rPr lang="lv-LV" sz="2800" dirty="0" smtClean="0"/>
              <a:t>. </a:t>
            </a:r>
            <a:endParaRPr lang="lv-LV" sz="28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4</a:t>
            </a:fld>
            <a:endParaRPr lang="lv-LV" smtClean="0"/>
          </a:p>
        </p:txBody>
      </p:sp>
      <p:sp>
        <p:nvSpPr>
          <p:cNvPr id="5" name="Rectangle 2"/>
          <p:cNvSpPr>
            <a:spLocks noGrp="1" noChangeArrowheads="1"/>
          </p:cNvSpPr>
          <p:nvPr>
            <p:ph type="title"/>
          </p:nvPr>
        </p:nvSpPr>
        <p:spPr>
          <a:xfrm>
            <a:off x="179388" y="-90835"/>
            <a:ext cx="8964612" cy="1071563"/>
          </a:xfrm>
        </p:spPr>
        <p:txBody>
          <a:bodyPr/>
          <a:lstStyle/>
          <a:p>
            <a:pPr eaLnBrk="1" hangingPunct="1"/>
            <a:r>
              <a:rPr lang="lv-LV" sz="3600" b="1" dirty="0" smtClean="0"/>
              <a:t>Ābrahams lūdz par </a:t>
            </a:r>
            <a:r>
              <a:rPr lang="lv-LV" sz="3600" b="1" dirty="0" err="1" smtClean="0"/>
              <a:t>Sodomu</a:t>
            </a:r>
            <a:r>
              <a:rPr lang="lv-LV" sz="3600" b="1" dirty="0" smtClean="0"/>
              <a:t> un </a:t>
            </a:r>
            <a:r>
              <a:rPr lang="lv-LV" sz="3600" b="1" dirty="0" err="1" smtClean="0"/>
              <a:t>Gomoru</a:t>
            </a:r>
            <a:endParaRPr lang="lv-LV" sz="3600" b="1" dirty="0" smtClean="0"/>
          </a:p>
        </p:txBody>
      </p:sp>
      <p:pic>
        <p:nvPicPr>
          <p:cNvPr id="7170" name="Picture 2" descr="The Abrahamic Covenant"/>
          <p:cNvPicPr>
            <a:picLocks noChangeAspect="1" noChangeArrowheads="1"/>
          </p:cNvPicPr>
          <p:nvPr/>
        </p:nvPicPr>
        <p:blipFill>
          <a:blip r:embed="rId2" cstate="print"/>
          <a:srcRect/>
          <a:stretch>
            <a:fillRect/>
          </a:stretch>
        </p:blipFill>
        <p:spPr bwMode="auto">
          <a:xfrm>
            <a:off x="6552955" y="2852936"/>
            <a:ext cx="2591045" cy="400506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1" end="1"/>
                                            </p:txEl>
                                          </p:spTgt>
                                        </p:tgtEl>
                                        <p:attrNameLst>
                                          <p:attrName>style.visibility</p:attrName>
                                        </p:attrNameLst>
                                      </p:cBhvr>
                                      <p:to>
                                        <p:strVal val="visible"/>
                                      </p:to>
                                    </p:set>
                                    <p:anim calcmode="lin" valueType="num">
                                      <p:cBhvr additive="base">
                                        <p:cTn id="12" dur="500" fill="hold"/>
                                        <p:tgtEl>
                                          <p:spTgt spid="10244">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1" end="1"/>
                                            </p:txEl>
                                          </p:spTgt>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7170"/>
                                        </p:tgtEl>
                                        <p:attrNameLst>
                                          <p:attrName>style.visibility</p:attrName>
                                        </p:attrNameLst>
                                      </p:cBhvr>
                                      <p:to>
                                        <p:strVal val="visible"/>
                                      </p:to>
                                    </p:set>
                                    <p:animEffect transition="in" filter="fade">
                                      <p:cBhvr>
                                        <p:cTn id="16" dur="2000"/>
                                        <p:tgtEl>
                                          <p:spTgt spid="7170"/>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2696"/>
            <a:ext cx="9144000" cy="1081088"/>
          </a:xfrm>
        </p:spPr>
        <p:txBody>
          <a:bodyPr/>
          <a:lstStyle/>
          <a:p>
            <a:pPr marL="0" indent="0" algn="just">
              <a:lnSpc>
                <a:spcPct val="80000"/>
              </a:lnSpc>
              <a:buFontTx/>
              <a:buNone/>
            </a:pPr>
            <a:r>
              <a:rPr lang="lv-LV" sz="2800" i="1" dirty="0" smtClean="0"/>
              <a:t>1 Un divi eņģeļi nonāca vakarā </a:t>
            </a:r>
            <a:r>
              <a:rPr lang="lv-LV" sz="2800" i="1" dirty="0" err="1" smtClean="0"/>
              <a:t>Sodomā</a:t>
            </a:r>
            <a:r>
              <a:rPr lang="lv-LV" sz="2800" i="1" dirty="0" smtClean="0"/>
              <a:t>, bet Lats dzīvoja Sodomas pievārtē. Un, tos ieraudzījis, Lats cēlās viņu priekšā un palocījās ar savu vaigu līdz zemei. 2 Un viņš sacīja: "Dariet man patikšanu, mani kungi, un ņemiet sava kalpa namā naktsmājas, mazgājiet savas kājas un atpūtieties; pēc tam, rītā cēlušies, ejiet savu ceļu</a:t>
            </a:r>
            <a:r>
              <a:rPr lang="lv-LV" sz="2800" i="1" dirty="0" smtClean="0"/>
              <a:t>."</a:t>
            </a:r>
            <a:endParaRPr lang="lv-LV" sz="2800" i="1" dirty="0" smtClean="0"/>
          </a:p>
        </p:txBody>
      </p:sp>
      <p:sp>
        <p:nvSpPr>
          <p:cNvPr id="7" name="Rectangle 6"/>
          <p:cNvSpPr>
            <a:spLocks noChangeArrowheads="1"/>
          </p:cNvSpPr>
          <p:nvPr/>
        </p:nvSpPr>
        <p:spPr bwMode="auto">
          <a:xfrm>
            <a:off x="0" y="3212976"/>
            <a:ext cx="6372200" cy="3108543"/>
          </a:xfrm>
          <a:prstGeom prst="rect">
            <a:avLst/>
          </a:prstGeom>
          <a:noFill/>
          <a:ln w="9525">
            <a:noFill/>
            <a:miter lim="800000"/>
            <a:headEnd/>
            <a:tailEnd/>
          </a:ln>
        </p:spPr>
        <p:txBody>
          <a:bodyPr wrap="square">
            <a:spAutoFit/>
          </a:bodyPr>
          <a:lstStyle/>
          <a:p>
            <a:pPr>
              <a:buFontTx/>
              <a:buChar char="•"/>
            </a:pPr>
            <a:r>
              <a:rPr lang="lv-LV" sz="2800" b="1" dirty="0" smtClean="0"/>
              <a:t>Lats</a:t>
            </a:r>
            <a:r>
              <a:rPr lang="lv-LV" sz="2800" dirty="0" smtClean="0"/>
              <a:t> bija </a:t>
            </a:r>
            <a:r>
              <a:rPr lang="lv-LV" sz="2800" b="1" dirty="0" smtClean="0"/>
              <a:t>Ābrahama brāļa dēls </a:t>
            </a:r>
            <a:r>
              <a:rPr lang="lv-LV" sz="2800" dirty="0" smtClean="0"/>
              <a:t>(12:5)</a:t>
            </a:r>
            <a:endParaRPr lang="lv-LV" sz="2800" dirty="0"/>
          </a:p>
          <a:p>
            <a:pPr>
              <a:buFontTx/>
              <a:buChar char="•"/>
            </a:pPr>
            <a:r>
              <a:rPr lang="lv-LV" sz="2800" b="1" dirty="0" smtClean="0"/>
              <a:t>Lata ģimene </a:t>
            </a:r>
            <a:r>
              <a:rPr lang="lv-LV" sz="2800" dirty="0" smtClean="0"/>
              <a:t>bija palikusi vi</a:t>
            </a:r>
            <a:r>
              <a:rPr lang="lv-LV" sz="2800" b="1" dirty="0" smtClean="0"/>
              <a:t>enīgā dievbijīgā ģimene</a:t>
            </a:r>
            <a:r>
              <a:rPr lang="lv-LV" sz="2800" dirty="0" smtClean="0"/>
              <a:t> </a:t>
            </a:r>
            <a:r>
              <a:rPr lang="lv-LV" sz="2800" b="1" dirty="0" err="1" smtClean="0"/>
              <a:t>Sodomā</a:t>
            </a:r>
            <a:r>
              <a:rPr lang="lv-LV" sz="2800" dirty="0" smtClean="0"/>
              <a:t>.</a:t>
            </a:r>
          </a:p>
          <a:p>
            <a:pPr>
              <a:buFontTx/>
              <a:buChar char="•"/>
            </a:pPr>
            <a:r>
              <a:rPr lang="lv-LV" sz="2800" b="1" dirty="0" smtClean="0"/>
              <a:t>Dievs</a:t>
            </a:r>
            <a:r>
              <a:rPr lang="lv-LV" sz="2800" dirty="0" smtClean="0"/>
              <a:t> grib šo </a:t>
            </a:r>
            <a:r>
              <a:rPr lang="lv-LV" sz="2800" b="1" dirty="0" smtClean="0"/>
              <a:t>ģimeni glābt </a:t>
            </a:r>
            <a:r>
              <a:rPr lang="lv-LV" sz="2800" dirty="0" smtClean="0"/>
              <a:t>un tāpēc </a:t>
            </a:r>
            <a:r>
              <a:rPr lang="lv-LV" sz="2800" b="1" dirty="0" smtClean="0"/>
              <a:t>sūtīja</a:t>
            </a:r>
            <a:r>
              <a:rPr lang="lv-LV" sz="2800" dirty="0" smtClean="0"/>
              <a:t> savu </a:t>
            </a:r>
            <a:r>
              <a:rPr lang="lv-LV" sz="2800" b="1" i="1" dirty="0" err="1" smtClean="0"/>
              <a:t>angelos</a:t>
            </a:r>
            <a:r>
              <a:rPr lang="lv-LV" sz="2800" b="1" dirty="0" smtClean="0"/>
              <a:t> - sūtņus </a:t>
            </a:r>
            <a:r>
              <a:rPr lang="lv-LV" sz="2800" dirty="0" smtClean="0"/>
              <a:t>ar vēsti par </a:t>
            </a:r>
            <a:r>
              <a:rPr lang="lv-LV" sz="2800" b="1" dirty="0" smtClean="0"/>
              <a:t>pilsētas iznīcināšanu</a:t>
            </a:r>
            <a:r>
              <a:rPr lang="lv-LV" sz="2800" dirty="0" smtClean="0"/>
              <a:t>, un lai viņus izvestu laukā un viņi </a:t>
            </a:r>
            <a:r>
              <a:rPr lang="lv-LV" sz="2800" b="1" dirty="0" smtClean="0"/>
              <a:t>taptu izglābti</a:t>
            </a:r>
            <a:r>
              <a:rPr lang="lv-LV" sz="2800" dirty="0" smtClean="0"/>
              <a:t>.</a:t>
            </a:r>
            <a:endParaRPr lang="lv-LV" sz="28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5</a:t>
            </a:fld>
            <a:endParaRPr lang="lv-LV" smtClean="0"/>
          </a:p>
        </p:txBody>
      </p:sp>
      <p:sp>
        <p:nvSpPr>
          <p:cNvPr id="5" name="Rectangle 2"/>
          <p:cNvSpPr>
            <a:spLocks noGrp="1" noChangeArrowheads="1"/>
          </p:cNvSpPr>
          <p:nvPr>
            <p:ph type="title"/>
          </p:nvPr>
        </p:nvSpPr>
        <p:spPr>
          <a:xfrm>
            <a:off x="179388" y="-171400"/>
            <a:ext cx="8964612" cy="1071563"/>
          </a:xfrm>
        </p:spPr>
        <p:txBody>
          <a:bodyPr/>
          <a:lstStyle/>
          <a:p>
            <a:pPr eaLnBrk="1" hangingPunct="1"/>
            <a:r>
              <a:rPr lang="lv-LV" sz="3600" b="1" dirty="0" smtClean="0"/>
              <a:t>2 eņģeļi ciemos pie Lata</a:t>
            </a:r>
            <a:endParaRPr lang="lv-LV" sz="3600" b="1" dirty="0" smtClean="0"/>
          </a:p>
        </p:txBody>
      </p:sp>
      <p:pic>
        <p:nvPicPr>
          <p:cNvPr id="26626" name="Picture 2" descr="Jacob returns to Canaan but Laban chases after him. (Genesis 30:1 - 31:55)  | Book of job, Free bible images, Abraham and lot"/>
          <p:cNvPicPr>
            <a:picLocks noChangeAspect="1" noChangeArrowheads="1"/>
          </p:cNvPicPr>
          <p:nvPr/>
        </p:nvPicPr>
        <p:blipFill>
          <a:blip r:embed="rId2" cstate="print"/>
          <a:srcRect/>
          <a:stretch>
            <a:fillRect/>
          </a:stretch>
        </p:blipFill>
        <p:spPr bwMode="auto">
          <a:xfrm>
            <a:off x="6286500" y="3140968"/>
            <a:ext cx="2857500" cy="33123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26"/>
                                        </p:tgtEl>
                                        <p:attrNameLst>
                                          <p:attrName>style.visibility</p:attrName>
                                        </p:attrNameLst>
                                      </p:cBhvr>
                                      <p:to>
                                        <p:strVal val="visible"/>
                                      </p:to>
                                    </p:set>
                                    <p:animEffect transition="in" filter="fade">
                                      <p:cBhvr>
                                        <p:cTn id="11" dur="2000"/>
                                        <p:tgtEl>
                                          <p:spTgt spid="266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2696"/>
            <a:ext cx="9144000" cy="1081088"/>
          </a:xfrm>
        </p:spPr>
        <p:txBody>
          <a:bodyPr/>
          <a:lstStyle/>
          <a:p>
            <a:pPr marL="0" indent="0" algn="just">
              <a:lnSpc>
                <a:spcPct val="80000"/>
              </a:lnSpc>
              <a:spcBef>
                <a:spcPct val="0"/>
              </a:spcBef>
              <a:buFontTx/>
              <a:buNone/>
            </a:pPr>
            <a:r>
              <a:rPr lang="lv-LV" sz="2800" i="1" dirty="0" smtClean="0"/>
              <a:t>4 Vēl tie nebija apgūlušies, kad Sodomas pilsētas vīri aplenca namu, zēni un sirmgalvji, visādi ļaudis no visām malām. 5 Un tie aicināja Latu ārā un sacīja: "Kur ir tie vīri, kas pie tevis iegriezās naktī? Liec tiem iznākt ārā pie mums; un mēs iepazīsim tos.“</a:t>
            </a:r>
            <a:endParaRPr lang="lv-LV" sz="2800" i="1" dirty="0" smtClean="0"/>
          </a:p>
        </p:txBody>
      </p:sp>
      <p:sp>
        <p:nvSpPr>
          <p:cNvPr id="7" name="Rectangle 6"/>
          <p:cNvSpPr>
            <a:spLocks noChangeArrowheads="1"/>
          </p:cNvSpPr>
          <p:nvPr/>
        </p:nvSpPr>
        <p:spPr bwMode="auto">
          <a:xfrm>
            <a:off x="0" y="2492896"/>
            <a:ext cx="6804248" cy="4401205"/>
          </a:xfrm>
          <a:prstGeom prst="rect">
            <a:avLst/>
          </a:prstGeom>
          <a:noFill/>
          <a:ln w="9525">
            <a:noFill/>
            <a:miter lim="800000"/>
            <a:headEnd/>
            <a:tailEnd/>
          </a:ln>
        </p:spPr>
        <p:txBody>
          <a:bodyPr wrap="square">
            <a:spAutoFit/>
          </a:bodyPr>
          <a:lstStyle/>
          <a:p>
            <a:pPr>
              <a:buFontTx/>
              <a:buChar char="•"/>
            </a:pPr>
            <a:r>
              <a:rPr lang="lv-LV" sz="2800" dirty="0" smtClean="0"/>
              <a:t>Sodomas un </a:t>
            </a:r>
            <a:r>
              <a:rPr lang="lv-LV" sz="2800" dirty="0" err="1" smtClean="0"/>
              <a:t>Gomoras</a:t>
            </a:r>
            <a:r>
              <a:rPr lang="lv-LV" sz="2800" dirty="0" smtClean="0"/>
              <a:t> </a:t>
            </a:r>
            <a:r>
              <a:rPr lang="lv-LV" sz="2800" b="1" dirty="0" smtClean="0"/>
              <a:t>grēks</a:t>
            </a:r>
            <a:r>
              <a:rPr lang="lv-LV" sz="2800" dirty="0" smtClean="0"/>
              <a:t> bija </a:t>
            </a:r>
            <a:r>
              <a:rPr lang="lv-LV" sz="2800" b="1" dirty="0" smtClean="0"/>
              <a:t>milzīgā izvirtība, homoseksuālisms</a:t>
            </a:r>
            <a:r>
              <a:rPr lang="lv-LV" sz="2800" dirty="0" smtClean="0"/>
              <a:t>.</a:t>
            </a:r>
            <a:endParaRPr lang="lv-LV" sz="2800" dirty="0"/>
          </a:p>
          <a:p>
            <a:pPr>
              <a:buFontTx/>
              <a:buChar char="•"/>
            </a:pPr>
            <a:r>
              <a:rPr lang="lv-LV" sz="2800" dirty="0" smtClean="0"/>
              <a:t>No </a:t>
            </a:r>
            <a:r>
              <a:rPr lang="lv-LV" sz="2800" b="1" dirty="0" smtClean="0"/>
              <a:t>viņu izvirtības </a:t>
            </a:r>
            <a:r>
              <a:rPr lang="lv-LV" sz="2800" dirty="0" smtClean="0"/>
              <a:t>cēlies arī vārds – </a:t>
            </a:r>
            <a:r>
              <a:rPr lang="lv-LV" sz="2800" i="1" dirty="0" err="1" smtClean="0"/>
              <a:t>sodomīti</a:t>
            </a:r>
            <a:r>
              <a:rPr lang="lv-LV" sz="2800" dirty="0" smtClean="0"/>
              <a:t>. </a:t>
            </a:r>
            <a:r>
              <a:rPr lang="lv-LV" sz="2800" b="1" dirty="0" smtClean="0"/>
              <a:t>Sodomas vīri </a:t>
            </a:r>
            <a:r>
              <a:rPr lang="lv-LV" sz="2800" dirty="0" smtClean="0"/>
              <a:t>grib </a:t>
            </a:r>
            <a:r>
              <a:rPr lang="lv-LV" sz="2800" b="1" dirty="0" smtClean="0"/>
              <a:t>grupā izvarot Lata viesus</a:t>
            </a:r>
            <a:r>
              <a:rPr lang="lv-LV" sz="2800" dirty="0" smtClean="0"/>
              <a:t>. Viņi to </a:t>
            </a:r>
            <a:r>
              <a:rPr lang="lv-LV" sz="2800" b="1" dirty="0" smtClean="0"/>
              <a:t>pieprasa</a:t>
            </a:r>
            <a:r>
              <a:rPr lang="lv-LV" sz="2800" dirty="0" smtClean="0"/>
              <a:t>     ar </a:t>
            </a:r>
            <a:r>
              <a:rPr lang="lv-LV" sz="2800" b="1" dirty="0" smtClean="0"/>
              <a:t>pilsētas autoritāti</a:t>
            </a:r>
            <a:r>
              <a:rPr lang="lv-LV" sz="2800" dirty="0" smtClean="0"/>
              <a:t>.</a:t>
            </a:r>
          </a:p>
          <a:p>
            <a:pPr>
              <a:buFontTx/>
              <a:buChar char="•"/>
            </a:pPr>
            <a:r>
              <a:rPr lang="lv-LV" sz="2800" dirty="0" smtClean="0"/>
              <a:t>Pats </a:t>
            </a:r>
            <a:r>
              <a:rPr lang="lv-LV" sz="2800" b="1" dirty="0" smtClean="0"/>
              <a:t>trakākais</a:t>
            </a:r>
            <a:r>
              <a:rPr lang="lv-LV" sz="2800" dirty="0" smtClean="0"/>
              <a:t> ir, ka šajā </a:t>
            </a:r>
            <a:r>
              <a:rPr lang="lv-LV" sz="2800" b="1" dirty="0" smtClean="0"/>
              <a:t>grēkā</a:t>
            </a:r>
            <a:r>
              <a:rPr lang="lv-LV" sz="2800" dirty="0" smtClean="0"/>
              <a:t> ir </a:t>
            </a:r>
            <a:r>
              <a:rPr lang="lv-LV" sz="2800" b="1" dirty="0" smtClean="0"/>
              <a:t>iesaistīta visa pilsēta</a:t>
            </a:r>
            <a:r>
              <a:rPr lang="lv-LV" sz="2800" dirty="0" smtClean="0"/>
              <a:t>, gan </a:t>
            </a:r>
            <a:r>
              <a:rPr lang="lv-LV" sz="2800" b="1" dirty="0" smtClean="0"/>
              <a:t>zēni</a:t>
            </a:r>
            <a:r>
              <a:rPr lang="lv-LV" sz="2800" dirty="0" smtClean="0"/>
              <a:t>, gan </a:t>
            </a:r>
            <a:r>
              <a:rPr lang="lv-LV" sz="2800" b="1" dirty="0" smtClean="0"/>
              <a:t>sirmgalvji</a:t>
            </a:r>
            <a:r>
              <a:rPr lang="lv-LV" sz="2800" dirty="0" smtClean="0"/>
              <a:t>, gan </a:t>
            </a:r>
            <a:r>
              <a:rPr lang="lv-LV" sz="2800" b="1" dirty="0" smtClean="0"/>
              <a:t>parastie</a:t>
            </a:r>
            <a:r>
              <a:rPr lang="lv-LV" sz="2800" dirty="0" smtClean="0"/>
              <a:t>, gan </a:t>
            </a:r>
            <a:r>
              <a:rPr lang="lv-LV" sz="2800" b="1" dirty="0" smtClean="0"/>
              <a:t>ietekmīgie</a:t>
            </a:r>
            <a:r>
              <a:rPr lang="lv-LV" sz="2800" dirty="0" smtClean="0"/>
              <a:t> un viņi to </a:t>
            </a:r>
            <a:r>
              <a:rPr lang="lv-LV" sz="2800" b="1" dirty="0" smtClean="0"/>
              <a:t>uzskata</a:t>
            </a:r>
            <a:r>
              <a:rPr lang="lv-LV" sz="2800" dirty="0" smtClean="0"/>
              <a:t> par </a:t>
            </a:r>
            <a:r>
              <a:rPr lang="lv-LV" sz="2800" b="1" dirty="0" smtClean="0"/>
              <a:t>normu</a:t>
            </a:r>
            <a:r>
              <a:rPr lang="lv-LV" sz="2800" dirty="0" smtClean="0"/>
              <a:t>.</a:t>
            </a: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6</a:t>
            </a:fld>
            <a:endParaRPr lang="lv-LV" smtClean="0"/>
          </a:p>
        </p:txBody>
      </p:sp>
      <p:sp>
        <p:nvSpPr>
          <p:cNvPr id="6" name="Rectangle 2"/>
          <p:cNvSpPr>
            <a:spLocks noGrp="1" noChangeArrowheads="1"/>
          </p:cNvSpPr>
          <p:nvPr>
            <p:ph type="title"/>
          </p:nvPr>
        </p:nvSpPr>
        <p:spPr>
          <a:xfrm>
            <a:off x="179388" y="-171400"/>
            <a:ext cx="8964612" cy="1071563"/>
          </a:xfrm>
        </p:spPr>
        <p:txBody>
          <a:bodyPr/>
          <a:lstStyle/>
          <a:p>
            <a:pPr eaLnBrk="1" hangingPunct="1"/>
            <a:r>
              <a:rPr lang="lv-LV" sz="3600" b="1" dirty="0" smtClean="0"/>
              <a:t>Kāds bija Sodomas un </a:t>
            </a:r>
            <a:r>
              <a:rPr lang="lv-LV" sz="3600" b="1" dirty="0" err="1" smtClean="0"/>
              <a:t>Gomoras</a:t>
            </a:r>
            <a:r>
              <a:rPr lang="lv-LV" sz="3600" b="1" dirty="0" smtClean="0"/>
              <a:t> grēks? </a:t>
            </a:r>
            <a:endParaRPr lang="lv-LV" sz="3600" b="1" dirty="0" smtClean="0"/>
          </a:p>
        </p:txBody>
      </p:sp>
      <p:pic>
        <p:nvPicPr>
          <p:cNvPr id="6146" name="Picture 2" descr="Phillip Medhurst presents 040/788 James Tissot Bible c 1899 The Sodomites  Genesis 19:5 Jewish Museum New York | Phillip Medhurst"/>
          <p:cNvPicPr>
            <a:picLocks noChangeAspect="1" noChangeArrowheads="1"/>
          </p:cNvPicPr>
          <p:nvPr/>
        </p:nvPicPr>
        <p:blipFill>
          <a:blip r:embed="rId2" cstate="print"/>
          <a:srcRect/>
          <a:stretch>
            <a:fillRect/>
          </a:stretch>
        </p:blipFill>
        <p:spPr bwMode="auto">
          <a:xfrm>
            <a:off x="6140786" y="2060848"/>
            <a:ext cx="3003214" cy="39604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5"/>
          <p:cNvPicPr>
            <a:picLocks noChangeAspect="1" noChangeArrowheads="1"/>
          </p:cNvPicPr>
          <p:nvPr/>
        </p:nvPicPr>
        <p:blipFill>
          <a:blip r:embed="rId3" cstate="print"/>
          <a:srcRect r="3903"/>
          <a:stretch>
            <a:fillRect/>
          </a:stretch>
        </p:blipFill>
        <p:spPr bwMode="auto">
          <a:xfrm>
            <a:off x="6876256" y="5157192"/>
            <a:ext cx="1640199" cy="1700808"/>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fade">
                                      <p:cBhvr>
                                        <p:cTn id="11" dur="2000"/>
                                        <p:tgtEl>
                                          <p:spTgt spid="61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692696"/>
            <a:ext cx="7308304" cy="4832092"/>
          </a:xfrm>
          <a:prstGeom prst="rect">
            <a:avLst/>
          </a:prstGeom>
          <a:noFill/>
          <a:ln w="9525">
            <a:noFill/>
            <a:miter lim="800000"/>
            <a:headEnd/>
            <a:tailEnd/>
          </a:ln>
        </p:spPr>
        <p:txBody>
          <a:bodyPr wrap="square">
            <a:spAutoFit/>
          </a:bodyPr>
          <a:lstStyle/>
          <a:p>
            <a:pPr>
              <a:buFontTx/>
              <a:buChar char="•"/>
            </a:pPr>
            <a:r>
              <a:rPr lang="lv-LV" sz="2800" b="1" dirty="0" smtClean="0"/>
              <a:t>Homoseksuālisms</a:t>
            </a:r>
            <a:r>
              <a:rPr lang="lv-LV" sz="2800" dirty="0" smtClean="0"/>
              <a:t> ir </a:t>
            </a:r>
            <a:r>
              <a:rPr lang="lv-LV" sz="2800" b="1" dirty="0" smtClean="0"/>
              <a:t>pastāvējis visos laikos</a:t>
            </a:r>
            <a:r>
              <a:rPr lang="lv-LV" sz="2800" dirty="0" smtClean="0"/>
              <a:t>. Visur tur, kur tiek </a:t>
            </a:r>
            <a:r>
              <a:rPr lang="lv-LV" sz="2800" b="1" dirty="0" smtClean="0"/>
              <a:t>dota vaļa cilvēku netiklībai</a:t>
            </a:r>
            <a:r>
              <a:rPr lang="lv-LV" sz="2800" dirty="0" smtClean="0"/>
              <a:t>, tur tā </a:t>
            </a:r>
            <a:r>
              <a:rPr lang="lv-LV" sz="2800" b="1" dirty="0" smtClean="0"/>
              <a:t>iet plašumā</a:t>
            </a:r>
            <a:r>
              <a:rPr lang="lv-LV" sz="2800" dirty="0" smtClean="0"/>
              <a:t>.</a:t>
            </a:r>
          </a:p>
          <a:p>
            <a:pPr>
              <a:buFontTx/>
              <a:buChar char="•"/>
            </a:pPr>
            <a:r>
              <a:rPr lang="lv-LV" sz="2800" b="1" dirty="0" smtClean="0"/>
              <a:t>Luters</a:t>
            </a:r>
            <a:r>
              <a:rPr lang="lv-LV" sz="2800" dirty="0" smtClean="0"/>
              <a:t>: </a:t>
            </a:r>
            <a:r>
              <a:rPr lang="lv-LV" sz="2800" b="1" dirty="0" smtClean="0"/>
              <a:t>itāļi</a:t>
            </a:r>
            <a:r>
              <a:rPr lang="lv-LV" sz="2800" dirty="0" smtClean="0"/>
              <a:t> pirmie, vēlāk </a:t>
            </a:r>
            <a:r>
              <a:rPr lang="lv-LV" sz="2800" b="1" dirty="0" smtClean="0"/>
              <a:t>katoļu domkungi</a:t>
            </a:r>
            <a:r>
              <a:rPr lang="lv-LV" sz="2800" dirty="0" smtClean="0"/>
              <a:t> ir </a:t>
            </a:r>
            <a:r>
              <a:rPr lang="lv-LV" sz="2800" b="1" dirty="0" smtClean="0"/>
              <a:t>diskutējuši</a:t>
            </a:r>
            <a:r>
              <a:rPr lang="lv-LV" sz="2800" dirty="0" smtClean="0"/>
              <a:t> par to vai </a:t>
            </a:r>
            <a:r>
              <a:rPr lang="lv-LV" sz="2800" b="1" dirty="0" smtClean="0"/>
              <a:t>netiklība</a:t>
            </a:r>
            <a:r>
              <a:rPr lang="lv-LV" sz="2800" dirty="0" smtClean="0"/>
              <a:t> </a:t>
            </a:r>
            <a:r>
              <a:rPr lang="lv-LV" sz="2800" b="1" dirty="0" smtClean="0"/>
              <a:t>brīvu, neprecētu cilvēku vidū </a:t>
            </a:r>
            <a:r>
              <a:rPr lang="lv-LV" sz="2800" dirty="0" smtClean="0"/>
              <a:t>būtu vispār </a:t>
            </a:r>
            <a:r>
              <a:rPr lang="lv-LV" sz="2800" b="1" dirty="0" smtClean="0"/>
              <a:t>uzskatāma</a:t>
            </a:r>
            <a:r>
              <a:rPr lang="lv-LV" sz="2800" dirty="0" smtClean="0"/>
              <a:t> par </a:t>
            </a:r>
            <a:r>
              <a:rPr lang="lv-LV" sz="2800" b="1" dirty="0" smtClean="0"/>
              <a:t>grēku</a:t>
            </a:r>
            <a:r>
              <a:rPr lang="lv-LV" sz="2800" dirty="0" smtClean="0"/>
              <a:t> vai par </a:t>
            </a:r>
            <a:r>
              <a:rPr lang="lv-LV" sz="2800" b="1" dirty="0" smtClean="0"/>
              <a:t>dabisku</a:t>
            </a:r>
            <a:r>
              <a:rPr lang="lv-LV" sz="2800" dirty="0" smtClean="0"/>
              <a:t> </a:t>
            </a:r>
            <a:r>
              <a:rPr lang="lv-LV" sz="2800" b="1" dirty="0" smtClean="0"/>
              <a:t>nepieciešamību</a:t>
            </a:r>
            <a:r>
              <a:rPr lang="lv-LV" sz="2800" dirty="0" smtClean="0"/>
              <a:t>... Tomēr mums jāraugās, lai </a:t>
            </a:r>
            <a:r>
              <a:rPr lang="lv-LV" sz="2800" b="1" dirty="0" smtClean="0"/>
              <a:t>šīs piedauzīgās runas neapgrēcinātu </a:t>
            </a:r>
            <a:r>
              <a:rPr lang="lv-LV" sz="2800" dirty="0" smtClean="0"/>
              <a:t>un </a:t>
            </a:r>
            <a:r>
              <a:rPr lang="lv-LV" sz="2800" b="1" dirty="0" smtClean="0"/>
              <a:t>nesamaitātu mūsu jaunatni</a:t>
            </a:r>
            <a:r>
              <a:rPr lang="lv-LV" sz="2800" dirty="0" smtClean="0"/>
              <a:t>, kas jau tā </a:t>
            </a:r>
            <a:r>
              <a:rPr lang="lv-LV" sz="2800" b="1" dirty="0" smtClean="0"/>
              <a:t>tiecas darīt šo grēku</a:t>
            </a:r>
            <a:r>
              <a:rPr lang="lv-LV" sz="2800" dirty="0" smtClean="0"/>
              <a:t>. Pāvils raksta:</a:t>
            </a:r>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7</a:t>
            </a:fld>
            <a:endParaRPr lang="lv-LV" smtClean="0"/>
          </a:p>
        </p:txBody>
      </p:sp>
      <p:sp>
        <p:nvSpPr>
          <p:cNvPr id="6" name="Rectangle 2"/>
          <p:cNvSpPr>
            <a:spLocks noGrp="1" noChangeArrowheads="1"/>
          </p:cNvSpPr>
          <p:nvPr>
            <p:ph type="title"/>
          </p:nvPr>
        </p:nvSpPr>
        <p:spPr>
          <a:xfrm>
            <a:off x="179388" y="-171400"/>
            <a:ext cx="8964612" cy="1071563"/>
          </a:xfrm>
        </p:spPr>
        <p:txBody>
          <a:bodyPr/>
          <a:lstStyle/>
          <a:p>
            <a:pPr eaLnBrk="1" hangingPunct="1"/>
            <a:r>
              <a:rPr lang="lv-LV" sz="3600" b="1" dirty="0" smtClean="0"/>
              <a:t>Iz vēstures lapas puses</a:t>
            </a:r>
            <a:endParaRPr lang="lv-LV" sz="3600" b="1" dirty="0" smtClean="0"/>
          </a:p>
        </p:txBody>
      </p:sp>
      <p:sp>
        <p:nvSpPr>
          <p:cNvPr id="9" name="Rectangle 8"/>
          <p:cNvSpPr/>
          <p:nvPr/>
        </p:nvSpPr>
        <p:spPr>
          <a:xfrm>
            <a:off x="0" y="5517232"/>
            <a:ext cx="9324527" cy="1292662"/>
          </a:xfrm>
          <a:prstGeom prst="rect">
            <a:avLst/>
          </a:prstGeom>
        </p:spPr>
        <p:txBody>
          <a:bodyPr wrap="square">
            <a:spAutoFit/>
          </a:bodyPr>
          <a:lstStyle/>
          <a:p>
            <a:pPr>
              <a:buFontTx/>
              <a:buChar char="•"/>
            </a:pPr>
            <a:r>
              <a:rPr lang="lv-LV" sz="2600" dirty="0" smtClean="0"/>
              <a:t>“</a:t>
            </a:r>
            <a:r>
              <a:rPr lang="lv-LV" sz="2600" i="1" dirty="0" smtClean="0"/>
              <a:t>Netiklos un laulības </a:t>
            </a:r>
            <a:r>
              <a:rPr lang="lv-LV" sz="2600" i="1" dirty="0" smtClean="0"/>
              <a:t>pārkāpējus Dievs sodīs</a:t>
            </a:r>
            <a:r>
              <a:rPr lang="lv-LV" sz="2600" dirty="0" smtClean="0"/>
              <a:t>” (Ebr.13:4)</a:t>
            </a:r>
          </a:p>
          <a:p>
            <a:pPr>
              <a:buFontTx/>
              <a:buChar char="•"/>
            </a:pPr>
            <a:r>
              <a:rPr lang="lv-LV" sz="2600" dirty="0" smtClean="0"/>
              <a:t>“</a:t>
            </a:r>
            <a:r>
              <a:rPr lang="lv-LV" sz="2600" i="1" dirty="0" smtClean="0"/>
              <a:t>Nepievilieties! Ne netikli, </a:t>
            </a:r>
            <a:r>
              <a:rPr lang="lv-LV" sz="2600" i="1" dirty="0" smtClean="0"/>
              <a:t>ne laulības </a:t>
            </a:r>
            <a:r>
              <a:rPr lang="lv-LV" sz="2600" i="1" dirty="0" smtClean="0"/>
              <a:t>pārkāpēji, ne elku kalpi, ne homoseksuāli ... neiemantos Dieva valstību</a:t>
            </a:r>
            <a:r>
              <a:rPr lang="lv-LV" sz="2600" dirty="0" smtClean="0"/>
              <a:t>” </a:t>
            </a:r>
            <a:r>
              <a:rPr lang="lv-LV" sz="2400" dirty="0" smtClean="0"/>
              <a:t>(1.Kor.6:9)</a:t>
            </a:r>
            <a:endParaRPr lang="lv-LV" sz="2600" dirty="0" smtClean="0"/>
          </a:p>
        </p:txBody>
      </p:sp>
      <p:pic>
        <p:nvPicPr>
          <p:cNvPr id="24578" name="Picture 2" descr="Mārtiņš Luters - Wikiwand"/>
          <p:cNvPicPr>
            <a:picLocks noChangeAspect="1" noChangeArrowheads="1"/>
          </p:cNvPicPr>
          <p:nvPr/>
        </p:nvPicPr>
        <p:blipFill>
          <a:blip r:embed="rId2" cstate="print"/>
          <a:srcRect/>
          <a:stretch>
            <a:fillRect/>
          </a:stretch>
        </p:blipFill>
        <p:spPr bwMode="auto">
          <a:xfrm flipH="1">
            <a:off x="7026842" y="2492896"/>
            <a:ext cx="2117158" cy="3096344"/>
          </a:xfrm>
          <a:prstGeom prst="rect">
            <a:avLst/>
          </a:prstGeom>
          <a:ln>
            <a:noFill/>
          </a:ln>
          <a:effectLst>
            <a:softEdge rad="112500"/>
          </a:effectLst>
        </p:spPr>
      </p:pic>
      <p:pic>
        <p:nvPicPr>
          <p:cNvPr id="10" name="Picture 5"/>
          <p:cNvPicPr>
            <a:picLocks noChangeAspect="1" noChangeArrowheads="1"/>
          </p:cNvPicPr>
          <p:nvPr/>
        </p:nvPicPr>
        <p:blipFill>
          <a:blip r:embed="rId3" cstate="print"/>
          <a:srcRect r="3903"/>
          <a:stretch>
            <a:fillRect/>
          </a:stretch>
        </p:blipFill>
        <p:spPr bwMode="auto">
          <a:xfrm>
            <a:off x="7452320" y="188640"/>
            <a:ext cx="1475655" cy="1530184"/>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500" fill="hold"/>
                                        <p:tgtEl>
                                          <p:spTgt spid="24578"/>
                                        </p:tgtEl>
                                        <p:attrNameLst>
                                          <p:attrName>ppt_x</p:attrName>
                                        </p:attrNameLst>
                                      </p:cBhvr>
                                      <p:tavLst>
                                        <p:tav tm="0">
                                          <p:val>
                                            <p:strVal val="#ppt_x"/>
                                          </p:val>
                                        </p:tav>
                                        <p:tav tm="100000">
                                          <p:val>
                                            <p:strVal val="#ppt_x"/>
                                          </p:val>
                                        </p:tav>
                                      </p:tavLst>
                                    </p:anim>
                                    <p:anim calcmode="lin" valueType="num">
                                      <p:cBhvr additive="base">
                                        <p:cTn id="8" dur="500" fill="hold"/>
                                        <p:tgtEl>
                                          <p:spTgt spid="2457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000"/>
                                        <p:tgtEl>
                                          <p:spTgt spid="10"/>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 calcmode="lin" valueType="num">
                                      <p:cBhvr additive="base">
                                        <p:cTn id="2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9">
                                            <p:txEl>
                                              <p:pRg st="1" end="1"/>
                                            </p:txEl>
                                          </p:spTgt>
                                        </p:tgtEl>
                                        <p:attrNameLst>
                                          <p:attrName>style.visibility</p:attrName>
                                        </p:attrNameLst>
                                      </p:cBhvr>
                                      <p:to>
                                        <p:strVal val="visible"/>
                                      </p:to>
                                    </p:set>
                                    <p:anim calcmode="lin" valueType="num">
                                      <p:cBhvr additive="base">
                                        <p:cTn id="30"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1728"/>
            <a:ext cx="9144000" cy="1081088"/>
          </a:xfrm>
        </p:spPr>
        <p:txBody>
          <a:bodyPr/>
          <a:lstStyle/>
          <a:p>
            <a:pPr marL="0" indent="0" algn="just">
              <a:lnSpc>
                <a:spcPct val="80000"/>
              </a:lnSpc>
              <a:spcBef>
                <a:spcPct val="0"/>
              </a:spcBef>
              <a:buFontTx/>
              <a:buNone/>
            </a:pPr>
            <a:r>
              <a:rPr lang="lv-LV" sz="2800" i="1" dirty="0" smtClean="0"/>
              <a:t>7 "Brāļi, nedariet taču tādu grēku! 8 Redziet, man ir divas meitas, kuras neviens nav atzinis; es likšu viņām iznākt pie jums, un jūs varat tām darīt, kā jums labpatīk, tikai tiem vīriem nedariet nekā, tāpēc ka tie nākuši mana jumta pavēnī.“ 9 Bet viņi teica: "Ej nost." Un tie pretojās: "Šis viens ir atnācis kā svešinieks, un nu viņš grib tiesāt? Tagad mēs tev vairāk ļauna darīsim kā tiem.“</a:t>
            </a:r>
            <a:endParaRPr lang="lv-LV" sz="2800" i="1" dirty="0" smtClean="0"/>
          </a:p>
        </p:txBody>
      </p:sp>
      <p:sp>
        <p:nvSpPr>
          <p:cNvPr id="7" name="Rectangle 6"/>
          <p:cNvSpPr>
            <a:spLocks noChangeArrowheads="1"/>
          </p:cNvSpPr>
          <p:nvPr/>
        </p:nvSpPr>
        <p:spPr bwMode="auto">
          <a:xfrm>
            <a:off x="0" y="3140968"/>
            <a:ext cx="6300788" cy="3539430"/>
          </a:xfrm>
          <a:prstGeom prst="rect">
            <a:avLst/>
          </a:prstGeom>
          <a:noFill/>
          <a:ln w="9525">
            <a:noFill/>
            <a:miter lim="800000"/>
            <a:headEnd/>
            <a:tailEnd/>
          </a:ln>
        </p:spPr>
        <p:txBody>
          <a:bodyPr>
            <a:spAutoFit/>
          </a:bodyPr>
          <a:lstStyle/>
          <a:p>
            <a:pPr>
              <a:buFontTx/>
              <a:buChar char="•"/>
            </a:pPr>
            <a:r>
              <a:rPr lang="lv-LV" sz="2800" b="1" dirty="0" smtClean="0"/>
              <a:t>Lats</a:t>
            </a:r>
            <a:r>
              <a:rPr lang="lv-LV" sz="2800" dirty="0" smtClean="0"/>
              <a:t> mēģina </a:t>
            </a:r>
            <a:r>
              <a:rPr lang="lv-LV" sz="2800" b="1" dirty="0" smtClean="0"/>
              <a:t>Sodomas vīrus atrunāt </a:t>
            </a:r>
            <a:r>
              <a:rPr lang="lv-LV" sz="2800" dirty="0" smtClean="0"/>
              <a:t>– </a:t>
            </a:r>
            <a:r>
              <a:rPr lang="lv-LV" sz="2800" b="1" dirty="0" smtClean="0"/>
              <a:t>nedariet</a:t>
            </a:r>
            <a:r>
              <a:rPr lang="lv-LV" sz="2800" dirty="0" smtClean="0"/>
              <a:t> tādu </a:t>
            </a:r>
            <a:r>
              <a:rPr lang="lv-LV" sz="2800" b="1" dirty="0" smtClean="0"/>
              <a:t>grēku</a:t>
            </a:r>
            <a:r>
              <a:rPr lang="lv-LV" sz="2800" dirty="0" smtClean="0"/>
              <a:t>. Bet </a:t>
            </a:r>
            <a:r>
              <a:rPr lang="lv-LV" sz="2800" b="1" dirty="0" smtClean="0"/>
              <a:t>kurš</a:t>
            </a:r>
            <a:r>
              <a:rPr lang="lv-LV" sz="2800" dirty="0" smtClean="0"/>
              <a:t> gan to </a:t>
            </a:r>
            <a:r>
              <a:rPr lang="lv-LV" sz="2800" b="1" dirty="0" smtClean="0"/>
              <a:t>šodien uzskata par grēku</a:t>
            </a:r>
            <a:r>
              <a:rPr lang="lv-LV" sz="2800" dirty="0" smtClean="0"/>
              <a:t>? </a:t>
            </a:r>
          </a:p>
          <a:p>
            <a:pPr>
              <a:buFontTx/>
              <a:buChar char="•"/>
            </a:pPr>
            <a:r>
              <a:rPr lang="lv-LV" sz="2800" b="1" dirty="0" smtClean="0"/>
              <a:t>Dieva domas nav mainījušās</a:t>
            </a:r>
            <a:r>
              <a:rPr lang="lv-LV" sz="2800" dirty="0" smtClean="0"/>
              <a:t>!</a:t>
            </a:r>
          </a:p>
          <a:p>
            <a:pPr>
              <a:buFontTx/>
              <a:buChar char="•"/>
            </a:pPr>
            <a:r>
              <a:rPr lang="lv-LV" sz="2800" b="1" dirty="0" smtClean="0"/>
              <a:t>Sodomas vīri </a:t>
            </a:r>
            <a:r>
              <a:rPr lang="lv-LV" sz="2800" dirty="0" smtClean="0"/>
              <a:t>savās </a:t>
            </a:r>
            <a:r>
              <a:rPr lang="lv-LV" sz="2800" b="1" dirty="0" smtClean="0"/>
              <a:t>dusmās nicina Latu </a:t>
            </a:r>
            <a:r>
              <a:rPr lang="lv-LV" sz="2800" dirty="0" smtClean="0"/>
              <a:t>un arī viņa </a:t>
            </a:r>
            <a:r>
              <a:rPr lang="lv-LV" sz="2800" b="1" dirty="0" smtClean="0"/>
              <a:t>padomu</a:t>
            </a:r>
            <a:r>
              <a:rPr lang="lv-LV" sz="2800" dirty="0" smtClean="0"/>
              <a:t> un grib </a:t>
            </a:r>
            <a:r>
              <a:rPr lang="lv-LV" sz="2800" b="1" dirty="0" smtClean="0"/>
              <a:t>mesties virsū </a:t>
            </a:r>
            <a:r>
              <a:rPr lang="lv-LV" sz="2800" dirty="0" smtClean="0"/>
              <a:t>arī </a:t>
            </a:r>
            <a:r>
              <a:rPr lang="lv-LV" sz="2800" b="1" dirty="0" smtClean="0"/>
              <a:t>pašam Latam</a:t>
            </a:r>
            <a:r>
              <a:rPr lang="lv-LV" sz="2800" dirty="0" smtClean="0"/>
              <a:t>, tāpēc, ka Lats viņiem neizdod vīrus.</a:t>
            </a:r>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8</a:t>
            </a:fld>
            <a:endParaRPr lang="lv-LV" smtClean="0"/>
          </a:p>
        </p:txBody>
      </p:sp>
      <p:sp>
        <p:nvSpPr>
          <p:cNvPr id="5" name="Rectangle 2"/>
          <p:cNvSpPr>
            <a:spLocks noGrp="1" noChangeArrowheads="1"/>
          </p:cNvSpPr>
          <p:nvPr>
            <p:ph type="title"/>
          </p:nvPr>
        </p:nvSpPr>
        <p:spPr>
          <a:xfrm>
            <a:off x="179388" y="-171400"/>
            <a:ext cx="8964612" cy="1071563"/>
          </a:xfrm>
        </p:spPr>
        <p:txBody>
          <a:bodyPr/>
          <a:lstStyle/>
          <a:p>
            <a:pPr eaLnBrk="1" hangingPunct="1"/>
            <a:r>
              <a:rPr lang="lv-LV" sz="3600" b="1" dirty="0" smtClean="0"/>
              <a:t>Kā Lats mēģina situāciju risināt</a:t>
            </a:r>
            <a:endParaRPr lang="lv-LV" sz="3600" b="1" dirty="0" smtClean="0"/>
          </a:p>
        </p:txBody>
      </p:sp>
      <p:pic>
        <p:nvPicPr>
          <p:cNvPr id="5122" name="Picture 2" descr="Pt 1 Revisiting Sodom: Was Lot SUPPOSED to be viewed as a &amp;quot;righteous man&amp;quot;?  - Awgue.weebly"/>
          <p:cNvPicPr>
            <a:picLocks noChangeAspect="1" noChangeArrowheads="1"/>
          </p:cNvPicPr>
          <p:nvPr/>
        </p:nvPicPr>
        <p:blipFill>
          <a:blip r:embed="rId2" cstate="print"/>
          <a:srcRect/>
          <a:stretch>
            <a:fillRect/>
          </a:stretch>
        </p:blipFill>
        <p:spPr bwMode="auto">
          <a:xfrm>
            <a:off x="6116778" y="3068960"/>
            <a:ext cx="3027222" cy="378904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fade">
                                      <p:cBhvr>
                                        <p:cTn id="11" dur="2000"/>
                                        <p:tgtEl>
                                          <p:spTgt spid="51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1728"/>
            <a:ext cx="9144000" cy="1081088"/>
          </a:xfrm>
        </p:spPr>
        <p:txBody>
          <a:bodyPr/>
          <a:lstStyle/>
          <a:p>
            <a:pPr marL="0" indent="0" algn="just">
              <a:lnSpc>
                <a:spcPct val="80000"/>
              </a:lnSpc>
              <a:spcBef>
                <a:spcPct val="0"/>
              </a:spcBef>
              <a:buFontTx/>
              <a:buNone/>
            </a:pPr>
            <a:r>
              <a:rPr lang="lv-LV" sz="2800" i="1" dirty="0" smtClean="0"/>
              <a:t>8 </a:t>
            </a:r>
            <a:r>
              <a:rPr lang="lv-LV" sz="2800" i="1" dirty="0" smtClean="0"/>
              <a:t>Redziet, man ir divas meitas, kuras neviens nav atzinis; es likšu viņām iznākt pie jums, un jūs varat tām darīt, kā jums labpatīk, tikai tiem vīriem nedariet nekā, tāpēc ka tie nākuši mana jumta pavēnī.“ </a:t>
            </a:r>
            <a:endParaRPr lang="lv-LV" sz="2800" i="1" dirty="0" smtClean="0"/>
          </a:p>
        </p:txBody>
      </p:sp>
      <p:sp>
        <p:nvSpPr>
          <p:cNvPr id="7" name="Rectangle 6"/>
          <p:cNvSpPr>
            <a:spLocks noChangeArrowheads="1"/>
          </p:cNvSpPr>
          <p:nvPr/>
        </p:nvSpPr>
        <p:spPr bwMode="auto">
          <a:xfrm>
            <a:off x="0" y="2060848"/>
            <a:ext cx="6300788" cy="4832092"/>
          </a:xfrm>
          <a:prstGeom prst="rect">
            <a:avLst/>
          </a:prstGeom>
          <a:noFill/>
          <a:ln w="9525">
            <a:noFill/>
            <a:miter lim="800000"/>
            <a:headEnd/>
            <a:tailEnd/>
          </a:ln>
        </p:spPr>
        <p:txBody>
          <a:bodyPr>
            <a:spAutoFit/>
          </a:bodyPr>
          <a:lstStyle/>
          <a:p>
            <a:pPr>
              <a:buFontTx/>
              <a:buChar char="•"/>
            </a:pPr>
            <a:r>
              <a:rPr lang="lv-LV" sz="2800" dirty="0" smtClean="0"/>
              <a:t>Vai </a:t>
            </a:r>
            <a:r>
              <a:rPr lang="lv-LV" sz="2800" b="1" dirty="0" smtClean="0"/>
              <a:t>Lats rīkojās pareizi </a:t>
            </a:r>
            <a:r>
              <a:rPr lang="lv-LV" sz="2800" dirty="0" smtClean="0"/>
              <a:t>attiecībā pret savām meitām? – </a:t>
            </a:r>
            <a:r>
              <a:rPr lang="lv-LV" sz="2800" b="1" dirty="0" smtClean="0"/>
              <a:t>NĒ</a:t>
            </a:r>
            <a:r>
              <a:rPr lang="lv-LV" sz="2800" dirty="0" smtClean="0"/>
              <a:t>. </a:t>
            </a:r>
          </a:p>
          <a:p>
            <a:pPr>
              <a:buFontTx/>
              <a:buChar char="•"/>
            </a:pPr>
            <a:r>
              <a:rPr lang="lv-LV" sz="2800" dirty="0" smtClean="0"/>
              <a:t>Bet </a:t>
            </a:r>
            <a:r>
              <a:rPr lang="lv-LV" sz="2800" b="1" dirty="0" smtClean="0"/>
              <a:t>skaidrs</a:t>
            </a:r>
            <a:r>
              <a:rPr lang="lv-LV" sz="2800" dirty="0" smtClean="0"/>
              <a:t>, ka </a:t>
            </a:r>
            <a:r>
              <a:rPr lang="lv-LV" sz="2800" b="1" dirty="0" smtClean="0"/>
              <a:t>Lats</a:t>
            </a:r>
            <a:r>
              <a:rPr lang="lv-LV" sz="2800" dirty="0" smtClean="0"/>
              <a:t> to </a:t>
            </a:r>
            <a:r>
              <a:rPr lang="lv-LV" sz="2800" b="1" dirty="0" smtClean="0"/>
              <a:t>uzskatīja</a:t>
            </a:r>
            <a:r>
              <a:rPr lang="lv-LV" sz="2800" dirty="0" smtClean="0"/>
              <a:t> kā </a:t>
            </a:r>
            <a:r>
              <a:rPr lang="lv-LV" sz="2800" b="1" dirty="0" smtClean="0"/>
              <a:t>mazāku ļaunumu </a:t>
            </a:r>
            <a:r>
              <a:rPr lang="lv-LV" sz="2800" dirty="0" smtClean="0"/>
              <a:t>nekā to, ko šie </a:t>
            </a:r>
            <a:r>
              <a:rPr lang="lv-LV" sz="2800" b="1" dirty="0" smtClean="0"/>
              <a:t>vīri</a:t>
            </a:r>
            <a:r>
              <a:rPr lang="lv-LV" sz="2800" dirty="0" smtClean="0"/>
              <a:t> </a:t>
            </a:r>
            <a:r>
              <a:rPr lang="lv-LV" sz="2800" b="1" dirty="0" smtClean="0"/>
              <a:t>grasījās </a:t>
            </a:r>
            <a:r>
              <a:rPr lang="lv-LV" sz="2800" b="1" dirty="0" smtClean="0"/>
              <a:t>darīt</a:t>
            </a:r>
            <a:r>
              <a:rPr lang="lv-LV" sz="2800" dirty="0" smtClean="0"/>
              <a:t>, jo tā ir </a:t>
            </a:r>
            <a:r>
              <a:rPr lang="lv-LV" sz="2800" b="1" dirty="0" smtClean="0"/>
              <a:t>sacelšanās pret Dieva radīto kārtību</a:t>
            </a:r>
            <a:r>
              <a:rPr lang="lv-LV" sz="2800" dirty="0" smtClean="0"/>
              <a:t>.</a:t>
            </a:r>
          </a:p>
          <a:p>
            <a:pPr>
              <a:buFontTx/>
              <a:buChar char="•"/>
            </a:pPr>
            <a:r>
              <a:rPr lang="lv-LV" sz="2800" dirty="0" smtClean="0"/>
              <a:t>Izvērtējot jebkuru nodarījumu, svarīga ir </a:t>
            </a:r>
            <a:r>
              <a:rPr lang="lv-LV" sz="2800" b="1" dirty="0" smtClean="0"/>
              <a:t>motivācija</a:t>
            </a:r>
            <a:r>
              <a:rPr lang="lv-LV" sz="2800" dirty="0" smtClean="0"/>
              <a:t>. </a:t>
            </a:r>
            <a:r>
              <a:rPr lang="lv-LV" sz="2800" b="1" dirty="0" smtClean="0"/>
              <a:t>Lata motivāciju </a:t>
            </a:r>
            <a:r>
              <a:rPr lang="lv-LV" sz="2800" dirty="0" smtClean="0"/>
              <a:t>mēs </a:t>
            </a:r>
            <a:r>
              <a:rPr lang="lv-LV" sz="2800" b="1" dirty="0" smtClean="0"/>
              <a:t>nezinām</a:t>
            </a:r>
            <a:r>
              <a:rPr lang="lv-LV" sz="2800" dirty="0" smtClean="0"/>
              <a:t>. Iespējams, Lats zināja, ka šie </a:t>
            </a:r>
            <a:r>
              <a:rPr lang="lv-LV" sz="2800" b="1" dirty="0" smtClean="0"/>
              <a:t>vīri meitām neko nedarīs pāri</a:t>
            </a:r>
            <a:r>
              <a:rPr lang="lv-LV" sz="2800" dirty="0" smtClean="0"/>
              <a:t>, un gribēja atgādināt </a:t>
            </a:r>
            <a:r>
              <a:rPr lang="lv-LV" sz="2800" b="1" dirty="0" smtClean="0"/>
              <a:t>dabīgo lietu kārtību</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9</a:t>
            </a:fld>
            <a:endParaRPr lang="lv-LV" dirty="0" smtClean="0"/>
          </a:p>
        </p:txBody>
      </p:sp>
      <p:sp>
        <p:nvSpPr>
          <p:cNvPr id="5" name="Rectangle 2"/>
          <p:cNvSpPr>
            <a:spLocks noGrp="1" noChangeArrowheads="1"/>
          </p:cNvSpPr>
          <p:nvPr>
            <p:ph type="title"/>
          </p:nvPr>
        </p:nvSpPr>
        <p:spPr>
          <a:xfrm>
            <a:off x="179388" y="-171400"/>
            <a:ext cx="8964612" cy="1071563"/>
          </a:xfrm>
        </p:spPr>
        <p:txBody>
          <a:bodyPr/>
          <a:lstStyle/>
          <a:p>
            <a:pPr eaLnBrk="1" hangingPunct="1"/>
            <a:r>
              <a:rPr lang="lv-LV" sz="3600" b="1" dirty="0" smtClean="0"/>
              <a:t>Vai Lats rīkojās pareizi pret meitām?</a:t>
            </a:r>
            <a:endParaRPr lang="lv-LV" sz="3600" b="1" dirty="0" smtClean="0"/>
          </a:p>
        </p:txBody>
      </p:sp>
      <p:pic>
        <p:nvPicPr>
          <p:cNvPr id="25602" name="Picture 2" descr="Genesis 19: Indecision in the Face of Judgement - בית מלך Beth Melekh"/>
          <p:cNvPicPr>
            <a:picLocks noChangeAspect="1" noChangeArrowheads="1"/>
          </p:cNvPicPr>
          <p:nvPr/>
        </p:nvPicPr>
        <p:blipFill>
          <a:blip r:embed="rId2" cstate="print"/>
          <a:srcRect/>
          <a:stretch>
            <a:fillRect/>
          </a:stretch>
        </p:blipFill>
        <p:spPr bwMode="auto">
          <a:xfrm>
            <a:off x="6372200" y="2181392"/>
            <a:ext cx="2771800" cy="40571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5602"/>
                                        </p:tgtEl>
                                        <p:attrNameLst>
                                          <p:attrName>style.visibility</p:attrName>
                                        </p:attrNameLst>
                                      </p:cBhvr>
                                      <p:to>
                                        <p:strVal val="visible"/>
                                      </p:to>
                                    </p:set>
                                    <p:animEffect transition="in" filter="fade">
                                      <p:cBhvr>
                                        <p:cTn id="11" dur="2000"/>
                                        <p:tgtEl>
                                          <p:spTgt spid="256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2384</TotalTime>
  <Words>2271</Words>
  <Application>Microsoft Office PowerPoint</Application>
  <PresentationFormat>On-screen Show (4:3)</PresentationFormat>
  <Paragraphs>83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Default Design</vt:lpstr>
      <vt:lpstr>1.Moz.19 Sodoma un Gomora</vt:lpstr>
      <vt:lpstr>1.Moz.19 Sodoma un Gomora</vt:lpstr>
      <vt:lpstr>Slide 3</vt:lpstr>
      <vt:lpstr>Ābrahams lūdz par Sodomu un Gomoru</vt:lpstr>
      <vt:lpstr>2 eņģeļi ciemos pie Lata</vt:lpstr>
      <vt:lpstr>Kāds bija Sodomas un Gomoras grēks? </vt:lpstr>
      <vt:lpstr>Iz vēstures lapas puses</vt:lpstr>
      <vt:lpstr>Kā Lats mēģina situāciju risināt</vt:lpstr>
      <vt:lpstr>Vai Lats rīkojās pareizi pret meitām?</vt:lpstr>
      <vt:lpstr>Dievs sūta aklumu sodomiešiem</vt:lpstr>
      <vt:lpstr>Lats grib glābt topošos znotus</vt:lpstr>
      <vt:lpstr>Eņģeļi paglābj Lata ģimeni no nāves</vt:lpstr>
      <vt:lpstr>Izglāb savu dvēseli un neskaties atpakaļ</vt:lpstr>
      <vt:lpstr>Dieva dusmas par grēku</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130</cp:revision>
  <dcterms:created xsi:type="dcterms:W3CDTF">2010-10-07T14:46:11Z</dcterms:created>
  <dcterms:modified xsi:type="dcterms:W3CDTF">2021-09-05T08:43:29Z</dcterms:modified>
</cp:coreProperties>
</file>