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87" r:id="rId3"/>
    <p:sldId id="268" r:id="rId4"/>
    <p:sldId id="286" r:id="rId5"/>
    <p:sldId id="273" r:id="rId6"/>
    <p:sldId id="274" r:id="rId7"/>
    <p:sldId id="275" r:id="rId8"/>
    <p:sldId id="280" r:id="rId9"/>
    <p:sldId id="283" r:id="rId10"/>
    <p:sldId id="284"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25597E5-0539-4518-B059-2C601F4443E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2448D97-30E2-445F-9983-14DF2E984B5E}"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D0B52FB-46A6-470C-80F7-614216135D4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E3BB888-2A76-45D0-BF36-B11C62C2AB6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903A96-A605-47BD-B39C-2B37926822E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40AE8E-2474-4A86-8881-08A75E9EE08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7405084-68C4-4C6B-B8E2-DB5A54BA056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60314FF-89D9-4BE9-9B52-192BA5A1197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4694DAD-C9CD-450A-AF95-90B9AC85251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55927E2-8EB5-4142-8955-E86CB6400E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46F35EA-EFB6-4E59-A1A1-6BFC594BC572}"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DD1F2DA-E4C7-40F6-B193-E8B00701B10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68313" y="53975"/>
            <a:ext cx="8175625" cy="1071563"/>
          </a:xfrm>
        </p:spPr>
        <p:txBody>
          <a:bodyPr/>
          <a:lstStyle/>
          <a:p>
            <a:pPr eaLnBrk="1" hangingPunct="1"/>
            <a:r>
              <a:rPr lang="lv-LV" sz="4000" b="1">
                <a:solidFill>
                  <a:schemeClr val="tx1"/>
                </a:solidFill>
              </a:rPr>
              <a:t>Mk.10:17-31 Bagātais jauneklis</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a:t>16.feb.2025.</a:t>
            </a:r>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4103" name="Picture 7" descr="rich_ruler_jesus"/>
          <p:cNvPicPr>
            <a:picLocks noChangeAspect="1" noChangeArrowheads="1"/>
          </p:cNvPicPr>
          <p:nvPr/>
        </p:nvPicPr>
        <p:blipFill>
          <a:blip r:embed="rId3" cstate="print"/>
          <a:srcRect/>
          <a:stretch>
            <a:fillRect/>
          </a:stretch>
        </p:blipFill>
        <p:spPr bwMode="auto">
          <a:xfrm>
            <a:off x="1071538" y="1285860"/>
            <a:ext cx="6858048" cy="5517352"/>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72331" y="836712"/>
            <a:ext cx="9540875" cy="1204913"/>
          </a:xfrm>
        </p:spPr>
        <p:txBody>
          <a:bodyPr/>
          <a:lstStyle/>
          <a:p>
            <a:pPr algn="just" eaLnBrk="1" hangingPunct="1">
              <a:lnSpc>
                <a:spcPct val="80000"/>
              </a:lnSpc>
              <a:buFontTx/>
              <a:buNone/>
            </a:pPr>
            <a:r>
              <a:rPr lang="lv-LV" sz="3600" i="1" dirty="0"/>
              <a:t>    31 Bet daudzi, kas pirmie, būs pēdējie, </a:t>
            </a:r>
          </a:p>
          <a:p>
            <a:pPr algn="ctr" eaLnBrk="1" hangingPunct="1">
              <a:lnSpc>
                <a:spcPct val="80000"/>
              </a:lnSpc>
              <a:buFontTx/>
              <a:buNone/>
            </a:pPr>
            <a:r>
              <a:rPr lang="lv-LV" sz="3600" i="1" dirty="0"/>
              <a:t>un pēdējie būs pirmie</a:t>
            </a:r>
            <a:r>
              <a:rPr lang="lv-LV" sz="3600" dirty="0"/>
              <a:t>.</a:t>
            </a:r>
            <a:endParaRPr lang="lv-LV" dirty="0"/>
          </a:p>
        </p:txBody>
      </p:sp>
      <p:sp>
        <p:nvSpPr>
          <p:cNvPr id="5" name="Rectangle 2"/>
          <p:cNvSpPr txBox="1">
            <a:spLocks noChangeArrowheads="1"/>
          </p:cNvSpPr>
          <p:nvPr/>
        </p:nvSpPr>
        <p:spPr>
          <a:xfrm>
            <a:off x="0" y="0"/>
            <a:ext cx="9144000" cy="620713"/>
          </a:xfrm>
          <a:prstGeom prst="rect">
            <a:avLst/>
          </a:prstGeom>
        </p:spPr>
        <p:txBody>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800" b="1" i="0" u="none" strike="noStrike" kern="0" cap="none" spc="0" normalizeH="0" baseline="0" noProof="0" dirty="0">
                <a:ln>
                  <a:noFill/>
                </a:ln>
                <a:solidFill>
                  <a:schemeClr val="tx1"/>
                </a:solidFill>
                <a:effectLst/>
                <a:uLnTx/>
                <a:uFillTx/>
                <a:latin typeface="+mj-lt"/>
                <a:ea typeface="+mj-ea"/>
                <a:cs typeface="+mj-cs"/>
              </a:rPr>
              <a:t>Pirmie un pēdējie</a:t>
            </a:r>
            <a:endParaRPr kumimoji="0" lang="en-US" sz="4800" b="1" i="0" u="none" strike="noStrike" kern="0" cap="none" spc="0" normalizeH="0" baseline="0" noProof="0" dirty="0">
              <a:ln>
                <a:noFill/>
              </a:ln>
              <a:solidFill>
                <a:schemeClr val="tx1"/>
              </a:solidFill>
              <a:effectLst/>
              <a:uLnTx/>
              <a:uFillTx/>
              <a:latin typeface="+mj-lt"/>
              <a:ea typeface="+mj-ea"/>
              <a:cs typeface="+mj-cs"/>
            </a:endParaRPr>
          </a:p>
        </p:txBody>
      </p:sp>
      <p:pic>
        <p:nvPicPr>
          <p:cNvPr id="12293" name="Picture 5"/>
          <p:cNvPicPr>
            <a:picLocks noChangeAspect="1" noChangeArrowheads="1"/>
          </p:cNvPicPr>
          <p:nvPr/>
        </p:nvPicPr>
        <p:blipFill>
          <a:blip r:embed="rId2" cstate="print"/>
          <a:srcRect/>
          <a:stretch>
            <a:fillRect/>
          </a:stretch>
        </p:blipFill>
        <p:spPr bwMode="auto">
          <a:xfrm>
            <a:off x="539551" y="2132856"/>
            <a:ext cx="2991713" cy="3384376"/>
          </a:xfrm>
          <a:prstGeom prst="rect">
            <a:avLst/>
          </a:prstGeom>
          <a:ln>
            <a:noFill/>
          </a:ln>
          <a:effectLst>
            <a:softEdge rad="112500"/>
          </a:effectLst>
        </p:spPr>
      </p:pic>
      <p:sp>
        <p:nvSpPr>
          <p:cNvPr id="8" name="Rounded Rectangle 7"/>
          <p:cNvSpPr/>
          <p:nvPr/>
        </p:nvSpPr>
        <p:spPr>
          <a:xfrm>
            <a:off x="323528" y="5229200"/>
            <a:ext cx="331236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Pirmie būs pēdējie</a:t>
            </a:r>
            <a:endParaRPr lang="en-US" sz="4400" dirty="0"/>
          </a:p>
        </p:txBody>
      </p:sp>
      <p:pic>
        <p:nvPicPr>
          <p:cNvPr id="12295" name="Picture 7" descr="This prayer is meant to be prayed in front of a crucifix --Aleteia"/>
          <p:cNvPicPr>
            <a:picLocks noChangeAspect="1" noChangeArrowheads="1"/>
          </p:cNvPicPr>
          <p:nvPr/>
        </p:nvPicPr>
        <p:blipFill>
          <a:blip r:embed="rId3" cstate="print"/>
          <a:srcRect l="9370" r="39523"/>
          <a:stretch>
            <a:fillRect/>
          </a:stretch>
        </p:blipFill>
        <p:spPr bwMode="auto">
          <a:xfrm>
            <a:off x="5004048" y="1988840"/>
            <a:ext cx="3672408" cy="3592838"/>
          </a:xfrm>
          <a:prstGeom prst="rect">
            <a:avLst/>
          </a:prstGeom>
          <a:ln>
            <a:noFill/>
          </a:ln>
          <a:effectLst>
            <a:softEdge rad="112500"/>
          </a:effectLst>
        </p:spPr>
      </p:pic>
      <p:sp>
        <p:nvSpPr>
          <p:cNvPr id="10" name="Rounded Rectangle 9"/>
          <p:cNvSpPr/>
          <p:nvPr/>
        </p:nvSpPr>
        <p:spPr>
          <a:xfrm>
            <a:off x="5220072" y="5229200"/>
            <a:ext cx="331236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Pēdējie būs pirmie</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11267"/>
                                        </p:tgtEl>
                                        <p:attrNameLst>
                                          <p:attrName>style.visibility</p:attrName>
                                        </p:attrNameLst>
                                      </p:cBhvr>
                                      <p:to>
                                        <p:strVal val="visible"/>
                                      </p:to>
                                    </p:set>
                                    <p:anim calcmode="lin" valueType="num">
                                      <p:cBhvr additive="base">
                                        <p:cTn id="10" dur="500" fill="hold"/>
                                        <p:tgtEl>
                                          <p:spTgt spid="11267"/>
                                        </p:tgtEl>
                                        <p:attrNameLst>
                                          <p:attrName>ppt_x</p:attrName>
                                        </p:attrNameLst>
                                      </p:cBhvr>
                                      <p:tavLst>
                                        <p:tav tm="0">
                                          <p:val>
                                            <p:strVal val="#ppt_x"/>
                                          </p:val>
                                        </p:tav>
                                        <p:tav tm="100000">
                                          <p:val>
                                            <p:strVal val="#ppt_x"/>
                                          </p:val>
                                        </p:tav>
                                      </p:tavLst>
                                    </p:anim>
                                    <p:anim calcmode="lin" valueType="num">
                                      <p:cBhvr additive="base">
                                        <p:cTn id="11" dur="500" fill="hold"/>
                                        <p:tgtEl>
                                          <p:spTgt spid="11267"/>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293"/>
                                        </p:tgtEl>
                                        <p:attrNameLst>
                                          <p:attrName>style.visibility</p:attrName>
                                        </p:attrNameLst>
                                      </p:cBhvr>
                                      <p:to>
                                        <p:strVal val="visible"/>
                                      </p:to>
                                    </p:set>
                                    <p:animEffect transition="in" filter="fade">
                                      <p:cBhvr>
                                        <p:cTn id="15" dur="2000"/>
                                        <p:tgtEl>
                                          <p:spTgt spid="12293"/>
                                        </p:tgtEl>
                                      </p:cBhvr>
                                    </p:animEffect>
                                  </p:childTnLst>
                                </p:cTn>
                              </p:par>
                            </p:childTnLst>
                          </p:cTn>
                        </p:par>
                        <p:par>
                          <p:cTn id="16" fill="hold">
                            <p:stCondLst>
                              <p:cond delay="3000"/>
                            </p:stCondLst>
                            <p:childTnLst>
                              <p:par>
                                <p:cTn id="17" presetID="1" presetClass="entr" presetSubtype="0" fill="hold" grpId="0" nodeType="afterEffect">
                                  <p:stCondLst>
                                    <p:cond delay="0"/>
                                  </p:stCondLst>
                                  <p:childTnLst>
                                    <p:set>
                                      <p:cBhvr>
                                        <p:cTn id="18" dur="1" fill="hold">
                                          <p:stCondLst>
                                            <p:cond delay="499"/>
                                          </p:stCondLst>
                                        </p:cTn>
                                        <p:tgtEl>
                                          <p:spTgt spid="8"/>
                                        </p:tgtEl>
                                        <p:attrNameLst>
                                          <p:attrName>style.visibility</p:attrName>
                                        </p:attrNameLst>
                                      </p:cBhvr>
                                      <p:to>
                                        <p:strVal val="visible"/>
                                      </p:to>
                                    </p:set>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12295"/>
                                        </p:tgtEl>
                                        <p:attrNameLst>
                                          <p:attrName>style.visibility</p:attrName>
                                        </p:attrNameLst>
                                      </p:cBhvr>
                                      <p:to>
                                        <p:strVal val="visible"/>
                                      </p:to>
                                    </p:set>
                                    <p:animEffect transition="in" filter="fade">
                                      <p:cBhvr>
                                        <p:cTn id="22" dur="2000"/>
                                        <p:tgtEl>
                                          <p:spTgt spid="12295"/>
                                        </p:tgtEl>
                                      </p:cBhvr>
                                    </p:animEffect>
                                  </p:childTnLst>
                                </p:cTn>
                              </p:par>
                            </p:childTnLst>
                          </p:cTn>
                        </p:par>
                        <p:par>
                          <p:cTn id="23" fill="hold">
                            <p:stCondLst>
                              <p:cond delay="5500"/>
                            </p:stCondLst>
                            <p:childTnLst>
                              <p:par>
                                <p:cTn id="24" presetID="1" presetClass="entr" presetSubtype="0" fill="hold" grpId="0" nodeType="afterEffect">
                                  <p:stCondLst>
                                    <p:cond delay="0"/>
                                  </p:stCondLst>
                                  <p:childTnLst>
                                    <p:set>
                                      <p:cBhvr>
                                        <p:cTn id="25"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8" grpId="0" animBg="1" autoUpdateAnimBg="0"/>
      <p:bldP spid="10"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2696"/>
            <a:ext cx="9467850" cy="1081088"/>
          </a:xfrm>
        </p:spPr>
        <p:txBody>
          <a:bodyPr/>
          <a:lstStyle/>
          <a:p>
            <a:pPr algn="just">
              <a:lnSpc>
                <a:spcPct val="90000"/>
              </a:lnSpc>
              <a:buFontTx/>
              <a:buNone/>
            </a:pPr>
            <a:r>
              <a:rPr lang="lv-LV" i="1" dirty="0"/>
              <a:t>	</a:t>
            </a:r>
            <a:r>
              <a:rPr lang="lv-LV" sz="2800" i="1" dirty="0"/>
              <a:t>17 Un, kad Viņš bija izgājis uz ceļu, tad kāds pieskrēja un, ceļos nometies, Viņu lūdza: "Labais Mācītāj, ko man būs darīt, lai iemantoju mūžīgu dzīvību?“ </a:t>
            </a:r>
            <a:endParaRPr lang="en-US" sz="2600" i="1" dirty="0"/>
          </a:p>
        </p:txBody>
      </p:sp>
      <p:pic>
        <p:nvPicPr>
          <p:cNvPr id="5125" name="Picture 5" descr="RH-RichYoungRuler"/>
          <p:cNvPicPr>
            <a:picLocks noChangeAspect="1" noChangeArrowheads="1"/>
          </p:cNvPicPr>
          <p:nvPr/>
        </p:nvPicPr>
        <p:blipFill>
          <a:blip r:embed="rId2" cstate="print"/>
          <a:srcRect/>
          <a:stretch>
            <a:fillRect/>
          </a:stretch>
        </p:blipFill>
        <p:spPr bwMode="auto">
          <a:xfrm>
            <a:off x="1763688" y="2348880"/>
            <a:ext cx="4680520" cy="4403725"/>
          </a:xfrm>
          <a:prstGeom prst="rect">
            <a:avLst/>
          </a:prstGeom>
          <a:ln>
            <a:noFill/>
          </a:ln>
          <a:effectLst>
            <a:softEdge rad="112500"/>
          </a:effectLst>
        </p:spPr>
      </p:pic>
      <p:sp>
        <p:nvSpPr>
          <p:cNvPr id="5" name="Rectangle 2"/>
          <p:cNvSpPr>
            <a:spLocks noGrp="1" noChangeArrowheads="1"/>
          </p:cNvSpPr>
          <p:nvPr>
            <p:ph type="title"/>
          </p:nvPr>
        </p:nvSpPr>
        <p:spPr>
          <a:xfrm>
            <a:off x="0" y="-171400"/>
            <a:ext cx="9143999" cy="1071563"/>
          </a:xfrm>
        </p:spPr>
        <p:txBody>
          <a:bodyPr/>
          <a:lstStyle/>
          <a:p>
            <a:pPr eaLnBrk="1" hangingPunct="1"/>
            <a:r>
              <a:rPr lang="lv-LV" b="1" dirty="0">
                <a:solidFill>
                  <a:schemeClr val="tx1"/>
                </a:solidFill>
              </a:rPr>
              <a:t>Pats svarīgākais jautājums dzīvē</a:t>
            </a:r>
          </a:p>
        </p:txBody>
      </p:sp>
      <p:sp>
        <p:nvSpPr>
          <p:cNvPr id="6" name="Rounded Rectangular Callout 5"/>
          <p:cNvSpPr/>
          <p:nvPr/>
        </p:nvSpPr>
        <p:spPr>
          <a:xfrm>
            <a:off x="4067944" y="1988840"/>
            <a:ext cx="4752528" cy="165618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Ko man būs darīt, lai iemanto mūžīgo dzīvību?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125"/>
                                        </p:tgtEl>
                                        <p:attrNameLst>
                                          <p:attrName>style.visibility</p:attrName>
                                        </p:attrNameLst>
                                      </p:cBhvr>
                                      <p:to>
                                        <p:strVal val="visible"/>
                                      </p:to>
                                    </p:set>
                                    <p:animEffect transition="in" filter="fade">
                                      <p:cBhvr>
                                        <p:cTn id="17" dur="2000"/>
                                        <p:tgtEl>
                                          <p:spTgt spid="5125"/>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836712"/>
            <a:ext cx="9429750" cy="1042641"/>
          </a:xfrm>
        </p:spPr>
        <p:txBody>
          <a:bodyPr/>
          <a:lstStyle/>
          <a:p>
            <a:pPr algn="just">
              <a:buFontTx/>
              <a:buNone/>
            </a:pPr>
            <a:r>
              <a:rPr lang="lv-LV" sz="2800" i="1" dirty="0"/>
              <a:t>    18 Bet Jēzus uz to sacīja: "Kāpēc tu Mani sauc labu? Neviens nav labs kā vienīgi Dievs. </a:t>
            </a:r>
            <a:endParaRPr lang="en-US" sz="2800" i="1" dirty="0"/>
          </a:p>
          <a:p>
            <a:pPr algn="just">
              <a:buFontTx/>
              <a:buNone/>
            </a:pPr>
            <a:endParaRPr lang="en-US" sz="2200" i="1" dirty="0"/>
          </a:p>
        </p:txBody>
      </p:sp>
      <p:pic>
        <p:nvPicPr>
          <p:cNvPr id="5" name="Picture 5" descr="RH-RichYoungRuler"/>
          <p:cNvPicPr>
            <a:picLocks noChangeAspect="1" noChangeArrowheads="1"/>
          </p:cNvPicPr>
          <p:nvPr/>
        </p:nvPicPr>
        <p:blipFill>
          <a:blip r:embed="rId2" cstate="print"/>
          <a:srcRect/>
          <a:stretch>
            <a:fillRect/>
          </a:stretch>
        </p:blipFill>
        <p:spPr bwMode="auto">
          <a:xfrm>
            <a:off x="4283968" y="2204864"/>
            <a:ext cx="4680520" cy="4403725"/>
          </a:xfrm>
          <a:prstGeom prst="rect">
            <a:avLst/>
          </a:prstGeom>
          <a:ln>
            <a:noFill/>
          </a:ln>
          <a:effectLst>
            <a:softEdge rad="112500"/>
          </a:effectLst>
        </p:spPr>
      </p:pic>
      <p:sp>
        <p:nvSpPr>
          <p:cNvPr id="6" name="Rounded Rectangular Callout 5"/>
          <p:cNvSpPr/>
          <p:nvPr/>
        </p:nvSpPr>
        <p:spPr>
          <a:xfrm flipH="1">
            <a:off x="539552" y="1844824"/>
            <a:ext cx="3600400"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Kāpēc tu mani sauc par labu?</a:t>
            </a:r>
            <a:endParaRPr lang="en-US" sz="3600" dirty="0"/>
          </a:p>
        </p:txBody>
      </p:sp>
      <p:sp>
        <p:nvSpPr>
          <p:cNvPr id="8" name="Rectangle 2"/>
          <p:cNvSpPr>
            <a:spLocks noGrp="1" noChangeArrowheads="1"/>
          </p:cNvSpPr>
          <p:nvPr>
            <p:ph type="title"/>
          </p:nvPr>
        </p:nvSpPr>
        <p:spPr>
          <a:xfrm>
            <a:off x="468313" y="-90835"/>
            <a:ext cx="8175625" cy="1071563"/>
          </a:xfrm>
        </p:spPr>
        <p:txBody>
          <a:bodyPr/>
          <a:lstStyle/>
          <a:p>
            <a:pPr eaLnBrk="1" hangingPunct="1"/>
            <a:r>
              <a:rPr lang="lv-LV" sz="4800" b="1" dirty="0">
                <a:solidFill>
                  <a:schemeClr val="tx1"/>
                </a:solidFill>
              </a:rPr>
              <a:t>Ticības pārbaude</a:t>
            </a:r>
          </a:p>
        </p:txBody>
      </p:sp>
      <p:sp>
        <p:nvSpPr>
          <p:cNvPr id="9" name="Rounded Rectangular Callout 8"/>
          <p:cNvSpPr/>
          <p:nvPr/>
        </p:nvSpPr>
        <p:spPr>
          <a:xfrm flipH="1">
            <a:off x="539552" y="3501008"/>
            <a:ext cx="3600400" cy="129614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Vienīgi Dievs ir labs!</a:t>
            </a:r>
            <a:endParaRPr lang="en-US" sz="4400" dirty="0"/>
          </a:p>
        </p:txBody>
      </p:sp>
      <p:sp>
        <p:nvSpPr>
          <p:cNvPr id="10" name="Rounded Rectangle 9"/>
          <p:cNvSpPr/>
          <p:nvPr/>
        </p:nvSpPr>
        <p:spPr>
          <a:xfrm>
            <a:off x="323528" y="5301208"/>
            <a:ext cx="388843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Jēzus ir labs!</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animBg="1"/>
      <p:bldP spid="8" grpId="0"/>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548680"/>
            <a:ext cx="9429750" cy="1114649"/>
          </a:xfrm>
        </p:spPr>
        <p:txBody>
          <a:bodyPr/>
          <a:lstStyle/>
          <a:p>
            <a:pPr algn="just">
              <a:buFontTx/>
              <a:buNone/>
            </a:pPr>
            <a:r>
              <a:rPr lang="lv-LV" sz="2800" i="1" dirty="0"/>
              <a:t>   19 Tu baušļus zini: neslepkavo; nepārkāp laulību; nezodz; nemelo; nekrāp; godā savu tēvu un māti.“ </a:t>
            </a:r>
            <a:r>
              <a:rPr lang="lv-LV" sz="2800" dirty="0"/>
              <a:t>20 </a:t>
            </a:r>
            <a:r>
              <a:rPr lang="lv-LV" sz="2800" i="1" dirty="0"/>
              <a:t>Bet tas Viņam teica: "Mācītāj, šo visu es esmu turējis kopš savas jaunības.“ </a:t>
            </a:r>
            <a:endParaRPr lang="en-US" sz="2800" i="1" dirty="0"/>
          </a:p>
          <a:p>
            <a:pPr algn="just">
              <a:buFontTx/>
              <a:buNone/>
            </a:pPr>
            <a:endParaRPr lang="en-US" sz="2200" i="1" dirty="0"/>
          </a:p>
        </p:txBody>
      </p:sp>
      <p:pic>
        <p:nvPicPr>
          <p:cNvPr id="6149" name="Picture 5" descr="jesus-speaks-to-rich-young-ruler"/>
          <p:cNvPicPr>
            <a:picLocks noChangeAspect="1" noChangeArrowheads="1"/>
          </p:cNvPicPr>
          <p:nvPr/>
        </p:nvPicPr>
        <p:blipFill>
          <a:blip r:embed="rId2" cstate="print"/>
          <a:srcRect/>
          <a:stretch>
            <a:fillRect/>
          </a:stretch>
        </p:blipFill>
        <p:spPr bwMode="auto">
          <a:xfrm>
            <a:off x="5538908" y="2636912"/>
            <a:ext cx="3569596" cy="4256408"/>
          </a:xfrm>
          <a:prstGeom prst="rect">
            <a:avLst/>
          </a:prstGeom>
          <a:ln>
            <a:noFill/>
          </a:ln>
          <a:effectLst>
            <a:softEdge rad="112500"/>
          </a:effectLst>
        </p:spPr>
      </p:pic>
      <p:sp>
        <p:nvSpPr>
          <p:cNvPr id="5" name="Rectangle 2"/>
          <p:cNvSpPr>
            <a:spLocks noGrp="1" noChangeArrowheads="1"/>
          </p:cNvSpPr>
          <p:nvPr>
            <p:ph type="title"/>
          </p:nvPr>
        </p:nvSpPr>
        <p:spPr>
          <a:xfrm>
            <a:off x="468313" y="-162843"/>
            <a:ext cx="8175625" cy="1071563"/>
          </a:xfrm>
        </p:spPr>
        <p:txBody>
          <a:bodyPr/>
          <a:lstStyle/>
          <a:p>
            <a:pPr eaLnBrk="1" hangingPunct="1"/>
            <a:r>
              <a:rPr lang="lv-LV" sz="4000" b="1" dirty="0">
                <a:solidFill>
                  <a:schemeClr val="tx1"/>
                </a:solidFill>
              </a:rPr>
              <a:t>Tev būs savu tuvāko mīlēt</a:t>
            </a:r>
          </a:p>
        </p:txBody>
      </p:sp>
      <p:sp>
        <p:nvSpPr>
          <p:cNvPr id="6" name="Oval 5"/>
          <p:cNvSpPr/>
          <p:nvPr/>
        </p:nvSpPr>
        <p:spPr>
          <a:xfrm>
            <a:off x="1224136" y="3429000"/>
            <a:ext cx="4572000"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Neslepkavo</a:t>
            </a:r>
            <a:endParaRPr lang="en-US" sz="3200" b="1" dirty="0">
              <a:solidFill>
                <a:srgbClr val="002060"/>
              </a:solidFill>
            </a:endParaRPr>
          </a:p>
        </p:txBody>
      </p:sp>
      <p:sp>
        <p:nvSpPr>
          <p:cNvPr id="8" name="Oval 7"/>
          <p:cNvSpPr/>
          <p:nvPr/>
        </p:nvSpPr>
        <p:spPr>
          <a:xfrm>
            <a:off x="1907704" y="5229200"/>
            <a:ext cx="3779912"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Nezodz, Nekrāp</a:t>
            </a:r>
            <a:endParaRPr lang="en-US" sz="3200" b="1" dirty="0">
              <a:solidFill>
                <a:srgbClr val="002060"/>
              </a:solidFill>
            </a:endParaRPr>
          </a:p>
        </p:txBody>
      </p:sp>
      <p:sp>
        <p:nvSpPr>
          <p:cNvPr id="9" name="Oval 8"/>
          <p:cNvSpPr/>
          <p:nvPr/>
        </p:nvSpPr>
        <p:spPr>
          <a:xfrm>
            <a:off x="72008" y="4221088"/>
            <a:ext cx="392392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Nepārkāp laulību</a:t>
            </a:r>
            <a:endParaRPr lang="en-US" sz="3200" b="1" dirty="0">
              <a:solidFill>
                <a:srgbClr val="002060"/>
              </a:solidFill>
            </a:endParaRPr>
          </a:p>
        </p:txBody>
      </p:sp>
      <p:sp>
        <p:nvSpPr>
          <p:cNvPr id="10" name="Oval 9"/>
          <p:cNvSpPr/>
          <p:nvPr/>
        </p:nvSpPr>
        <p:spPr>
          <a:xfrm>
            <a:off x="323528" y="2348880"/>
            <a:ext cx="392392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Godā tēvu un māti</a:t>
            </a:r>
            <a:endParaRPr lang="en-US" sz="4400" b="1" dirty="0">
              <a:solidFill>
                <a:srgbClr val="002060"/>
              </a:solidFill>
            </a:endParaRPr>
          </a:p>
        </p:txBody>
      </p:sp>
      <p:sp>
        <p:nvSpPr>
          <p:cNvPr id="11" name="Oval 10"/>
          <p:cNvSpPr/>
          <p:nvPr/>
        </p:nvSpPr>
        <p:spPr>
          <a:xfrm>
            <a:off x="251520" y="6093296"/>
            <a:ext cx="3312368"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Nemelo</a:t>
            </a:r>
            <a:endParaRPr lang="en-US" sz="3200" b="1" dirty="0">
              <a:solidFill>
                <a:srgbClr val="002060"/>
              </a:solidFill>
            </a:endParaRPr>
          </a:p>
        </p:txBody>
      </p:sp>
      <p:sp>
        <p:nvSpPr>
          <p:cNvPr id="12" name="Rounded Rectangle 11"/>
          <p:cNvSpPr/>
          <p:nvPr/>
        </p:nvSpPr>
        <p:spPr>
          <a:xfrm>
            <a:off x="4788024" y="1988840"/>
            <a:ext cx="417646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solidFill>
                  <a:schemeClr val="tx1"/>
                </a:solidFill>
              </a:rPr>
              <a:t>Cilvēciskā taisnība</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2">
                                            <p:bg/>
                                          </p:spTgt>
                                        </p:tgtEl>
                                        <p:attrNameLst>
                                          <p:attrName>style.visibility</p:attrName>
                                        </p:attrNameLst>
                                      </p:cBhvr>
                                      <p:to>
                                        <p:strVal val="visible"/>
                                      </p:to>
                                    </p:set>
                                    <p:animEffect transition="in" filter="fade">
                                      <p:cBhvr>
                                        <p:cTn id="20" dur="2000"/>
                                        <p:tgtEl>
                                          <p:spTgt spid="12">
                                            <p:bg/>
                                          </p:spTgt>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2000"/>
                                        <p:tgtEl>
                                          <p:spTgt spid="12">
                                            <p:txEl>
                                              <p:pRg st="0" end="0"/>
                                            </p:txEl>
                                          </p:spTgt>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par>
                          <p:cTn id="33" fill="hold">
                            <p:stCondLst>
                              <p:cond delay="10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0"/>
                                        <p:tgtEl>
                                          <p:spTgt spid="9"/>
                                        </p:tgtEl>
                                      </p:cBhvr>
                                    </p:animEffect>
                                  </p:childTnLst>
                                </p:cTn>
                              </p:par>
                            </p:childTnLst>
                          </p:cTn>
                        </p:par>
                        <p:par>
                          <p:cTn id="37" fill="hold">
                            <p:stCondLst>
                              <p:cond delay="12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childTnLst>
                          </p:cTn>
                        </p:par>
                        <p:par>
                          <p:cTn id="41" fill="hold">
                            <p:stCondLst>
                              <p:cond delay="1450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6" grpId="0" animBg="1"/>
      <p:bldP spid="8" grpId="0" animBg="1"/>
      <p:bldP spid="9" grpId="0" animBg="1"/>
      <p:bldP spid="10" grpId="0" animBg="1"/>
      <p:bldP spid="11" grpId="0" animBg="1"/>
      <p:bldP spid="12" grpId="0"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720303"/>
            <a:ext cx="9501188" cy="1052513"/>
          </a:xfrm>
        </p:spPr>
        <p:txBody>
          <a:bodyPr/>
          <a:lstStyle/>
          <a:p>
            <a:pPr algn="just" eaLnBrk="1" hangingPunct="1">
              <a:lnSpc>
                <a:spcPct val="80000"/>
              </a:lnSpc>
              <a:buFontTx/>
              <a:buNone/>
            </a:pPr>
            <a:r>
              <a:rPr lang="lv-LV" sz="2800" i="1" dirty="0"/>
              <a:t>    21 Bet Jēzus, viņu uzlūkodams, iemīlēja viņu un sacīja: "Vienas lietas tev trūkst - ej, pārdod visu, kas tev ir, un dod nabagiem; tad tev būs manta debesīs; ņem krustu un seko Man.“</a:t>
            </a:r>
            <a:endParaRPr lang="lv-LV" sz="2600" i="1" dirty="0"/>
          </a:p>
        </p:txBody>
      </p:sp>
      <p:sp>
        <p:nvSpPr>
          <p:cNvPr id="6" name="Rectangle 2"/>
          <p:cNvSpPr>
            <a:spLocks noGrp="1" noChangeArrowheads="1"/>
          </p:cNvSpPr>
          <p:nvPr>
            <p:ph type="title"/>
          </p:nvPr>
        </p:nvSpPr>
        <p:spPr>
          <a:xfrm>
            <a:off x="468313" y="-162843"/>
            <a:ext cx="8175625" cy="1071563"/>
          </a:xfrm>
        </p:spPr>
        <p:txBody>
          <a:bodyPr/>
          <a:lstStyle/>
          <a:p>
            <a:pPr eaLnBrk="1" hangingPunct="1"/>
            <a:r>
              <a:rPr lang="lv-LV" sz="4000" b="1" dirty="0">
                <a:solidFill>
                  <a:schemeClr val="tx1"/>
                </a:solidFill>
              </a:rPr>
              <a:t>Vienas lietas tev trūkst</a:t>
            </a:r>
          </a:p>
        </p:txBody>
      </p:sp>
      <p:pic>
        <p:nvPicPr>
          <p:cNvPr id="2" name="Picture 7" descr="THE POOR RICH YOUNG MAN | A CHRISTIAN PILGRIMAGE"/>
          <p:cNvPicPr>
            <a:picLocks noChangeAspect="1" noChangeArrowheads="1"/>
          </p:cNvPicPr>
          <p:nvPr/>
        </p:nvPicPr>
        <p:blipFill>
          <a:blip r:embed="rId2" cstate="print"/>
          <a:srcRect/>
          <a:stretch>
            <a:fillRect/>
          </a:stretch>
        </p:blipFill>
        <p:spPr bwMode="auto">
          <a:xfrm flipH="1">
            <a:off x="4572000" y="1770692"/>
            <a:ext cx="4572000" cy="5042684"/>
          </a:xfrm>
          <a:prstGeom prst="rect">
            <a:avLst/>
          </a:prstGeom>
          <a:ln>
            <a:noFill/>
          </a:ln>
          <a:effectLst>
            <a:softEdge rad="112500"/>
          </a:effectLst>
        </p:spPr>
      </p:pic>
      <p:sp>
        <p:nvSpPr>
          <p:cNvPr id="10" name="Rounded Rectangle 9"/>
          <p:cNvSpPr/>
          <p:nvPr/>
        </p:nvSpPr>
        <p:spPr>
          <a:xfrm>
            <a:off x="213092" y="2321273"/>
            <a:ext cx="4608512" cy="34563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Jēzus: ej, pārdod visu, kas tev ir, un dod nabagiem; tad tev būs manta debesīs; ņem krustu un seko Man</a:t>
            </a:r>
            <a:endParaRPr lang="lv-LV"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utoUpdateAnimBg="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692696"/>
            <a:ext cx="9501188" cy="1557338"/>
          </a:xfrm>
        </p:spPr>
        <p:txBody>
          <a:bodyPr/>
          <a:lstStyle/>
          <a:p>
            <a:pPr algn="just" eaLnBrk="1" hangingPunct="1">
              <a:lnSpc>
                <a:spcPct val="80000"/>
              </a:lnSpc>
              <a:buFontTx/>
              <a:buNone/>
            </a:pPr>
            <a:r>
              <a:rPr lang="lv-LV" sz="2800" i="1" dirty="0"/>
              <a:t>    22 Bet tas, par šo vārdu noskumis, aizgāja bēdīgs; jo viņš bija ļoti bagāts. 23 Un Jēzus skatījās apkārt un saka uz Saviem mācekļiem: "Cik grūti bagātie ieies Dieva valstībā!“</a:t>
            </a:r>
            <a:endParaRPr lang="lv-LV" sz="1800" i="1" dirty="0"/>
          </a:p>
        </p:txBody>
      </p:sp>
      <p:pic>
        <p:nvPicPr>
          <p:cNvPr id="8197" name="Picture 5" descr="RH-RichYoungRuler_DSC_0098"/>
          <p:cNvPicPr>
            <a:picLocks noChangeAspect="1" noChangeArrowheads="1"/>
          </p:cNvPicPr>
          <p:nvPr/>
        </p:nvPicPr>
        <p:blipFill>
          <a:blip r:embed="rId2" cstate="print"/>
          <a:srcRect/>
          <a:stretch>
            <a:fillRect/>
          </a:stretch>
        </p:blipFill>
        <p:spPr bwMode="auto">
          <a:xfrm>
            <a:off x="1142771" y="1764259"/>
            <a:ext cx="7501167" cy="4077073"/>
          </a:xfrm>
          <a:prstGeom prst="rect">
            <a:avLst/>
          </a:prstGeom>
          <a:ln>
            <a:noFill/>
          </a:ln>
          <a:effectLst>
            <a:softEdge rad="112500"/>
          </a:effectLst>
        </p:spPr>
      </p:pic>
      <p:sp>
        <p:nvSpPr>
          <p:cNvPr id="5" name="Rectangle 2"/>
          <p:cNvSpPr txBox="1">
            <a:spLocks noChangeArrowheads="1"/>
          </p:cNvSpPr>
          <p:nvPr/>
        </p:nvSpPr>
        <p:spPr>
          <a:xfrm>
            <a:off x="468313" y="-18827"/>
            <a:ext cx="8175625"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a:ln>
                  <a:noFill/>
                </a:ln>
                <a:solidFill>
                  <a:schemeClr val="tx1"/>
                </a:solidFill>
                <a:effectLst/>
                <a:uLnTx/>
                <a:uFillTx/>
                <a:latin typeface="+mj-lt"/>
                <a:ea typeface="+mj-ea"/>
                <a:cs typeface="+mj-cs"/>
              </a:rPr>
              <a:t>Cik grūti bagātiem</a:t>
            </a:r>
          </a:p>
        </p:txBody>
      </p:sp>
      <p:sp>
        <p:nvSpPr>
          <p:cNvPr id="8" name="Oval 7"/>
          <p:cNvSpPr/>
          <p:nvPr/>
        </p:nvSpPr>
        <p:spPr>
          <a:xfrm>
            <a:off x="144016" y="5733256"/>
            <a:ext cx="8892480"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1b Tev nebūs citus Dievus turēt</a:t>
            </a:r>
            <a:endParaRPr lang="en-US" sz="4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caurneedlu"/>
          <p:cNvPicPr>
            <a:picLocks noChangeAspect="1" noChangeArrowheads="1"/>
          </p:cNvPicPr>
          <p:nvPr/>
        </p:nvPicPr>
        <p:blipFill>
          <a:blip r:embed="rId2" cstate="print"/>
          <a:srcRect/>
          <a:stretch>
            <a:fillRect/>
          </a:stretch>
        </p:blipFill>
        <p:spPr bwMode="auto">
          <a:xfrm>
            <a:off x="228964" y="2276872"/>
            <a:ext cx="8735524" cy="4077072"/>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567903"/>
            <a:ext cx="9540875" cy="1204913"/>
          </a:xfrm>
        </p:spPr>
        <p:txBody>
          <a:bodyPr/>
          <a:lstStyle/>
          <a:p>
            <a:pPr algn="just" eaLnBrk="1" hangingPunct="1">
              <a:lnSpc>
                <a:spcPct val="80000"/>
              </a:lnSpc>
              <a:buFontTx/>
              <a:buNone/>
            </a:pPr>
            <a:r>
              <a:rPr lang="lv-LV" sz="2800" i="1" dirty="0"/>
              <a:t>    24 Un mācekļi iztrūcinājās par Viņa vārdiem. Bet Jēzus atkal griežas pie tiem un saka: "Bērni, cik grūti ir ieiet Dieva valstībā! 25 Vieglāk ir kamielim iziet caur adatas aci nekā bagātam ieiet Dieva valstībā.“ </a:t>
            </a:r>
            <a:endParaRPr lang="lv-LV" sz="2600" i="1" dirty="0"/>
          </a:p>
        </p:txBody>
      </p:sp>
      <p:sp>
        <p:nvSpPr>
          <p:cNvPr id="5" name="Rectangle 2"/>
          <p:cNvSpPr txBox="1">
            <a:spLocks noChangeArrowheads="1"/>
          </p:cNvSpPr>
          <p:nvPr/>
        </p:nvSpPr>
        <p:spPr>
          <a:xfrm>
            <a:off x="0" y="-18827"/>
            <a:ext cx="9143999" cy="71152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a:ln>
                  <a:noFill/>
                </a:ln>
                <a:solidFill>
                  <a:schemeClr val="tx1"/>
                </a:solidFill>
                <a:effectLst/>
                <a:uLnTx/>
                <a:uFillTx/>
                <a:latin typeface="+mj-lt"/>
                <a:ea typeface="+mj-ea"/>
                <a:cs typeface="+mj-cs"/>
              </a:rPr>
              <a:t>Kamielis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6" descr="Twelve Disciples - Jesus Calls the Twelve Disciples"/>
          <p:cNvPicPr>
            <a:picLocks noChangeAspect="1" noChangeArrowheads="1"/>
          </p:cNvPicPr>
          <p:nvPr/>
        </p:nvPicPr>
        <p:blipFill>
          <a:blip r:embed="rId2" cstate="print"/>
          <a:srcRect r="39412"/>
          <a:stretch>
            <a:fillRect/>
          </a:stretch>
        </p:blipFill>
        <p:spPr bwMode="auto">
          <a:xfrm flipH="1">
            <a:off x="0" y="3219534"/>
            <a:ext cx="4427984" cy="3638466"/>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548680"/>
            <a:ext cx="9540875" cy="1204913"/>
          </a:xfrm>
        </p:spPr>
        <p:txBody>
          <a:bodyPr/>
          <a:lstStyle/>
          <a:p>
            <a:pPr algn="just" eaLnBrk="1" hangingPunct="1">
              <a:lnSpc>
                <a:spcPct val="80000"/>
              </a:lnSpc>
              <a:buFontTx/>
              <a:buNone/>
            </a:pPr>
            <a:r>
              <a:rPr lang="lv-LV" sz="2800" i="1" dirty="0"/>
              <a:t>    26 Bet tie vēl vairāk pārbijās un sacīja savā starpā: "Kas tad var tapt glābts?“ 27 Jēzus, tos uzlūkodams, saka: "Cilvēkiem tas neiespējams, bet ne Dievam, jo Dievam visas lietas iespējamas.“</a:t>
            </a:r>
            <a:endParaRPr lang="lv-LV" sz="2600" i="1" dirty="0"/>
          </a:p>
        </p:txBody>
      </p:sp>
      <p:sp>
        <p:nvSpPr>
          <p:cNvPr id="5" name="Rectangle 2"/>
          <p:cNvSpPr txBox="1">
            <a:spLocks noChangeArrowheads="1"/>
          </p:cNvSpPr>
          <p:nvPr/>
        </p:nvSpPr>
        <p:spPr>
          <a:xfrm>
            <a:off x="0" y="-18827"/>
            <a:ext cx="9143999" cy="71152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a:ln>
                  <a:noFill/>
                </a:ln>
                <a:solidFill>
                  <a:schemeClr val="tx1"/>
                </a:solidFill>
                <a:effectLst/>
                <a:uLnTx/>
                <a:uFillTx/>
                <a:latin typeface="+mj-lt"/>
                <a:ea typeface="+mj-ea"/>
                <a:cs typeface="+mj-cs"/>
              </a:rPr>
              <a:t>Beidzot Evaņģēlijs</a:t>
            </a:r>
          </a:p>
        </p:txBody>
      </p:sp>
      <p:sp>
        <p:nvSpPr>
          <p:cNvPr id="6" name="Rounded Rectangle 5"/>
          <p:cNvSpPr/>
          <p:nvPr/>
        </p:nvSpPr>
        <p:spPr>
          <a:xfrm>
            <a:off x="251520" y="2060848"/>
            <a:ext cx="6768752"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Cilvēkiem tas nav iespējams, bet ne Dievam</a:t>
            </a:r>
            <a:endParaRPr lang="en-US" sz="4400" dirty="0"/>
          </a:p>
        </p:txBody>
      </p:sp>
      <p:sp>
        <p:nvSpPr>
          <p:cNvPr id="8" name="Rounded Rectangle 7"/>
          <p:cNvSpPr/>
          <p:nvPr/>
        </p:nvSpPr>
        <p:spPr>
          <a:xfrm>
            <a:off x="2987824" y="4581128"/>
            <a:ext cx="3744416"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Dievam visas lietas iespējamas.</a:t>
            </a:r>
            <a:endParaRPr lang="en-US" sz="4400" dirty="0"/>
          </a:p>
        </p:txBody>
      </p:sp>
      <p:pic>
        <p:nvPicPr>
          <p:cNvPr id="9" name="Picture 4" descr="BIBLE016"/>
          <p:cNvPicPr>
            <a:picLocks noChangeAspect="1" noChangeArrowheads="1"/>
          </p:cNvPicPr>
          <p:nvPr/>
        </p:nvPicPr>
        <p:blipFill>
          <a:blip r:embed="rId3" cstate="print"/>
          <a:srcRect/>
          <a:stretch>
            <a:fillRect/>
          </a:stretch>
        </p:blipFill>
        <p:spPr bwMode="auto">
          <a:xfrm>
            <a:off x="6211290" y="3356992"/>
            <a:ext cx="2932709" cy="3501008"/>
          </a:xfrm>
          <a:prstGeom prst="rect">
            <a:avLst/>
          </a:prstGeom>
          <a:noFill/>
          <a:ln w="9525">
            <a:noFill/>
            <a:miter lim="800000"/>
            <a:headEnd/>
            <a:tailEnd/>
          </a:ln>
        </p:spPr>
      </p:pic>
      <p:sp>
        <p:nvSpPr>
          <p:cNvPr id="10" name="Right Arrow 9"/>
          <p:cNvSpPr/>
          <p:nvPr/>
        </p:nvSpPr>
        <p:spPr>
          <a:xfrm>
            <a:off x="5940152" y="5229200"/>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1267"/>
                                        </p:tgtEl>
                                        <p:attrNameLst>
                                          <p:attrName>style.visibility</p:attrName>
                                        </p:attrNameLst>
                                      </p:cBhvr>
                                      <p:to>
                                        <p:strVal val="visible"/>
                                      </p:to>
                                    </p:set>
                                    <p:anim calcmode="lin" valueType="num">
                                      <p:cBhvr additive="base">
                                        <p:cTn id="16" dur="500" fill="hold"/>
                                        <p:tgtEl>
                                          <p:spTgt spid="11267"/>
                                        </p:tgtEl>
                                        <p:attrNameLst>
                                          <p:attrName>ppt_x</p:attrName>
                                        </p:attrNameLst>
                                      </p:cBhvr>
                                      <p:tavLst>
                                        <p:tav tm="0">
                                          <p:val>
                                            <p:strVal val="#ppt_x"/>
                                          </p:val>
                                        </p:tav>
                                        <p:tav tm="100000">
                                          <p:val>
                                            <p:strVal val="#ppt_x"/>
                                          </p:val>
                                        </p:tav>
                                      </p:tavLst>
                                    </p:anim>
                                    <p:anim calcmode="lin" valueType="num">
                                      <p:cBhvr additive="base">
                                        <p:cTn id="17" dur="500" fill="hold"/>
                                        <p:tgtEl>
                                          <p:spTgt spid="1126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 presetClass="entr" presetSubtype="0" fill="hold" grpId="0" nodeType="afterEffect">
                                  <p:stCondLst>
                                    <p:cond delay="0"/>
                                  </p:stCondLst>
                                  <p:childTnLst>
                                    <p:set>
                                      <p:cBhvr>
                                        <p:cTn id="20" dur="1" fill="hold">
                                          <p:stCondLst>
                                            <p:cond delay="499"/>
                                          </p:stCondLst>
                                        </p:cTn>
                                        <p:tgtEl>
                                          <p:spTgt spid="6"/>
                                        </p:tgtEl>
                                        <p:attrNameLst>
                                          <p:attrName>style.visibility</p:attrName>
                                        </p:attrNameLst>
                                      </p:cBhvr>
                                      <p:to>
                                        <p:strVal val="visible"/>
                                      </p:to>
                                    </p:set>
                                  </p:childTnLst>
                                </p:cTn>
                              </p:par>
                            </p:childTnLst>
                          </p:cTn>
                        </p:par>
                        <p:par>
                          <p:cTn id="21" fill="hold">
                            <p:stCondLst>
                              <p:cond delay="3500"/>
                            </p:stCondLst>
                            <p:childTnLst>
                              <p:par>
                                <p:cTn id="22" presetID="1" presetClass="entr" presetSubtype="0" fill="hold" grpId="0" nodeType="afterEffect">
                                  <p:stCondLst>
                                    <p:cond delay="0"/>
                                  </p:stCondLst>
                                  <p:childTnLst>
                                    <p:set>
                                      <p:cBhvr>
                                        <p:cTn id="23" dur="1" fill="hold">
                                          <p:stCondLst>
                                            <p:cond delay="499"/>
                                          </p:stCondLst>
                                        </p:cTn>
                                        <p:tgtEl>
                                          <p:spTgt spid="8"/>
                                        </p:tgtEl>
                                        <p:attrNameLst>
                                          <p:attrName>style.visibility</p:attrName>
                                        </p:attrNameLst>
                                      </p:cBhvr>
                                      <p:to>
                                        <p:strVal val="visible"/>
                                      </p:to>
                                    </p:se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6000"/>
                            </p:stCondLst>
                            <p:childTnLst>
                              <p:par>
                                <p:cTn id="29" presetID="9"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6" grpId="0" animBg="1" autoUpdateAnimBg="0"/>
      <p:bldP spid="8" grpId="0" animBg="1" autoUpdateAnimBg="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a:t>    28 Pēteris sāka uz Viņu runāt: "Redzi, mēs visu esam atstājuši un Tev staigājuši pakaļ.“ 29 Jēzus teica: "Patiesi Es jums saku: neviena nav, kas atstājis namu vai brāļus, vai māsas, vai māti, vai tēvu, vai bērnus, vai tīrumus Manis un evaņģēlija dēļ, 30 kas nedabūtu simtkārtīgi jau šinī laikā namus un brāļus, un māsas, un mātes, un bērnus, un tīrumus, kaut arī ar vajāšanām, un nākošā laikā mūžīgu dzīvību.</a:t>
            </a:r>
            <a:endParaRPr lang="lv-LV" sz="2600" i="1" dirty="0"/>
          </a:p>
        </p:txBody>
      </p:sp>
      <p:pic>
        <p:nvPicPr>
          <p:cNvPr id="11270" name="Picture 6" descr="jesus-rebuked-peter"/>
          <p:cNvPicPr>
            <a:picLocks noChangeAspect="1" noChangeArrowheads="1"/>
          </p:cNvPicPr>
          <p:nvPr/>
        </p:nvPicPr>
        <p:blipFill>
          <a:blip r:embed="rId2" cstate="print"/>
          <a:srcRect l="21249" r="5667"/>
          <a:stretch>
            <a:fillRect/>
          </a:stretch>
        </p:blipFill>
        <p:spPr bwMode="auto">
          <a:xfrm flipH="1">
            <a:off x="2339752" y="2571750"/>
            <a:ext cx="4967288" cy="4286250"/>
          </a:xfrm>
          <a:prstGeom prst="rect">
            <a:avLst/>
          </a:prstGeom>
          <a:ln>
            <a:noFill/>
          </a:ln>
          <a:effectLst>
            <a:softEdge rad="112500"/>
          </a:effectLst>
        </p:spPr>
      </p:pic>
      <p:sp>
        <p:nvSpPr>
          <p:cNvPr id="5" name="Rounded Rectangular Callout 4"/>
          <p:cNvSpPr/>
          <p:nvPr/>
        </p:nvSpPr>
        <p:spPr>
          <a:xfrm flipH="1">
            <a:off x="107504" y="3645024"/>
            <a:ext cx="3240360" cy="223224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Kāda jēga tad bija atstāt ģimeni, mājas un darbu?</a:t>
            </a:r>
            <a:endParaRPr lang="en-US" sz="3600" dirty="0"/>
          </a:p>
        </p:txBody>
      </p:sp>
      <p:sp>
        <p:nvSpPr>
          <p:cNvPr id="6" name="Rounded Rectangular Callout 5"/>
          <p:cNvSpPr/>
          <p:nvPr/>
        </p:nvSpPr>
        <p:spPr>
          <a:xfrm>
            <a:off x="5327576" y="3501008"/>
            <a:ext cx="3636912" cy="273630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Jūs dabūsiet jaunu ģimeni, darbu, vajāšanas un mūžīgo dzīvību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5357</TotalTime>
  <Words>549</Words>
  <Application>Microsoft Office PowerPoint</Application>
  <PresentationFormat>Slaidrāde ekrānā (4:3)</PresentationFormat>
  <Paragraphs>40</Paragraphs>
  <Slides>11</Slides>
  <Notes>0</Notes>
  <HiddenSlides>0</HiddenSlides>
  <MMClips>0</MMClips>
  <ScaleCrop>false</ScaleCrop>
  <HeadingPairs>
    <vt:vector size="6" baseType="variant">
      <vt:variant>
        <vt:lpstr>Lietotie fonti</vt:lpstr>
      </vt:variant>
      <vt:variant>
        <vt:i4>1</vt:i4>
      </vt:variant>
      <vt:variant>
        <vt:lpstr>Dizains</vt:lpstr>
      </vt:variant>
      <vt:variant>
        <vt:i4>1</vt:i4>
      </vt:variant>
      <vt:variant>
        <vt:lpstr>Slaidu virsraksti</vt:lpstr>
      </vt:variant>
      <vt:variant>
        <vt:i4>11</vt:i4>
      </vt:variant>
    </vt:vector>
  </HeadingPairs>
  <TitlesOfParts>
    <vt:vector size="13" baseType="lpstr">
      <vt:lpstr>Arial</vt:lpstr>
      <vt:lpstr>Default Design</vt:lpstr>
      <vt:lpstr>Mk.10:17-31 Bagātais jauneklis</vt:lpstr>
      <vt:lpstr>Pats svarīgākais jautājums dzīvē</vt:lpstr>
      <vt:lpstr>Ticības pārbaude</vt:lpstr>
      <vt:lpstr>Tev būs savu tuvāko mīlēt</vt:lpstr>
      <vt:lpstr>Vienas lietas tev trūkst</vt:lpstr>
      <vt:lpstr>PowerPoint prezentācija</vt:lpstr>
      <vt:lpstr>PowerPoint prezentācija</vt:lpstr>
      <vt:lpstr>PowerPoint prezentācija</vt:lpstr>
      <vt:lpstr>PowerPoint prezentācija</vt:lpstr>
      <vt:lpstr>PowerPoint prezentācija</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user</cp:lastModifiedBy>
  <cp:revision>68</cp:revision>
  <dcterms:created xsi:type="dcterms:W3CDTF">2010-10-07T14:46:11Z</dcterms:created>
  <dcterms:modified xsi:type="dcterms:W3CDTF">2025-03-03T14:01:11Z</dcterms:modified>
</cp:coreProperties>
</file>