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2" r:id="rId2"/>
    <p:sldId id="287" r:id="rId3"/>
    <p:sldId id="261" r:id="rId4"/>
    <p:sldId id="283" r:id="rId5"/>
    <p:sldId id="284" r:id="rId6"/>
    <p:sldId id="285" r:id="rId7"/>
    <p:sldId id="286" r:id="rId8"/>
    <p:sldId id="289" r:id="rId9"/>
    <p:sldId id="290" r:id="rId10"/>
    <p:sldId id="292" r:id="rId11"/>
    <p:sldId id="291" r:id="rId12"/>
    <p:sldId id="293" r:id="rId13"/>
    <p:sldId id="294" r:id="rId14"/>
    <p:sldId id="295" r:id="rId15"/>
    <p:sldId id="296" r:id="rId16"/>
    <p:sldId id="297" r:id="rId17"/>
    <p:sldId id="272" r:id="rId18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26" autoAdjust="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11/19/2022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Lk.20:27-40 Kā būs mūžībā?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20.nov.2022.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11266" name="Picture 2" descr="Are the Kingdom of Heaven and Paradise Different Things?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0"/>
            <a:ext cx="9144000" cy="5548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96552" y="691728"/>
            <a:ext cx="9540552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dirty="0" smtClean="0"/>
              <a:t>	</a:t>
            </a:r>
            <a:r>
              <a:rPr lang="lv-LV" sz="2800" i="1" dirty="0" smtClean="0"/>
              <a:t> 8 Bailīgajiem, neticīgajiem, apgānītājiem, slepkavām, netikļiem, burvjiem, elku kalpiem un visiem melkuļiem būs sava daļa degošā sēra uguns jūrā; tā ir otrā nāve."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n-US" sz="26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70892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800" b="1" dirty="0" smtClean="0"/>
              <a:t>Mokas, Brēcieni un Bailes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052300-B0B9-424F-990E-BB63A1B5DE08}" type="slidenum">
              <a:rPr lang="lv-LV" smtClean="0"/>
              <a:pPr/>
              <a:t>10</a:t>
            </a:fld>
            <a:endParaRPr lang="lv-LV" smtClean="0"/>
          </a:p>
        </p:txBody>
      </p:sp>
      <p:sp>
        <p:nvSpPr>
          <p:cNvPr id="6" name="Rectangle 5"/>
          <p:cNvSpPr/>
          <p:nvPr/>
        </p:nvSpPr>
        <p:spPr>
          <a:xfrm>
            <a:off x="0" y="184482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i="1" dirty="0" smtClean="0"/>
              <a:t>// tos metīs degošā ceplī, tur būs kaukšana un zobu trīcēšana. (Mt.13:50)</a:t>
            </a:r>
            <a:endParaRPr lang="en-US" sz="2800" dirty="0"/>
          </a:p>
        </p:txBody>
      </p:sp>
      <p:sp>
        <p:nvSpPr>
          <p:cNvPr id="3074" name="AutoShape 2" descr="Cilvēki – raudātāji – labākie no mums. Lūk, ko psihologi saka par tiem,  kuri raud par jeb ko. – Amizanti.lv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Cilvēki – raudātāji – labākie no mums. Lūk, ko psihologi saka par tiem,  kuri raud par jeb ko. – Amizanti.lv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0" name="Picture 8" descr="Hell (theology) | The Evil Wiki | Fand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008" y="3140968"/>
            <a:ext cx="8677472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212976"/>
            <a:ext cx="4176464" cy="2101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2" y="1"/>
            <a:ext cx="9180512" cy="764704"/>
          </a:xfrm>
        </p:spPr>
        <p:txBody>
          <a:bodyPr/>
          <a:lstStyle/>
          <a:p>
            <a:pPr eaLnBrk="1" hangingPunct="1"/>
            <a:r>
              <a:rPr lang="lv-LV" sz="4800" b="1" kern="1200" dirty="0" smtClean="0">
                <a:solidFill>
                  <a:schemeClr val="tx1"/>
                </a:solidFill>
              </a:rPr>
              <a:t>Mūžīgā pazudināšana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lv-LV" sz="2800" i="1" baseline="30000" dirty="0" smtClean="0"/>
              <a:t>13</a:t>
            </a:r>
            <a:r>
              <a:rPr lang="lv-LV" sz="2800" i="1" dirty="0" smtClean="0"/>
              <a:t> Ieejiet pa šaurajiem vārtiem, jo plati ir vārti un plats ir ceļš, kas ved pazušanā, un daudzi pa tiem ieiet. </a:t>
            </a:r>
            <a:r>
              <a:rPr lang="lv-LV" sz="2800" i="1" baseline="30000" dirty="0" smtClean="0"/>
              <a:t>14</a:t>
            </a:r>
            <a:r>
              <a:rPr lang="lv-LV" sz="2800" i="1" dirty="0" smtClean="0"/>
              <a:t> Cik šauri ir vārti un cik šaurs ir ceļš, kas ved dzīvībā, un tikai nedaudzi to atrod. (Mt.7:13-14)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28736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Platais ceļš </a:t>
            </a:r>
            <a:r>
              <a:rPr lang="lv-LV" sz="2800" dirty="0" smtClean="0"/>
              <a:t>– </a:t>
            </a:r>
            <a:r>
              <a:rPr lang="lv-LV" sz="2800" b="1" dirty="0" smtClean="0"/>
              <a:t>Pasaulīgais, materiālisma ceļš</a:t>
            </a:r>
            <a:r>
              <a:rPr lang="lv-LV" sz="2800" dirty="0" smtClean="0"/>
              <a:t>. </a:t>
            </a:r>
            <a:r>
              <a:rPr lang="lv-LV" sz="2800" b="1" dirty="0" smtClean="0"/>
              <a:t>Lielais bars </a:t>
            </a:r>
            <a:r>
              <a:rPr lang="lv-LV" sz="2800" dirty="0" smtClean="0"/>
              <a:t>rada </a:t>
            </a:r>
            <a:r>
              <a:rPr lang="lv-LV" sz="2800" b="1" dirty="0" smtClean="0"/>
              <a:t>drošības sajūtu</a:t>
            </a:r>
            <a:r>
              <a:rPr lang="lv-LV" sz="2800" dirty="0" smtClean="0"/>
              <a:t>. </a:t>
            </a:r>
            <a:r>
              <a:rPr lang="lv-LV" sz="2800" b="1" dirty="0" smtClean="0"/>
              <a:t>Nepeldi līdzi straumei</a:t>
            </a:r>
            <a:r>
              <a:rPr lang="lv-LV" sz="2800" dirty="0" smtClean="0"/>
              <a:t>.</a:t>
            </a:r>
            <a:endParaRPr lang="en-US" sz="1200" dirty="0" smtClean="0"/>
          </a:p>
          <a:p>
            <a:pPr>
              <a:buFontTx/>
              <a:buChar char="•"/>
            </a:pPr>
            <a:r>
              <a:rPr lang="lv-LV" sz="2800" b="1" dirty="0" smtClean="0"/>
              <a:t>Šaurais ceļš </a:t>
            </a:r>
            <a:r>
              <a:rPr lang="lv-LV" sz="2800" dirty="0" smtClean="0"/>
              <a:t>– </a:t>
            </a:r>
            <a:r>
              <a:rPr lang="lv-LV" sz="2800" b="1" dirty="0" smtClean="0"/>
              <a:t>Jēzus Kristus</a:t>
            </a:r>
            <a:r>
              <a:rPr lang="lv-LV" sz="2800" dirty="0" smtClean="0"/>
              <a:t>. </a:t>
            </a:r>
            <a:r>
              <a:rPr lang="lv-LV" sz="2800" b="1" dirty="0" smtClean="0"/>
              <a:t>Sekošana Kristum nav viegla</a:t>
            </a:r>
            <a:r>
              <a:rPr lang="lv-LV" sz="2800" dirty="0" smtClean="0"/>
              <a:t>, būs </a:t>
            </a:r>
            <a:r>
              <a:rPr lang="lv-LV" sz="2800" b="1" dirty="0" smtClean="0"/>
              <a:t>jāsaskaras</a:t>
            </a:r>
            <a:r>
              <a:rPr lang="lv-LV" sz="2800" dirty="0" smtClean="0"/>
              <a:t> ar </a:t>
            </a:r>
            <a:r>
              <a:rPr lang="lv-LV" sz="2800" b="1" dirty="0" smtClean="0"/>
              <a:t>izsmieklu</a:t>
            </a:r>
            <a:r>
              <a:rPr lang="lv-LV" sz="2800" dirty="0" smtClean="0"/>
              <a:t>, </a:t>
            </a:r>
            <a:r>
              <a:rPr lang="lv-LV" sz="2800" b="1" dirty="0" smtClean="0"/>
              <a:t>apspiešanu</a:t>
            </a:r>
            <a:r>
              <a:rPr lang="lv-LV" sz="2800" dirty="0" smtClean="0"/>
              <a:t>, </a:t>
            </a:r>
            <a:r>
              <a:rPr lang="lv-LV" sz="2800" b="1" dirty="0" smtClean="0"/>
              <a:t>nosodījumu</a:t>
            </a:r>
            <a:r>
              <a:rPr lang="lv-LV" sz="2800" dirty="0" smtClean="0"/>
              <a:t>, bet tas ir tā </a:t>
            </a:r>
            <a:r>
              <a:rPr lang="lv-LV" sz="2800" b="1" dirty="0" smtClean="0"/>
              <a:t>vērts</a:t>
            </a:r>
            <a:r>
              <a:rPr lang="lv-LV" sz="2800" dirty="0" smtClean="0"/>
              <a:t> tā </a:t>
            </a:r>
            <a:r>
              <a:rPr lang="lv-LV" sz="2800" b="1" dirty="0" smtClean="0"/>
              <a:t>gala mērķa dēļ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30722" name="Picture 2" descr="Consider your life – The Living Message of Chri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645024"/>
            <a:ext cx="7272808" cy="3068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763736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dirty="0" smtClean="0"/>
              <a:t>	</a:t>
            </a:r>
            <a:r>
              <a:rPr lang="lv-LV" sz="2800" i="1" baseline="30000" dirty="0" smtClean="0"/>
              <a:t>2</a:t>
            </a:r>
            <a:r>
              <a:rPr lang="lv-LV" sz="2800" i="1" dirty="0" smtClean="0"/>
              <a:t> Mana Tēva namā ir </a:t>
            </a:r>
            <a:r>
              <a:rPr lang="lv-LV" sz="2800" b="1" i="1" dirty="0" smtClean="0"/>
              <a:t>daudz mājokļu</a:t>
            </a:r>
            <a:r>
              <a:rPr lang="lv-LV" sz="2800" i="1" dirty="0" smtClean="0"/>
              <a:t>. Ja tas tā nebūtu, vai Es jums tad būtu teicis: </a:t>
            </a:r>
            <a:r>
              <a:rPr lang="lv-LV" sz="2800" b="1" i="1" dirty="0" smtClean="0"/>
              <a:t>Es aizeju jums vietu sataisīt</a:t>
            </a:r>
            <a:r>
              <a:rPr lang="lv-LV" sz="2800" i="1" dirty="0" smtClean="0"/>
              <a:t>? </a:t>
            </a:r>
            <a:r>
              <a:rPr lang="lv-LV" sz="2800" i="1" baseline="30000" dirty="0" smtClean="0"/>
              <a:t>3</a:t>
            </a:r>
            <a:r>
              <a:rPr lang="lv-LV" sz="2800" i="1" dirty="0" smtClean="0"/>
              <a:t> Un, kad Es būšu nogājis un jums vietu sataisījis, tad Es nākšu atkal un </a:t>
            </a:r>
            <a:r>
              <a:rPr lang="lv-LV" sz="2800" b="1" i="1" dirty="0" smtClean="0"/>
              <a:t>ņemšu jūs pie Sevis</a:t>
            </a:r>
            <a:r>
              <a:rPr lang="lv-LV" sz="2800" i="1" dirty="0" smtClean="0"/>
              <a:t>, lai tur, kur Es esmu, būtu arī jūs. (Mt.14:2-3) </a:t>
            </a:r>
            <a:endParaRPr lang="en-US" sz="2600" i="1" dirty="0" smtClean="0"/>
          </a:p>
        </p:txBody>
      </p:sp>
      <p:pic>
        <p:nvPicPr>
          <p:cNvPr id="1026" name="Picture 2" descr="GOD&amp;#39;S HEAVENLY MANSIONS – GOD&amp;#39;S HOTSPOT"/>
          <p:cNvPicPr>
            <a:picLocks noChangeAspect="1" noChangeArrowheads="1"/>
          </p:cNvPicPr>
          <p:nvPr/>
        </p:nvPicPr>
        <p:blipFill>
          <a:blip r:embed="rId2" cstate="print"/>
          <a:srcRect b="8210"/>
          <a:stretch>
            <a:fillRect/>
          </a:stretch>
        </p:blipFill>
        <p:spPr bwMode="auto">
          <a:xfrm>
            <a:off x="0" y="2806167"/>
            <a:ext cx="9144000" cy="4051833"/>
          </a:xfrm>
          <a:prstGeom prst="rect">
            <a:avLst/>
          </a:prstGeom>
          <a:noFill/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2" y="1"/>
            <a:ext cx="9180512" cy="764704"/>
          </a:xfrm>
        </p:spPr>
        <p:txBody>
          <a:bodyPr/>
          <a:lstStyle/>
          <a:p>
            <a:pPr eaLnBrk="1" hangingPunct="1"/>
            <a:r>
              <a:rPr lang="lv-LV" b="1" kern="1200" dirty="0" smtClean="0">
                <a:solidFill>
                  <a:schemeClr val="tx1"/>
                </a:solidFill>
              </a:rPr>
              <a:t>Jēzus ir devies mājokļus sataisīt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www.purechristiangraphicdesign.com/wp-content/uploads/Heaven-showing-Gate-of-Judah.jpg"/>
          <p:cNvPicPr>
            <a:picLocks noChangeAspect="1" noChangeArrowheads="1"/>
          </p:cNvPicPr>
          <p:nvPr/>
        </p:nvPicPr>
        <p:blipFill>
          <a:blip r:embed="rId2" cstate="print"/>
          <a:srcRect t="3716"/>
          <a:stretch>
            <a:fillRect/>
          </a:stretch>
        </p:blipFill>
        <p:spPr bwMode="auto">
          <a:xfrm>
            <a:off x="0" y="2924944"/>
            <a:ext cx="9144000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7188" y="620688"/>
            <a:ext cx="9501188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dirty="0" smtClean="0"/>
              <a:t>    Un es dzirdēju stipru balsi no troņa sakām: "Redzi, Dieva mājoklis pie cilvēkiem, Viņš mājos viņu vidū, un tie būs Viņa ļaudis, un Dievs pats būs ar viņiem. </a:t>
            </a:r>
            <a:r>
              <a:rPr lang="lv-LV" sz="2600" i="1" dirty="0" smtClean="0"/>
              <a:t>(Jņ.at.21:3)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lv-LV" sz="26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62880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Apustuļi </a:t>
            </a:r>
            <a:r>
              <a:rPr lang="lv-LV" sz="2800" dirty="0"/>
              <a:t>bija </a:t>
            </a:r>
            <a:r>
              <a:rPr lang="lv-LV" sz="2800" b="1" dirty="0" smtClean="0"/>
              <a:t>kopā</a:t>
            </a:r>
            <a:r>
              <a:rPr lang="lv-LV" sz="2800" dirty="0" smtClean="0"/>
              <a:t> </a:t>
            </a:r>
            <a:r>
              <a:rPr lang="lv-LV" sz="2800" dirty="0"/>
              <a:t>ar </a:t>
            </a:r>
            <a:r>
              <a:rPr lang="lv-LV" sz="2800" b="1" dirty="0" smtClean="0"/>
              <a:t>Jēzu</a:t>
            </a:r>
            <a:r>
              <a:rPr lang="lv-LV" sz="2800" dirty="0" smtClean="0"/>
              <a:t>, </a:t>
            </a:r>
            <a:r>
              <a:rPr lang="lv-LV" sz="2800" dirty="0"/>
              <a:t>bet tur </a:t>
            </a:r>
            <a:r>
              <a:rPr lang="lv-LV" sz="2800" b="1" dirty="0"/>
              <a:t>debesu valstībā </a:t>
            </a:r>
            <a:r>
              <a:rPr lang="lv-LV" sz="2800" dirty="0"/>
              <a:t>arī </a:t>
            </a:r>
            <a:r>
              <a:rPr lang="lv-LV" sz="2800" b="1" dirty="0"/>
              <a:t>mums</a:t>
            </a:r>
            <a:r>
              <a:rPr lang="lv-LV" sz="2800" dirty="0"/>
              <a:t> tāda </a:t>
            </a:r>
            <a:r>
              <a:rPr lang="lv-LV" sz="2800" b="1" dirty="0"/>
              <a:t>iespēja </a:t>
            </a:r>
            <a:r>
              <a:rPr lang="lv-LV" sz="2800" b="1" dirty="0" smtClean="0"/>
              <a:t>būs,</a:t>
            </a:r>
            <a:r>
              <a:rPr lang="lv-LV" sz="2800" dirty="0" smtClean="0"/>
              <a:t> </a:t>
            </a:r>
            <a:r>
              <a:rPr lang="lv-LV" sz="2800" dirty="0"/>
              <a:t>ar </a:t>
            </a:r>
            <a:r>
              <a:rPr lang="lv-LV" sz="2800" b="1" dirty="0"/>
              <a:t>Viņu</a:t>
            </a:r>
            <a:r>
              <a:rPr lang="lv-LV" sz="2800" dirty="0"/>
              <a:t> </a:t>
            </a:r>
            <a:r>
              <a:rPr lang="lv-LV" sz="2800" b="1" dirty="0"/>
              <a:t>varēs</a:t>
            </a:r>
            <a:r>
              <a:rPr lang="lv-LV" sz="2800" dirty="0"/>
              <a:t> visu </a:t>
            </a:r>
            <a:r>
              <a:rPr lang="lv-LV" sz="2800" b="1" dirty="0"/>
              <a:t>pārrunāt</a:t>
            </a:r>
            <a:r>
              <a:rPr lang="lv-LV" sz="2800" dirty="0"/>
              <a:t>!</a:t>
            </a:r>
          </a:p>
          <a:p>
            <a:pPr>
              <a:buFontTx/>
              <a:buChar char="•"/>
            </a:pPr>
            <a:r>
              <a:rPr lang="lv-LV" sz="2800" b="1" dirty="0"/>
              <a:t>Svarīgāks</a:t>
            </a:r>
            <a:r>
              <a:rPr lang="lv-LV" sz="2800" dirty="0"/>
              <a:t> par </a:t>
            </a:r>
            <a:r>
              <a:rPr lang="lv-LV" sz="2800" b="1" dirty="0"/>
              <a:t>Dieva dāvanām </a:t>
            </a:r>
            <a:r>
              <a:rPr lang="lv-LV" sz="2800" dirty="0"/>
              <a:t>ir </a:t>
            </a:r>
            <a:r>
              <a:rPr lang="lv-LV" sz="2800" b="1" dirty="0"/>
              <a:t>Dievs pats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614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4CD208-B8DB-4846-A442-75028FFC26BC}" type="slidenum">
              <a:rPr lang="lv-LV" smtClean="0"/>
              <a:pPr/>
              <a:t>13</a:t>
            </a:fld>
            <a:endParaRPr lang="lv-LV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2" y="1"/>
            <a:ext cx="9180512" cy="764704"/>
          </a:xfrm>
        </p:spPr>
        <p:txBody>
          <a:bodyPr/>
          <a:lstStyle/>
          <a:p>
            <a:pPr eaLnBrk="1" hangingPunct="1"/>
            <a:r>
              <a:rPr lang="lv-LV" b="1" kern="1200" dirty="0" smtClean="0">
                <a:solidFill>
                  <a:schemeClr val="tx1"/>
                </a:solidFill>
              </a:rPr>
              <a:t>Dievs ticīgo vidū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29</a:t>
            </a:r>
            <a:r>
              <a:rPr lang="lv-LV" sz="2800" i="1" dirty="0" smtClean="0"/>
              <a:t> Es jums saku: es vairs nedzeršu no šiem vīnakoka augļiem līdz tai dienai, kad es kopā ar jums to no jauna dzeršu sava Tēva valstībā.” </a:t>
            </a:r>
            <a:r>
              <a:rPr lang="lv-LV" sz="2800" i="1" baseline="30000" dirty="0" smtClean="0"/>
              <a:t>30</a:t>
            </a:r>
            <a:r>
              <a:rPr lang="lv-LV" sz="2800" i="1" dirty="0" smtClean="0"/>
              <a:t> Tad, pateicības dziesmu nodziedājuši, viņi devās uz </a:t>
            </a:r>
            <a:r>
              <a:rPr lang="lv-LV" sz="2800" i="1" dirty="0" err="1" smtClean="0"/>
              <a:t>Olīvkalnu</a:t>
            </a:r>
            <a:r>
              <a:rPr lang="lv-LV" sz="2800" i="1" dirty="0" smtClean="0"/>
              <a:t>. (Mt.26:29-30)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3488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800" b="1" dirty="0" smtClean="0"/>
              <a:t>Sv. Vakarēdienā </a:t>
            </a:r>
            <a:r>
              <a:rPr lang="lv-LV" sz="2800" dirty="0" smtClean="0"/>
              <a:t>mēs </a:t>
            </a:r>
            <a:r>
              <a:rPr lang="lv-LV" sz="2800" b="1" dirty="0" smtClean="0"/>
              <a:t>gatavojamies mūžībai</a:t>
            </a:r>
            <a:r>
              <a:rPr lang="lv-LV" sz="2800" dirty="0" smtClean="0"/>
              <a:t>! 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14</a:t>
            </a:fld>
            <a:endParaRPr lang="lv-LV" smtClean="0"/>
          </a:p>
        </p:txBody>
      </p:sp>
      <p:pic>
        <p:nvPicPr>
          <p:cNvPr id="46082" name="Picture 2" descr="Attēlu rezultāti vaicājumam “Jesus holy supper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24945"/>
            <a:ext cx="8355918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2" y="1"/>
            <a:ext cx="9180512" cy="764704"/>
          </a:xfrm>
        </p:spPr>
        <p:txBody>
          <a:bodyPr/>
          <a:lstStyle/>
          <a:p>
            <a:pPr eaLnBrk="1" hangingPunct="1"/>
            <a:r>
              <a:rPr lang="lv-LV" b="1" kern="1200" dirty="0" smtClean="0">
                <a:solidFill>
                  <a:schemeClr val="tx1"/>
                </a:solidFill>
              </a:rPr>
              <a:t>Debesu galda kopība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2.bp.blogspot.com/-Jodb7oQF8xY/UHPV8Z40WHI/AAAAAAAADKw/Dh-SiteRxS4/s1600/Love+In+Heaven+01+1280X960+Love+Friendship+Wallp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508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285750" y="647526"/>
            <a:ext cx="9429750" cy="112529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dirty="0" smtClean="0"/>
              <a:t>   Viņš nožāvēs visas asaras no viņu acīm, nāves vairs nebūs, nedz bēdu, nedz vaidu, nedz sāpju vairs nebūs, jo, kas bija, ir pagājis. (Jņ.at.21:4)</a:t>
            </a:r>
          </a:p>
        </p:txBody>
      </p:sp>
      <p:sp>
        <p:nvSpPr>
          <p:cNvPr id="717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14EBDC-123D-46F3-B708-BC6F75E584DF}" type="slidenum">
              <a:rPr lang="lv-LV" smtClean="0"/>
              <a:pPr/>
              <a:t>15</a:t>
            </a:fld>
            <a:endParaRPr lang="lv-LV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-36512" y="1"/>
            <a:ext cx="9180512" cy="76470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Debesu vairs nebūs:</a:t>
            </a:r>
          </a:p>
        </p:txBody>
      </p:sp>
      <p:sp>
        <p:nvSpPr>
          <p:cNvPr id="8" name="Oval 7"/>
          <p:cNvSpPr/>
          <p:nvPr/>
        </p:nvSpPr>
        <p:spPr>
          <a:xfrm>
            <a:off x="107504" y="2132856"/>
            <a:ext cx="2448272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Nāves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059832" y="2060848"/>
            <a:ext cx="2808312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Bēdu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012160" y="2852936"/>
            <a:ext cx="298782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Grēka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763688" y="3573016"/>
            <a:ext cx="266429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Sāpju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83568" y="5157192"/>
            <a:ext cx="345638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Egoisma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6" grpId="0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9144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Šai </a:t>
            </a:r>
            <a:r>
              <a:rPr lang="lv-LV" sz="2800" b="1" dirty="0"/>
              <a:t>pasaulē</a:t>
            </a:r>
            <a:r>
              <a:rPr lang="lv-LV" sz="2800" dirty="0"/>
              <a:t> mums </a:t>
            </a:r>
            <a:r>
              <a:rPr lang="lv-LV" sz="2800" b="1" dirty="0"/>
              <a:t>nav paliekamas vietas</a:t>
            </a:r>
            <a:r>
              <a:rPr lang="lv-LV" sz="2800" dirty="0"/>
              <a:t>, bet tās </a:t>
            </a:r>
            <a:r>
              <a:rPr lang="lv-LV" sz="2800" b="1" dirty="0"/>
              <a:t>nākamās</a:t>
            </a:r>
            <a:r>
              <a:rPr lang="lv-LV" sz="2800" dirty="0"/>
              <a:t> mēs </a:t>
            </a:r>
            <a:r>
              <a:rPr lang="lv-LV" sz="2800" b="1" dirty="0"/>
              <a:t>ilgojamies</a:t>
            </a:r>
            <a:r>
              <a:rPr lang="lv-LV" sz="2800" dirty="0"/>
              <a:t>! </a:t>
            </a:r>
            <a:r>
              <a:rPr lang="lv-LV" sz="2800" b="1" dirty="0"/>
              <a:t>Ko tas līdz </a:t>
            </a:r>
            <a:r>
              <a:rPr lang="lv-LV" sz="2800" dirty="0"/>
              <a:t>ja mēs šeit virs zemes </a:t>
            </a:r>
            <a:r>
              <a:rPr lang="lv-LV" sz="2800" b="1" dirty="0"/>
              <a:t>iemantojam</a:t>
            </a:r>
            <a:r>
              <a:rPr lang="lv-LV" sz="2800" dirty="0"/>
              <a:t> visu </a:t>
            </a:r>
            <a:r>
              <a:rPr lang="lv-LV" sz="2800" b="1" dirty="0"/>
              <a:t>pasauli</a:t>
            </a:r>
            <a:r>
              <a:rPr lang="lv-LV" sz="2800" dirty="0"/>
              <a:t>, bet </a:t>
            </a:r>
            <a:r>
              <a:rPr lang="lv-LV" sz="2800" b="1" dirty="0"/>
              <a:t>zaudējam</a:t>
            </a:r>
            <a:r>
              <a:rPr lang="lv-LV" sz="2800" dirty="0"/>
              <a:t> </a:t>
            </a:r>
            <a:r>
              <a:rPr lang="lv-LV" sz="2800" b="1" dirty="0"/>
              <a:t>mūžību</a:t>
            </a:r>
            <a:r>
              <a:rPr lang="lv-LV" sz="2800" dirty="0"/>
              <a:t> </a:t>
            </a:r>
          </a:p>
          <a:p>
            <a:pPr>
              <a:buFontTx/>
              <a:buChar char="•"/>
            </a:pPr>
            <a:r>
              <a:rPr lang="lv-LV" sz="2800" dirty="0"/>
              <a:t>Šīs </a:t>
            </a:r>
            <a:r>
              <a:rPr lang="lv-LV" sz="2800" dirty="0" smtClean="0"/>
              <a:t>lietas </a:t>
            </a:r>
            <a:r>
              <a:rPr lang="lv-LV" sz="2800" b="1" dirty="0" smtClean="0"/>
              <a:t>Dievs</a:t>
            </a:r>
            <a:r>
              <a:rPr lang="lv-LV" sz="2800" dirty="0" smtClean="0"/>
              <a:t> licis </a:t>
            </a:r>
            <a:r>
              <a:rPr lang="lv-LV" sz="2800" b="1" dirty="0" smtClean="0"/>
              <a:t>Bībelē</a:t>
            </a:r>
            <a:r>
              <a:rPr lang="lv-LV" sz="2800" dirty="0" smtClean="0"/>
              <a:t> </a:t>
            </a:r>
            <a:r>
              <a:rPr lang="lv-LV" sz="2800" dirty="0"/>
              <a:t>ir </a:t>
            </a:r>
            <a:r>
              <a:rPr lang="lv-LV" sz="2800" b="1" dirty="0" smtClean="0"/>
              <a:t>pierakstīt</a:t>
            </a:r>
            <a:r>
              <a:rPr lang="lv-LV" sz="2800" dirty="0" smtClean="0"/>
              <a:t>, </a:t>
            </a:r>
            <a:r>
              <a:rPr lang="lv-LV" sz="2800" dirty="0"/>
              <a:t>lai </a:t>
            </a:r>
            <a:r>
              <a:rPr lang="lv-LV" sz="2800" b="1" dirty="0"/>
              <a:t>ticīgos</a:t>
            </a:r>
            <a:r>
              <a:rPr lang="lv-LV" sz="2800" dirty="0"/>
              <a:t> </a:t>
            </a:r>
            <a:r>
              <a:rPr lang="lv-LV" sz="2800" b="1" dirty="0"/>
              <a:t>iepriecinātu</a:t>
            </a:r>
            <a:r>
              <a:rPr lang="lv-LV" sz="2800" dirty="0"/>
              <a:t> visos laikos par </a:t>
            </a:r>
            <a:r>
              <a:rPr lang="lv-LV" sz="2800" b="1" dirty="0"/>
              <a:t>nākamās pasaules godību</a:t>
            </a:r>
            <a:r>
              <a:rPr lang="lv-LV" sz="2800" dirty="0"/>
              <a:t> un </a:t>
            </a:r>
            <a:r>
              <a:rPr lang="lv-LV" sz="2800" b="1" dirty="0"/>
              <a:t>prieku</a:t>
            </a:r>
            <a:r>
              <a:rPr lang="lv-LV" sz="2800" dirty="0"/>
              <a:t> tuvumā </a:t>
            </a:r>
            <a:r>
              <a:rPr lang="lv-LV" sz="2800" b="1" dirty="0"/>
              <a:t>kopā</a:t>
            </a:r>
            <a:r>
              <a:rPr lang="lv-LV" sz="2800" dirty="0"/>
              <a:t> ar </a:t>
            </a:r>
            <a:r>
              <a:rPr lang="lv-LV" sz="2800" b="1" dirty="0"/>
              <a:t>Jēzu</a:t>
            </a:r>
            <a:r>
              <a:rPr lang="lv-LV" sz="2800" dirty="0"/>
              <a:t>. Āmen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8D86BF-CDF0-4F8F-97FB-7F31AF5484EE}" type="slidenum">
              <a:rPr lang="lv-LV" smtClean="0"/>
              <a:pPr/>
              <a:t>16</a:t>
            </a:fld>
            <a:endParaRPr lang="lv-LV" smtClean="0"/>
          </a:p>
        </p:txBody>
      </p:sp>
      <p:pic>
        <p:nvPicPr>
          <p:cNvPr id="6" name="Picture 10" descr="golden city of Heaven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43575"/>
            <a:ext cx="9144000" cy="3514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17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62843"/>
            <a:ext cx="8065020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Lk.20:27-40 Kā būs mūžībā?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76" y="546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548680"/>
            <a:ext cx="91440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300" baseline="30000" dirty="0" smtClean="0"/>
              <a:t>27</a:t>
            </a:r>
            <a:r>
              <a:rPr lang="lv-LV" sz="2300" dirty="0" smtClean="0"/>
              <a:t>  Tad pienāca kādi </a:t>
            </a:r>
            <a:r>
              <a:rPr lang="lv-LV" sz="2300" dirty="0" err="1" smtClean="0"/>
              <a:t>saduķeji</a:t>
            </a:r>
            <a:r>
              <a:rPr lang="lv-LV" sz="2300" dirty="0" smtClean="0"/>
              <a:t> – tie noliedz augšāmcelšanos – un viņam jautāja: </a:t>
            </a:r>
            <a:r>
              <a:rPr lang="lv-LV" sz="2300" baseline="30000" dirty="0" smtClean="0"/>
              <a:t>28</a:t>
            </a:r>
            <a:r>
              <a:rPr lang="lv-LV" sz="2300" dirty="0" smtClean="0"/>
              <a:t> “Mācītāj, Mozus mums rakstīja: ja kādam nomirst brālis, kam ir sieva, bet nav bērnu, tad lai viņš ņem sev brāļa sievu un dod savam brālim pēcnācējus. – </a:t>
            </a:r>
            <a:r>
              <a:rPr lang="lv-LV" sz="2300" baseline="30000" dirty="0" smtClean="0"/>
              <a:t>29</a:t>
            </a:r>
            <a:r>
              <a:rPr lang="lv-LV" sz="2300" dirty="0" smtClean="0"/>
              <a:t> Bija septiņi brāļi, un pirmais, apņēmis sievu, nomira, būdams bez bērniem; </a:t>
            </a:r>
            <a:r>
              <a:rPr lang="lv-LV" sz="2300" baseline="30000" dirty="0" smtClean="0"/>
              <a:t>30-31</a:t>
            </a:r>
            <a:r>
              <a:rPr lang="lv-LV" sz="2300" dirty="0" smtClean="0"/>
              <a:t> arī otrais un trešais apprecēja viņu, tāpat pārējie līdz pat septītajam, un visi nomira, neatstādami bērnus. </a:t>
            </a:r>
            <a:r>
              <a:rPr lang="lv-LV" sz="2300" baseline="30000" dirty="0" smtClean="0"/>
              <a:t>32</a:t>
            </a:r>
            <a:r>
              <a:rPr lang="lv-LV" sz="2300" dirty="0" smtClean="0"/>
              <a:t> Beigās nomira arī sieva. </a:t>
            </a:r>
            <a:r>
              <a:rPr lang="lv-LV" sz="2300" baseline="30000" dirty="0" smtClean="0"/>
              <a:t>33</a:t>
            </a:r>
            <a:r>
              <a:rPr lang="lv-LV" sz="2300" dirty="0" smtClean="0"/>
              <a:t> Kuram no tiem viņa būs sieva augšāmcelšanā? Viņa taču bija sieva visiem septiņiem.” </a:t>
            </a:r>
            <a:r>
              <a:rPr lang="lv-LV" sz="2300" baseline="30000" dirty="0" smtClean="0"/>
              <a:t>34</a:t>
            </a:r>
            <a:r>
              <a:rPr lang="lv-LV" sz="2300" dirty="0" smtClean="0"/>
              <a:t> Jēzus viņiem sacīja: “Šī laikmeta dēli precas un tiek precēti; </a:t>
            </a:r>
            <a:r>
              <a:rPr lang="lv-LV" sz="2300" baseline="30000" dirty="0" smtClean="0"/>
              <a:t>35</a:t>
            </a:r>
            <a:r>
              <a:rPr lang="lv-LV" sz="2300" dirty="0" smtClean="0"/>
              <a:t> bet tie, kas būs cienīgi sasniegt to laikmetu un augšāmcelšanos no mirušajiem, nedz precēsies, nedz tiks precēti. </a:t>
            </a:r>
            <a:r>
              <a:rPr lang="lv-LV" sz="2300" baseline="30000" dirty="0" smtClean="0"/>
              <a:t>36</a:t>
            </a:r>
            <a:r>
              <a:rPr lang="lv-LV" sz="2300" dirty="0" smtClean="0"/>
              <a:t> Tie vairs nevar nomirt, jo ir līdzīgi eņģeļiem un ir Dieva bērni, būdami augšāmcelšanās bērni. </a:t>
            </a:r>
            <a:r>
              <a:rPr lang="lv-LV" sz="2300" baseline="30000" dirty="0" smtClean="0"/>
              <a:t>37</a:t>
            </a:r>
            <a:r>
              <a:rPr lang="lv-LV" sz="2300" dirty="0" smtClean="0"/>
              <a:t>  Bet, ka mirušie celsies augšām, to arī Mozus ir rādījis stāstā par ērkšķu krūmu, kur </a:t>
            </a:r>
            <a:r>
              <a:rPr lang="lv-LV" sz="2300" dirty="0" smtClean="0"/>
              <a:t>to Kungu </a:t>
            </a:r>
            <a:r>
              <a:rPr lang="lv-LV" sz="2300" dirty="0" smtClean="0"/>
              <a:t>sauc par Ābrahāma Dievu, Īzaka Dievu un Jēkaba Dievu. </a:t>
            </a:r>
            <a:r>
              <a:rPr lang="lv-LV" sz="2300" baseline="30000" dirty="0" smtClean="0"/>
              <a:t>38</a:t>
            </a:r>
            <a:r>
              <a:rPr lang="lv-LV" sz="2300" dirty="0" smtClean="0"/>
              <a:t> Dievs nav mirušo, bet dzīvo Dievs, jo viņam visi ir dzīvi.” </a:t>
            </a:r>
            <a:r>
              <a:rPr lang="lv-LV" sz="2300" baseline="30000" dirty="0" smtClean="0"/>
              <a:t>39</a:t>
            </a:r>
            <a:r>
              <a:rPr lang="lv-LV" sz="2300" dirty="0" smtClean="0"/>
              <a:t> Tad kādi rakstu mācītāji sacīja: “Mācītāj, tu labi pateici.” </a:t>
            </a:r>
            <a:r>
              <a:rPr lang="lv-LV" sz="2300" baseline="30000" dirty="0" smtClean="0"/>
              <a:t>40</a:t>
            </a:r>
            <a:r>
              <a:rPr lang="lv-LV" sz="2300" dirty="0" smtClean="0"/>
              <a:t> Un neviens vairs neuzdrošinājās viņam ko jautāt.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08304" y="0"/>
            <a:ext cx="1835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lv-LV" sz="2000" dirty="0" smtClean="0"/>
              <a:t>20.nov.2022.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27</a:t>
            </a:r>
            <a:r>
              <a:rPr lang="lv-LV" sz="2800" i="1" dirty="0" smtClean="0"/>
              <a:t>  Tad pienāca kādi </a:t>
            </a:r>
            <a:r>
              <a:rPr lang="lv-LV" sz="2800" i="1" dirty="0" err="1" smtClean="0"/>
              <a:t>saduķeji</a:t>
            </a:r>
            <a:r>
              <a:rPr lang="lv-LV" sz="2800" i="1" dirty="0" smtClean="0"/>
              <a:t> – tie noliedz augšāmcelšanos – un viņam jautāja: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4704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err="1" smtClean="0"/>
              <a:t>Saduķeji</a:t>
            </a:r>
            <a:r>
              <a:rPr lang="lv-LV" sz="2800" dirty="0" smtClean="0"/>
              <a:t> bija tā laika </a:t>
            </a:r>
            <a:r>
              <a:rPr lang="lv-LV" sz="2800" b="1" dirty="0" smtClean="0"/>
              <a:t>liberāļi</a:t>
            </a:r>
            <a:r>
              <a:rPr lang="lv-LV" sz="2800" dirty="0" smtClean="0"/>
              <a:t>, kas līdzīgi mūsdienu liberāļiem </a:t>
            </a:r>
            <a:r>
              <a:rPr lang="lv-LV" sz="2800" b="1" dirty="0" smtClean="0"/>
              <a:t>netic</a:t>
            </a:r>
            <a:r>
              <a:rPr lang="lv-LV" sz="2800" dirty="0" smtClean="0"/>
              <a:t> uz </a:t>
            </a:r>
            <a:r>
              <a:rPr lang="lv-LV" sz="2800" b="1" dirty="0" smtClean="0"/>
              <a:t>augšāmcelšanos</a:t>
            </a:r>
            <a:r>
              <a:rPr lang="lv-LV" sz="2800" dirty="0" smtClean="0"/>
              <a:t>/</a:t>
            </a:r>
            <a:r>
              <a:rPr lang="lv-LV" sz="2800" b="1" dirty="0" smtClean="0"/>
              <a:t>debesu valstību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err="1" smtClean="0"/>
              <a:t>Libērāļi</a:t>
            </a:r>
            <a:r>
              <a:rPr lang="lv-LV" sz="2800" dirty="0" smtClean="0"/>
              <a:t> saka: augšāmcelšanās nozīmē, ka mēs paliksim savu </a:t>
            </a:r>
            <a:r>
              <a:rPr lang="lv-LV" sz="2800" b="1" dirty="0" smtClean="0"/>
              <a:t>tuvāko atmiņās</a:t>
            </a:r>
            <a:r>
              <a:rPr lang="lv-LV" sz="2800" dirty="0" smtClean="0"/>
              <a:t>. Arī daudzi </a:t>
            </a:r>
            <a:r>
              <a:rPr lang="lv-LV" sz="2800" b="1" dirty="0" smtClean="0"/>
              <a:t>ateisti domā</a:t>
            </a:r>
            <a:r>
              <a:rPr lang="lv-LV" sz="2800" dirty="0" smtClean="0"/>
              <a:t>, ka ar </a:t>
            </a:r>
            <a:r>
              <a:rPr lang="lv-LV" sz="2800" b="1" dirty="0" smtClean="0"/>
              <a:t>nāvi viss beidzās</a:t>
            </a:r>
            <a:r>
              <a:rPr lang="lv-LV" sz="2800" dirty="0" smtClean="0"/>
              <a:t>. Bet Bībelē māca citādi. 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3</a:t>
            </a:fld>
            <a:endParaRPr lang="lv-LV" smtClean="0"/>
          </a:p>
        </p:txBody>
      </p:sp>
      <p:pic>
        <p:nvPicPr>
          <p:cNvPr id="7170" name="Picture 2" descr="Who Were the Pharisees, Sadducees, and Essenes? | ReasonableTheology.o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0"/>
            <a:ext cx="9144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400" i="1" baseline="30000" dirty="0" smtClean="0"/>
              <a:t>28</a:t>
            </a:r>
            <a:r>
              <a:rPr lang="lv-LV" sz="2400" i="1" dirty="0" smtClean="0"/>
              <a:t> “Mācītāj, Mozus mums rakstīja: ja kādam nomirst brālis, kam ir sieva, bet nav bērnu, tad lai viņš ņem sev brāļa sievu un dod savam brālim pēcnācējus. – </a:t>
            </a:r>
            <a:r>
              <a:rPr lang="lv-LV" sz="2400" i="1" baseline="30000" dirty="0" smtClean="0"/>
              <a:t>29</a:t>
            </a:r>
            <a:r>
              <a:rPr lang="lv-LV" sz="2400" i="1" dirty="0" smtClean="0"/>
              <a:t> Bija septiņi brāļi, un pirmais, apņēmis sievu, nomira, būdams bez bērniem; </a:t>
            </a:r>
            <a:r>
              <a:rPr lang="lv-LV" sz="2400" i="1" baseline="30000" dirty="0" smtClean="0"/>
              <a:t>30-31</a:t>
            </a:r>
            <a:r>
              <a:rPr lang="lv-LV" sz="2400" i="1" dirty="0" smtClean="0"/>
              <a:t> arī otrais un trešais apprecēja viņu, tāpat pārējie līdz pat septītajam, un visi nomira, neatstādami bērnus. </a:t>
            </a:r>
            <a:r>
              <a:rPr lang="lv-LV" sz="2400" i="1" baseline="30000" dirty="0" smtClean="0"/>
              <a:t>32</a:t>
            </a:r>
            <a:r>
              <a:rPr lang="lv-LV" sz="2400" i="1" dirty="0" smtClean="0"/>
              <a:t> Beigās nomira arī sieva. </a:t>
            </a:r>
            <a:r>
              <a:rPr lang="lv-LV" sz="2400" i="1" baseline="30000" dirty="0" smtClean="0"/>
              <a:t>33</a:t>
            </a:r>
            <a:r>
              <a:rPr lang="lv-LV" sz="2400" i="1" dirty="0" smtClean="0"/>
              <a:t> Kuram no tiem viņa būs sieva augšāmcelšanā? Viņa taču bija sieva visiem septiņiem.”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42088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err="1" smtClean="0"/>
              <a:t>Līberāļi</a:t>
            </a:r>
            <a:r>
              <a:rPr lang="lv-LV" sz="2800" dirty="0" smtClean="0"/>
              <a:t> un </a:t>
            </a:r>
            <a:r>
              <a:rPr lang="lv-LV" sz="2800" b="1" dirty="0" smtClean="0"/>
              <a:t>ateisti</a:t>
            </a:r>
            <a:r>
              <a:rPr lang="lv-LV" sz="2800" dirty="0" smtClean="0"/>
              <a:t> ceļ </a:t>
            </a:r>
            <a:r>
              <a:rPr lang="lv-LV" sz="2800" b="1" dirty="0" smtClean="0"/>
              <a:t>prātu</a:t>
            </a:r>
            <a:r>
              <a:rPr lang="lv-LV" sz="2800" dirty="0" smtClean="0"/>
              <a:t> </a:t>
            </a:r>
            <a:r>
              <a:rPr lang="lv-LV" sz="2800" b="1" dirty="0" smtClean="0"/>
              <a:t>augstāk</a:t>
            </a:r>
            <a:r>
              <a:rPr lang="lv-LV" sz="2800" dirty="0" smtClean="0"/>
              <a:t> par </a:t>
            </a:r>
            <a:r>
              <a:rPr lang="lv-LV" sz="2800" b="1" dirty="0" smtClean="0"/>
              <a:t>Dieva vārdu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Tad viņi </a:t>
            </a:r>
            <a:r>
              <a:rPr lang="lv-LV" sz="2800" b="1" dirty="0" smtClean="0"/>
              <a:t>izdomā</a:t>
            </a:r>
            <a:r>
              <a:rPr lang="lv-LV" sz="2800" dirty="0" smtClean="0"/>
              <a:t> dažādas </a:t>
            </a:r>
            <a:r>
              <a:rPr lang="lv-LV" sz="2800" b="1" dirty="0" smtClean="0"/>
              <a:t>prāta loģikas prātulas.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b="1" dirty="0" smtClean="0"/>
              <a:t>Liberāļiem</a:t>
            </a:r>
            <a:r>
              <a:rPr lang="lv-LV" sz="2800" dirty="0" smtClean="0"/>
              <a:t> un </a:t>
            </a:r>
            <a:r>
              <a:rPr lang="lv-LV" sz="2800" b="1" dirty="0" err="1" smtClean="0"/>
              <a:t>ateismiem</a:t>
            </a:r>
            <a:r>
              <a:rPr lang="lv-LV" sz="2800" dirty="0" smtClean="0"/>
              <a:t> viss grozās tikai ap </a:t>
            </a:r>
            <a:r>
              <a:rPr lang="lv-LV" sz="2800" b="1" dirty="0" smtClean="0"/>
              <a:t>šo dzīvi.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4</a:t>
            </a:fld>
            <a:endParaRPr lang="lv-LV" smtClean="0"/>
          </a:p>
        </p:txBody>
      </p:sp>
      <p:pic>
        <p:nvPicPr>
          <p:cNvPr id="6146" name="Picture 2" descr="Dijuluki Samson Perempuan, Wanita di Uganda Ini Sanggup Puaskan Hasrat  Tujuh Suamin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9040"/>
            <a:ext cx="9144000" cy="3096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3736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34</a:t>
            </a:r>
            <a:r>
              <a:rPr lang="lv-LV" sz="2800" i="1" dirty="0" smtClean="0"/>
              <a:t> Jēzus viņiem sacīja: “Šī laikmeta dēli precas un tiek precēti; </a:t>
            </a:r>
            <a:r>
              <a:rPr lang="lv-LV" sz="2800" i="1" baseline="30000" dirty="0" smtClean="0"/>
              <a:t>35</a:t>
            </a:r>
            <a:r>
              <a:rPr lang="lv-LV" sz="2800" i="1" dirty="0" smtClean="0"/>
              <a:t> bet tie, kas būs cienīgi sasniegt to laikmetu un augšāmcelšanos no mirušajiem, nedz precēsies, nedz tiks precēti.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132856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Debesu valstībā vairs neviens neprecēsies</a:t>
            </a:r>
            <a:r>
              <a:rPr lang="lv-LV" sz="2800" dirty="0" smtClean="0"/>
              <a:t>.  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Tātad </a:t>
            </a:r>
            <a:r>
              <a:rPr lang="lv-LV" sz="2800" b="1" dirty="0" smtClean="0"/>
              <a:t>neveidosies</a:t>
            </a:r>
            <a:r>
              <a:rPr lang="lv-LV" sz="2800" dirty="0" smtClean="0"/>
              <a:t> jauni </a:t>
            </a:r>
            <a:r>
              <a:rPr lang="lv-LV" sz="2800" b="1" dirty="0" smtClean="0"/>
              <a:t>precēti pāri</a:t>
            </a:r>
            <a:r>
              <a:rPr lang="lv-LV" sz="2800" dirty="0" smtClean="0"/>
              <a:t>, </a:t>
            </a:r>
            <a:r>
              <a:rPr lang="lv-LV" sz="2800" b="1" dirty="0" smtClean="0"/>
              <a:t>nedzims bērni</a:t>
            </a:r>
            <a:r>
              <a:rPr lang="lv-LV" sz="2800" dirty="0" smtClean="0"/>
              <a:t>. 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5</a:t>
            </a:fld>
            <a:endParaRPr lang="lv-LV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Kā būs debesu valstībā?</a:t>
            </a:r>
          </a:p>
        </p:txBody>
      </p:sp>
      <p:pic>
        <p:nvPicPr>
          <p:cNvPr id="5124" name="Picture 4" descr="How Sociologists Define Marriage"/>
          <p:cNvPicPr>
            <a:picLocks noChangeAspect="1" noChangeArrowheads="1"/>
          </p:cNvPicPr>
          <p:nvPr/>
        </p:nvPicPr>
        <p:blipFill>
          <a:blip r:embed="rId2" cstate="print"/>
          <a:srcRect b="24076"/>
          <a:stretch>
            <a:fillRect/>
          </a:stretch>
        </p:blipFill>
        <p:spPr bwMode="auto">
          <a:xfrm>
            <a:off x="0" y="3212976"/>
            <a:ext cx="8676456" cy="3571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36</a:t>
            </a:r>
            <a:r>
              <a:rPr lang="lv-LV" sz="2800" i="1" dirty="0" smtClean="0"/>
              <a:t> Tie vairs nevar nomirt, jo ir līdzīgi eņģeļiem un ir Dieva bērni, būdami augšāmcelšanās bērni. </a:t>
            </a:r>
            <a:r>
              <a:rPr lang="lv-LV" sz="2800" i="1" baseline="30000" dirty="0" smtClean="0"/>
              <a:t>37</a:t>
            </a:r>
            <a:r>
              <a:rPr lang="lv-LV" sz="2800" i="1" dirty="0" smtClean="0"/>
              <a:t>  Bet, ka mirušie celsies augšām, to arī Mozus ir rādījis stāstā par ērkšķu krūmu, kur </a:t>
            </a:r>
            <a:r>
              <a:rPr lang="lv-LV" sz="2800" i="1" dirty="0" smtClean="0"/>
              <a:t>to Kungu </a:t>
            </a:r>
            <a:r>
              <a:rPr lang="lv-LV" sz="2800" i="1" dirty="0" smtClean="0"/>
              <a:t>sauc par Ābrahāma Dievu, Īzaka Dievu un Jēkaba Dievu. </a:t>
            </a:r>
            <a:r>
              <a:rPr lang="lv-LV" sz="2800" i="1" baseline="30000" dirty="0" smtClean="0"/>
              <a:t>38</a:t>
            </a:r>
            <a:r>
              <a:rPr lang="lv-LV" sz="2800" i="1" dirty="0" smtClean="0"/>
              <a:t> Dievs nav mirušo, bet dzīvo Dievs, jo viņam visi ir dzīvi.”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42088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Nonākušie debesu valstībā </a:t>
            </a:r>
            <a:r>
              <a:rPr lang="lv-LV" sz="2800" b="1" dirty="0" smtClean="0"/>
              <a:t>nevarēs</a:t>
            </a:r>
            <a:r>
              <a:rPr lang="lv-LV" sz="2800" dirty="0" smtClean="0"/>
              <a:t> vairs </a:t>
            </a:r>
            <a:r>
              <a:rPr lang="lv-LV" sz="2800" b="1" dirty="0" smtClean="0"/>
              <a:t>nomirt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Dievs nav mirušo, bet gan </a:t>
            </a:r>
            <a:r>
              <a:rPr lang="lv-LV" sz="2800" b="1" dirty="0" smtClean="0"/>
              <a:t>dzīvo Dievs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Visi </a:t>
            </a:r>
            <a:r>
              <a:rPr lang="lv-LV" sz="2800" b="1" dirty="0" smtClean="0"/>
              <a:t>VD svētie </a:t>
            </a:r>
            <a:r>
              <a:rPr lang="lv-LV" sz="2800" dirty="0" smtClean="0"/>
              <a:t>Dieva priekšā </a:t>
            </a:r>
            <a:r>
              <a:rPr lang="lv-LV" sz="2800" b="1" dirty="0" smtClean="0"/>
              <a:t>nav miruši</a:t>
            </a:r>
            <a:r>
              <a:rPr lang="lv-LV" sz="2800" dirty="0" smtClean="0"/>
              <a:t>, bet gan </a:t>
            </a:r>
            <a:r>
              <a:rPr lang="lv-LV" sz="2800" b="1" dirty="0" smtClean="0"/>
              <a:t>dzīvi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4098" name="Picture 2" descr="Jesus Brings Paradise and Finishes His Assignment | Life of Jes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789040"/>
            <a:ext cx="7560840" cy="3068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38</a:t>
            </a:r>
            <a:r>
              <a:rPr lang="lv-LV" sz="2800" i="1" dirty="0" smtClean="0"/>
              <a:t> Dievs nav mirušo, bet dzīvo Dievs, jo viņam visi ir dzīvi.” </a:t>
            </a:r>
            <a:r>
              <a:rPr lang="lv-LV" sz="2800" i="1" baseline="30000" dirty="0" smtClean="0"/>
              <a:t>39</a:t>
            </a:r>
            <a:r>
              <a:rPr lang="lv-LV" sz="2800" i="1" dirty="0" smtClean="0"/>
              <a:t> Tad kādi rakstu mācītāji sacīja: “Mācītāj, tu labi pateici.” </a:t>
            </a:r>
            <a:r>
              <a:rPr lang="lv-LV" sz="2800" i="1" baseline="30000" dirty="0" smtClean="0"/>
              <a:t>40</a:t>
            </a:r>
            <a:r>
              <a:rPr lang="lv-LV" sz="2800" i="1" dirty="0" smtClean="0"/>
              <a:t> Un neviens vairs neuzdrošinājās viņam ko jautāt.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844824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Šī </a:t>
            </a:r>
            <a:r>
              <a:rPr lang="lv-LV" sz="2800" b="1" dirty="0" smtClean="0"/>
              <a:t>neparastā atbilde liberālos </a:t>
            </a:r>
            <a:r>
              <a:rPr lang="lv-LV" sz="2800" b="1" dirty="0" err="1" smtClean="0"/>
              <a:t>saduķejus</a:t>
            </a:r>
            <a:r>
              <a:rPr lang="lv-LV" sz="2800" b="1" smtClean="0"/>
              <a:t> </a:t>
            </a:r>
            <a:r>
              <a:rPr lang="lv-LV" sz="2800" b="1" smtClean="0"/>
              <a:t>apklusina</a:t>
            </a:r>
            <a:r>
              <a:rPr lang="lv-LV" sz="2800" smtClean="0"/>
              <a:t>. 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Visa </a:t>
            </a:r>
            <a:r>
              <a:rPr lang="lv-LV" sz="2800" b="1" dirty="0" smtClean="0"/>
              <a:t>cilvēciskā gudrība </a:t>
            </a:r>
            <a:r>
              <a:rPr lang="lv-LV" sz="2800" dirty="0" smtClean="0"/>
              <a:t>nespēj stāvēt pretī </a:t>
            </a:r>
            <a:r>
              <a:rPr lang="lv-LV" sz="2800" b="1" dirty="0" smtClean="0"/>
              <a:t>Dieva gudrībai</a:t>
            </a:r>
            <a:r>
              <a:rPr lang="lv-LV" sz="2800" dirty="0" smtClean="0"/>
              <a:t>. Kad </a:t>
            </a:r>
            <a:r>
              <a:rPr lang="lv-LV" sz="2800" b="1" dirty="0" smtClean="0"/>
              <a:t>Jēzus runā</a:t>
            </a:r>
            <a:r>
              <a:rPr lang="lv-LV" sz="2800" dirty="0" smtClean="0"/>
              <a:t>, visiem </a:t>
            </a:r>
            <a:r>
              <a:rPr lang="lv-LV" sz="2800" b="1" dirty="0" smtClean="0"/>
              <a:t>mutes</a:t>
            </a:r>
            <a:r>
              <a:rPr lang="lv-LV" sz="2800" dirty="0" smtClean="0"/>
              <a:t> tiek </a:t>
            </a:r>
            <a:r>
              <a:rPr lang="lv-LV" sz="2800" b="1" dirty="0" smtClean="0"/>
              <a:t>aizdarītas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7</a:t>
            </a:fld>
            <a:endParaRPr lang="lv-LV" smtClean="0"/>
          </a:p>
        </p:txBody>
      </p:sp>
      <p:sp>
        <p:nvSpPr>
          <p:cNvPr id="3074" name="AutoShape 2" descr="The Pharisees and Jes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212976"/>
            <a:ext cx="7581900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1,107 Court Room Cliparts, Stock Vector and Royalty Free Court Room  Illustrations"/>
          <p:cNvPicPr>
            <a:picLocks noChangeAspect="1" noChangeArrowheads="1"/>
          </p:cNvPicPr>
          <p:nvPr/>
        </p:nvPicPr>
        <p:blipFill>
          <a:blip r:embed="rId2" cstate="print"/>
          <a:srcRect l="21840" r="21041"/>
          <a:stretch>
            <a:fillRect/>
          </a:stretch>
        </p:blipFill>
        <p:spPr bwMode="auto">
          <a:xfrm>
            <a:off x="846014" y="1484784"/>
            <a:ext cx="7326386" cy="4973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2" y="1"/>
            <a:ext cx="9180512" cy="764704"/>
          </a:xfrm>
        </p:spPr>
        <p:txBody>
          <a:bodyPr/>
          <a:lstStyle/>
          <a:p>
            <a:pPr eaLnBrk="1" hangingPunct="1"/>
            <a:r>
              <a:rPr lang="lv-LV" sz="4800" b="1" kern="1200" dirty="0" smtClean="0">
                <a:solidFill>
                  <a:schemeClr val="tx1"/>
                </a:solidFill>
              </a:rPr>
              <a:t>Pēdējās tiesa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520280" y="2041684"/>
            <a:ext cx="42839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b="1" dirty="0" smtClean="0"/>
              <a:t>Tiesnesis – Dievs Tēvs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3212976"/>
            <a:ext cx="20162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2800" b="1" dirty="0" smtClean="0"/>
              <a:t>Advokāts – Svētais Gars</a:t>
            </a:r>
            <a:endParaRPr lang="lv-LV" sz="2800" dirty="0" smtClean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444208" y="2780928"/>
            <a:ext cx="28438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800" b="1" dirty="0" smtClean="0"/>
              <a:t>Prokurors – Sātans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15616" y="6334780"/>
            <a:ext cx="42839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800" b="1" dirty="0" smtClean="0"/>
              <a:t>Apsūdzētais – Es </a:t>
            </a:r>
          </a:p>
        </p:txBody>
      </p:sp>
      <p:pic>
        <p:nvPicPr>
          <p:cNvPr id="11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623421"/>
            <a:ext cx="2304256" cy="253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83568" y="6334780"/>
            <a:ext cx="57961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800" b="1" dirty="0" smtClean="0"/>
              <a:t>Apsūdzētais – Jēzus Kristus 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0" y="624607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1" hangingPunct="1">
              <a:spcBef>
                <a:spcPts val="0"/>
              </a:spcBef>
              <a:buClr>
                <a:schemeClr val="tx1"/>
              </a:buClr>
              <a:defRPr/>
            </a:pPr>
            <a:r>
              <a:rPr lang="lv-LV" sz="2800" dirty="0">
                <a:latin typeface="+mj-lt"/>
              </a:rPr>
              <a:t>“</a:t>
            </a:r>
            <a:r>
              <a:rPr lang="lv-LV" sz="2800" i="1" dirty="0">
                <a:latin typeface="+mj-lt"/>
              </a:rPr>
              <a:t>Un, kā </a:t>
            </a:r>
            <a:r>
              <a:rPr lang="lv-LV" sz="2800" b="1" i="1" dirty="0">
                <a:latin typeface="+mj-lt"/>
              </a:rPr>
              <a:t>cilvēkiem nolemts vienreiz mirt</a:t>
            </a:r>
            <a:r>
              <a:rPr lang="lv-LV" sz="2800" i="1" dirty="0">
                <a:latin typeface="+mj-lt"/>
              </a:rPr>
              <a:t>, bet </a:t>
            </a:r>
            <a:r>
              <a:rPr lang="lv-LV" sz="2800" b="1" i="1" dirty="0">
                <a:latin typeface="+mj-lt"/>
              </a:rPr>
              <a:t>pēc tam tiesa</a:t>
            </a:r>
            <a:r>
              <a:rPr lang="lv-LV" sz="2800" i="1" dirty="0">
                <a:latin typeface="+mj-lt"/>
              </a:rPr>
              <a:t>, tā arī </a:t>
            </a:r>
            <a:r>
              <a:rPr lang="lv-LV" sz="2800" b="1" i="1" dirty="0">
                <a:latin typeface="+mj-lt"/>
              </a:rPr>
              <a:t>Kristus</a:t>
            </a:r>
            <a:r>
              <a:rPr lang="lv-LV" sz="2800" i="1" dirty="0">
                <a:latin typeface="+mj-lt"/>
              </a:rPr>
              <a:t>, </a:t>
            </a:r>
            <a:r>
              <a:rPr lang="lv-LV" sz="2800" b="1" i="1" dirty="0">
                <a:latin typeface="+mj-lt"/>
              </a:rPr>
              <a:t>vienreiz upurēts </a:t>
            </a:r>
            <a:r>
              <a:rPr lang="lv-LV" sz="2800" i="1" dirty="0">
                <a:latin typeface="+mj-lt"/>
              </a:rPr>
              <a:t>daudzu </a:t>
            </a:r>
            <a:r>
              <a:rPr lang="lv-LV" sz="2800" b="1" i="1" dirty="0">
                <a:latin typeface="+mj-lt"/>
              </a:rPr>
              <a:t>cilvēku grēkus atņemt </a:t>
            </a:r>
            <a:r>
              <a:rPr lang="lv-LV" sz="2800" i="1" dirty="0">
                <a:latin typeface="+mj-lt"/>
              </a:rPr>
              <a:t>neatkarīgi no grēka.</a:t>
            </a:r>
            <a:r>
              <a:rPr lang="lv-LV" sz="2800" dirty="0">
                <a:latin typeface="+mj-lt"/>
              </a:rPr>
              <a:t>” (Ebr.9:27-28)</a:t>
            </a:r>
            <a:endParaRPr lang="lv-LV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 build="allAtOnce"/>
      <p:bldP spid="1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180083" y="701253"/>
            <a:ext cx="9072563" cy="1071563"/>
          </a:xfrm>
        </p:spPr>
        <p:txBody>
          <a:bodyPr/>
          <a:lstStyle/>
          <a:p>
            <a:pPr eaLnBrk="1" hangingPunct="1"/>
            <a:r>
              <a:rPr lang="lv-LV" sz="4800" b="1" kern="1200" dirty="0" smtClean="0">
                <a:solidFill>
                  <a:schemeClr val="tx1"/>
                </a:solidFill>
              </a:rPr>
              <a:t>Pēdējā tiesa</a:t>
            </a:r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27C7BE8-6594-46D8-8C8C-899CBFEAA987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3082" name="Picture 10" descr="golden city of Heaven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592217"/>
            <a:ext cx="4714876" cy="3265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Attēlu rezultāti vaicājumam “hell”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71598"/>
            <a:ext cx="4429124" cy="3186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0" y="1989559"/>
            <a:ext cx="4572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lv-LV" sz="2800" b="1" kern="0" dirty="0" smtClean="0">
                <a:latin typeface="+mn-lt"/>
              </a:rPr>
              <a:t>Elle</a:t>
            </a:r>
            <a:endParaRPr lang="lv-LV" sz="2800" b="1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Ļaundariem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Neticīgajiem grēciniekiem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Elku dievu pielūdzējiem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lv-LV" sz="2600" kern="0" dirty="0" smtClean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lv-LV" sz="2600" kern="0" dirty="0" smtClean="0"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572000" y="2004230"/>
            <a:ext cx="45720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lv-LV" sz="2800" b="1" kern="0" dirty="0" smtClean="0">
                <a:latin typeface="+mn-lt"/>
              </a:rPr>
              <a:t>Debesu valstība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Dieva bērniem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Ticīgajiem / Kristiešiem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Kas tic uz Jēzu Kristu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lv-LV" sz="3600" kern="0" dirty="0">
              <a:latin typeface="+mn-lt"/>
            </a:endParaRPr>
          </a:p>
        </p:txBody>
      </p:sp>
      <p:pic>
        <p:nvPicPr>
          <p:cNvPr id="10" name="Picture 4" descr="BIBLE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757558"/>
            <a:ext cx="1643042" cy="1807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own Arrow 10"/>
          <p:cNvSpPr/>
          <p:nvPr/>
        </p:nvSpPr>
        <p:spPr>
          <a:xfrm rot="2277914">
            <a:off x="2287961" y="1692158"/>
            <a:ext cx="50006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18938020">
            <a:off x="5368440" y="1478744"/>
            <a:ext cx="50006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890" name="Picture 2" descr="Attēlu rezultāti vaicājumam “sin”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846362"/>
            <a:ext cx="1214486" cy="1214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12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i="1" dirty="0" smtClean="0"/>
              <a:t>Tā tas būs pasaules pastarā galā: eņģeļi izies un atšķirs ļaunos no attaisnotajiem (Mt.13:49)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5341</TotalTime>
  <Words>825</Words>
  <Application>Microsoft Office PowerPoint</Application>
  <PresentationFormat>On-screen Show (4:3)</PresentationFormat>
  <Paragraphs>83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Lk.20:27-40 Kā būs mūžībā?</vt:lpstr>
      <vt:lpstr>Lk.20:27-40 Kā būs mūžībā?</vt:lpstr>
      <vt:lpstr>Slide 3</vt:lpstr>
      <vt:lpstr>Slide 4</vt:lpstr>
      <vt:lpstr>Kā būs debesu valstībā?</vt:lpstr>
      <vt:lpstr>Slide 6</vt:lpstr>
      <vt:lpstr>Slide 7</vt:lpstr>
      <vt:lpstr>Pēdējās tiesa</vt:lpstr>
      <vt:lpstr>Pēdējā tiesa</vt:lpstr>
      <vt:lpstr>Mūžīgā pazudināšana</vt:lpstr>
      <vt:lpstr>Slide 11</vt:lpstr>
      <vt:lpstr>Jēzus ir devies mājokļus sataisīt</vt:lpstr>
      <vt:lpstr>Dievs ticīgo vidū</vt:lpstr>
      <vt:lpstr>Debesu galda kopība</vt:lpstr>
      <vt:lpstr>Slide 15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95</cp:revision>
  <dcterms:created xsi:type="dcterms:W3CDTF">2010-10-07T14:46:11Z</dcterms:created>
  <dcterms:modified xsi:type="dcterms:W3CDTF">2022-11-20T16:59:36Z</dcterms:modified>
</cp:coreProperties>
</file>