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58" r:id="rId9"/>
    <p:sldId id="267" r:id="rId10"/>
    <p:sldId id="268" r:id="rId11"/>
    <p:sldId id="271" r:id="rId12"/>
    <p:sldId id="266" r:id="rId13"/>
    <p:sldId id="269" r:id="rId14"/>
    <p:sldId id="270" r:id="rId15"/>
  </p:sldIdLst>
  <p:sldSz cx="12192000" cy="6858000"/>
  <p:notesSz cx="6858000" cy="9144000"/>
  <p:defaultTextStyle>
    <a:defPPr>
      <a:defRPr lang="lv-LV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lze Ramba" initials="IR" lastIdx="0" clrIdx="0">
    <p:extLst>
      <p:ext uri="{19B8F6BF-5375-455C-9EA6-DF929625EA0E}">
        <p15:presenceInfo xmlns:p15="http://schemas.microsoft.com/office/powerpoint/2012/main" userId="S-1-5-21-1749778131-1238724602-3785634532-126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45" d="100"/>
          <a:sy n="45" d="100"/>
        </p:scale>
        <p:origin x="7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602AB-56BF-4CC8-A79F-D5A9A67690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E74E91D-0963-4008-9EFE-B404B56DB1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lv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1B7678-CF4A-4967-A803-95B6F9247B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1B240-97FA-4D15-8737-2BE51EEE524F}" type="datetimeFigureOut">
              <a:rPr lang="lv-LV" smtClean="0"/>
              <a:t>27.01.2021</a:t>
            </a:fld>
            <a:endParaRPr lang="lv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6382B7-703E-4CA0-A42E-050672EBF5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E64188-F1AF-4F08-90D2-2F60A0806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1FC2-D528-4912-B039-2E2A231AB708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528670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BE15E5-F6C5-4F37-806B-68EFE6EE1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B17A-E37C-4AD8-977B-E24CAB18D1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93DCEA-2443-493B-B80F-2DE4629922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1B240-97FA-4D15-8737-2BE51EEE524F}" type="datetimeFigureOut">
              <a:rPr lang="lv-LV" smtClean="0"/>
              <a:t>27.01.2021</a:t>
            </a:fld>
            <a:endParaRPr lang="lv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0D9B96-7C2D-45C9-BE5F-EFF92AC36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78A103-7787-4AA4-80B4-3CF54B0371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1FC2-D528-4912-B039-2E2A231AB708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5591801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300829-D88A-47FF-AE59-5DB43516A6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904A840-AC27-4E6A-8B45-62E261543E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E7105B-8677-475B-A125-ECB2E7BDDC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1B240-97FA-4D15-8737-2BE51EEE524F}" type="datetimeFigureOut">
              <a:rPr lang="lv-LV" smtClean="0"/>
              <a:t>27.01.2021</a:t>
            </a:fld>
            <a:endParaRPr lang="lv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032FDEF-9EB1-4D03-B857-6488C53C3E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A379D7-7261-4FD0-9CF8-877529F297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1FC2-D528-4912-B039-2E2A231AB708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0979658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B446BC-C9FB-4CCD-B21C-0B115740F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C58E27-9B07-4390-A46D-9799EA3B85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8901AC-90DF-4C5D-BFB4-CD561B06A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1B240-97FA-4D15-8737-2BE51EEE524F}" type="datetimeFigureOut">
              <a:rPr lang="lv-LV" smtClean="0"/>
              <a:t>27.01.2021</a:t>
            </a:fld>
            <a:endParaRPr lang="lv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C4C781-A964-4336-BBD8-6AA1117F6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B50E37-DD66-4450-9DD6-AA8D2A835D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1FC2-D528-4912-B039-2E2A231AB708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059397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37147-A3DA-4467-9D1E-8ED0A191D1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65B690-AC6A-40BB-9350-C19EEDA282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1D39C9-3A6B-48FC-AA31-89465FEC2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1B240-97FA-4D15-8737-2BE51EEE524F}" type="datetimeFigureOut">
              <a:rPr lang="lv-LV" smtClean="0"/>
              <a:t>27.01.2021</a:t>
            </a:fld>
            <a:endParaRPr lang="lv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F31511-978A-4607-BDDD-9B3E32D05D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489316-DC68-46FA-B639-A77422C0E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1FC2-D528-4912-B039-2E2A231AB708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7815476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55782B-8933-49C1-A67E-03AC059B89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D17460-9DFB-469A-BE89-A77A1553847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A47B9EC-6E2F-4817-9E85-F74DBA9952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E8FF03-897C-4221-BBD0-32CCA43F7A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1B240-97FA-4D15-8737-2BE51EEE524F}" type="datetimeFigureOut">
              <a:rPr lang="lv-LV" smtClean="0"/>
              <a:t>27.01.2021</a:t>
            </a:fld>
            <a:endParaRPr lang="lv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F3A34A-166C-4D51-95A4-9A956A0B1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E19CB1-7F6A-45ED-9154-4FDA61C4C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1FC2-D528-4912-B039-2E2A231AB708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763761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98395C-00EC-4BF1-8145-D78E209E14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F2C031-7E6E-43A8-9D8F-B64306F258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4877DA-564D-47C8-BBB0-BC5069EBE7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D5FE59D-F719-4C42-838D-3224ADEE2E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736B82-FBC0-4D0C-8688-9BFBCE57E28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D305CCE-A753-478A-A6D0-117165B2B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1B240-97FA-4D15-8737-2BE51EEE524F}" type="datetimeFigureOut">
              <a:rPr lang="lv-LV" smtClean="0"/>
              <a:t>27.01.2021</a:t>
            </a:fld>
            <a:endParaRPr lang="lv-LV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C868629-1498-4722-8AF2-D77FF1526A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093342F-B6AE-4F7B-A8C8-6C4DE0BCC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1FC2-D528-4912-B039-2E2A231AB708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3013348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D38584-AF27-4D9E-B84C-D16DF4C4D2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38CC5B-AB7A-4D4F-8A31-7310AFCB9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1B240-97FA-4D15-8737-2BE51EEE524F}" type="datetimeFigureOut">
              <a:rPr lang="lv-LV" smtClean="0"/>
              <a:t>27.01.2021</a:t>
            </a:fld>
            <a:endParaRPr lang="lv-LV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EED8141-1B70-49B8-B302-44712A4F3C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057E9D-4EA6-49F7-A4C3-2F0E68A649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1FC2-D528-4912-B039-2E2A231AB708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279541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10505FB-C5B5-4399-90A0-0ED3D69BE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1B240-97FA-4D15-8737-2BE51EEE524F}" type="datetimeFigureOut">
              <a:rPr lang="lv-LV" smtClean="0"/>
              <a:t>27.01.2021</a:t>
            </a:fld>
            <a:endParaRPr lang="lv-LV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C794EE-2FDB-4A26-8F99-3C67301A6C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A8EB9B-795E-4896-9707-B65E9E853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1FC2-D528-4912-B039-2E2A231AB708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613341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1A8564-6CE3-4EA1-BDD3-34C1737856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FB23D3-2C06-49DC-8E50-A7AB517A6D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CB7A30-5652-47CF-8E70-6EF93B3522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A63F96-4ABA-4194-B251-D758D109C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1B240-97FA-4D15-8737-2BE51EEE524F}" type="datetimeFigureOut">
              <a:rPr lang="lv-LV" smtClean="0"/>
              <a:t>27.01.2021</a:t>
            </a:fld>
            <a:endParaRPr lang="lv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961DBE-427D-4555-9391-28C721134A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5299FF-E543-44F0-8CD1-AB4594BB02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1FC2-D528-4912-B039-2E2A231AB708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4130416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B0BFBB-3154-4510-B2E2-8E4B778A2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C0C6479-0CC0-48CA-9793-85264B5F60E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v-LV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1DC77F-9BAA-44AF-80A1-E323F8CE5FB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9305E6-ABB1-451F-B334-0DB6A2C383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71B240-97FA-4D15-8737-2BE51EEE524F}" type="datetimeFigureOut">
              <a:rPr lang="lv-LV" smtClean="0"/>
              <a:t>27.01.2021</a:t>
            </a:fld>
            <a:endParaRPr lang="lv-LV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162D22-0B44-460B-BC06-9589882FB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v-LV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B149AC-0859-4A25-9D29-5A9B671D8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9B1FC2-D528-4912-B039-2E2A231AB708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2682454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CAF26C-5ED6-4651-860E-911CAEFF64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lv-LV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285C85-95C3-4EF0-B750-4D8A4EEB0E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lv-LV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08B4E1-D8E1-48BD-A7B6-9C3723E2E63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71B240-97FA-4D15-8737-2BE51EEE524F}" type="datetimeFigureOut">
              <a:rPr lang="lv-LV" smtClean="0"/>
              <a:t>27.01.2021</a:t>
            </a:fld>
            <a:endParaRPr lang="lv-LV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530BEA-963F-423D-BF27-F79AA76DC6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v-LV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B07D13-8D3C-4751-9B87-552B52D866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B1FC2-D528-4912-B039-2E2A231AB708}" type="slidenum">
              <a:rPr lang="lv-LV" smtClean="0"/>
              <a:t>‹#›</a:t>
            </a:fld>
            <a:endParaRPr lang="lv-LV"/>
          </a:p>
        </p:txBody>
      </p:sp>
    </p:spTree>
    <p:extLst>
      <p:ext uri="{BB962C8B-B14F-4D97-AF65-F5344CB8AC3E}">
        <p14:creationId xmlns:p14="http://schemas.microsoft.com/office/powerpoint/2010/main" val="1749229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v-L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D991CE84-166E-48C6-B8B1-FDE326A039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419" r="14253"/>
          <a:stretch/>
        </p:blipFill>
        <p:spPr>
          <a:xfrm>
            <a:off x="8851769" y="4224031"/>
            <a:ext cx="2733773" cy="236167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87162A8-AECB-4FC9-8345-40C6E27751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04299" y="541385"/>
            <a:ext cx="1842803" cy="14359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4BB884-6664-41E5-960F-D59912B7FC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662" y="1113383"/>
            <a:ext cx="3482041" cy="492411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08C8FA51-2EC6-41F3-980C-C9A89F6192D8}"/>
              </a:ext>
            </a:extLst>
          </p:cNvPr>
          <p:cNvSpPr/>
          <p:nvPr/>
        </p:nvSpPr>
        <p:spPr>
          <a:xfrm>
            <a:off x="595618" y="5528345"/>
            <a:ext cx="4068661" cy="93956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lv-LV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690DDE7-EE22-4DAF-9AC9-74465F4C0403}"/>
              </a:ext>
            </a:extLst>
          </p:cNvPr>
          <p:cNvSpPr/>
          <p:nvPr/>
        </p:nvSpPr>
        <p:spPr>
          <a:xfrm>
            <a:off x="3319869" y="2136338"/>
            <a:ext cx="6649621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lv-LV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ahnschrift Light" panose="020B0502040204020203" pitchFamily="34" charset="0"/>
              </a:rPr>
              <a:t>Nacionālās </a:t>
            </a:r>
            <a:br>
              <a:rPr lang="lv-LV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ahnschrift Light" panose="020B0502040204020203" pitchFamily="34" charset="0"/>
              </a:rPr>
            </a:br>
            <a:r>
              <a:rPr lang="lv-LV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ahnschrift Light" panose="020B0502040204020203" pitchFamily="34" charset="0"/>
              </a:rPr>
              <a:t>skaļās lasīšanas </a:t>
            </a:r>
            <a:br>
              <a:rPr lang="lv-LV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ahnschrift Light" panose="020B0502040204020203" pitchFamily="34" charset="0"/>
              </a:rPr>
            </a:br>
            <a:r>
              <a:rPr lang="lv-LV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Bahnschrift Light" panose="020B0502040204020203" pitchFamily="34" charset="0"/>
              </a:rPr>
              <a:t>sacensības</a:t>
            </a:r>
            <a:endParaRPr lang="lv-LV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16900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E5C829-E78B-4BEF-B0A7-605A4160B7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15384"/>
            <a:ext cx="10515600" cy="4351338"/>
          </a:xfrm>
        </p:spPr>
        <p:txBody>
          <a:bodyPr>
            <a:normAutofit fontScale="92500"/>
          </a:bodyPr>
          <a:lstStyle/>
          <a:p>
            <a:pPr lvl="0"/>
            <a:r>
              <a:rPr lang="lv-LV" dirty="0"/>
              <a:t>Vai sacensību norise stingri reglamentēta? – katrs rīkojas, kā ērtāk, jo šī ir ārkārtas situācija. </a:t>
            </a:r>
            <a:r>
              <a:rPr lang="lv-LV" dirty="0">
                <a:solidFill>
                  <a:srgbClr val="C00000"/>
                </a:solidFill>
              </a:rPr>
              <a:t>Taču jābūt skaidrām prasībām, noteiktībai un kārtībai, tad skolēns jutīsies labi. Nolikumam būs jauna redakcija šīs nedēļas laikā. </a:t>
            </a:r>
            <a:endParaRPr lang="lv-LV" dirty="0"/>
          </a:p>
          <a:p>
            <a:pPr lvl="0"/>
            <a:r>
              <a:rPr lang="lv-LV" dirty="0"/>
              <a:t>Skolotāji un skolēni negrib dzirdēt par attālinātu aktivitāti, vai uzrunāt individuāli? – </a:t>
            </a:r>
            <a:r>
              <a:rPr lang="lv-LV" dirty="0">
                <a:solidFill>
                  <a:srgbClr val="C00000"/>
                </a:solidFill>
              </a:rPr>
              <a:t>jā, </a:t>
            </a:r>
            <a:r>
              <a:rPr lang="lv-LV" dirty="0"/>
              <a:t>iesaistīto skolu skaits būs mazāks, bet neatteikties pilnībā no skolu iesaistes. </a:t>
            </a:r>
            <a:r>
              <a:rPr lang="lv-LV" dirty="0">
                <a:solidFill>
                  <a:srgbClr val="C00000"/>
                </a:solidFill>
              </a:rPr>
              <a:t>Ekstrēmā situācijā – ekstrēmi risinājumi. Naudas balvas. </a:t>
            </a:r>
            <a:endParaRPr lang="lv-LV" dirty="0"/>
          </a:p>
          <a:p>
            <a:pPr lvl="0"/>
            <a:r>
              <a:rPr lang="lv-LV" dirty="0"/>
              <a:t>Kā panākt, lai bērni nebaidās un adekvāti uzvedas kameras priekšā – tiks nodrošināta  infografika “Stress pirms uzstāšanās un tā pārvarēšana” no pagājušā gada Ineses </a:t>
            </a:r>
            <a:r>
              <a:rPr lang="lv-LV" dirty="0" err="1"/>
              <a:t>Lietavietes</a:t>
            </a:r>
            <a:r>
              <a:rPr lang="lv-LV" dirty="0"/>
              <a:t> uzstāšanās. </a:t>
            </a:r>
            <a:r>
              <a:rPr lang="lv-LV" dirty="0">
                <a:solidFill>
                  <a:srgbClr val="C00000"/>
                </a:solidFill>
              </a:rPr>
              <a:t>Ja tā būs attālinātā sacensība kādā no platformām, mācīt bērnus pielietot 3P metodi – paslavēt, paslavēt, paslavēt (komentāros). Galvenais ir radīt tādu vidi, kur bērns labi jūtas. </a:t>
            </a:r>
            <a:r>
              <a:rPr lang="lv-LV" dirty="0"/>
              <a:t>  </a:t>
            </a:r>
          </a:p>
          <a:p>
            <a:pPr marL="0" indent="0">
              <a:buNone/>
            </a:pPr>
            <a:endParaRPr lang="lv-LV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3769A44-2B8E-4427-ADC2-D662399099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1266" y="251635"/>
            <a:ext cx="1913640" cy="137583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E37DE05-83EA-46FF-8208-3656B0B5C4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917" y="791278"/>
            <a:ext cx="9083887" cy="6038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3F983E7-3807-480E-85D1-7B89D6C4BB9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5408" y="2195888"/>
            <a:ext cx="524301" cy="5243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55FB4BC-ACBF-4E59-896A-F00717A46F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5407" y="3366752"/>
            <a:ext cx="524301" cy="5243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A184260-7219-423C-AD7D-8A000EE837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5406" y="5018120"/>
            <a:ext cx="524301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3496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E5C829-E78B-4BEF-B0A7-605A4160B7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1534" y="2234152"/>
            <a:ext cx="10392266" cy="3832569"/>
          </a:xfrm>
        </p:spPr>
        <p:txBody>
          <a:bodyPr>
            <a:normAutofit/>
          </a:bodyPr>
          <a:lstStyle/>
          <a:p>
            <a:pPr lvl="0"/>
            <a:r>
              <a:rPr lang="lv-LV" dirty="0"/>
              <a:t>Anna </a:t>
            </a:r>
            <a:r>
              <a:rPr lang="lv-LV" dirty="0" err="1"/>
              <a:t>Gavalda</a:t>
            </a:r>
            <a:r>
              <a:rPr lang="lv-LV" dirty="0"/>
              <a:t>. 35 kilogrami cerības. Atēna, 2008. </a:t>
            </a:r>
          </a:p>
          <a:p>
            <a:pPr lvl="0"/>
            <a:r>
              <a:rPr lang="lv-LV" dirty="0" err="1"/>
              <a:t>Sampē</a:t>
            </a:r>
            <a:r>
              <a:rPr lang="lv-LV" dirty="0"/>
              <a:t> – </a:t>
            </a:r>
            <a:r>
              <a:rPr lang="lv-LV" dirty="0" err="1"/>
              <a:t>Gosinī</a:t>
            </a:r>
            <a:r>
              <a:rPr lang="lv-LV" dirty="0"/>
              <a:t>. Mazais Nikolā (sērija)</a:t>
            </a:r>
            <a:r>
              <a:rPr lang="lv-LV" dirty="0">
                <a:solidFill>
                  <a:srgbClr val="C00000"/>
                </a:solidFill>
              </a:rPr>
              <a:t> </a:t>
            </a:r>
            <a:endParaRPr lang="lv-LV" dirty="0"/>
          </a:p>
          <a:p>
            <a:pPr lvl="0"/>
            <a:r>
              <a:rPr lang="lv-LV" dirty="0"/>
              <a:t>Eleonora </a:t>
            </a:r>
            <a:r>
              <a:rPr lang="lv-LV" dirty="0" err="1"/>
              <a:t>H.Portere</a:t>
            </a:r>
            <a:r>
              <a:rPr lang="lv-LV" dirty="0"/>
              <a:t>. </a:t>
            </a:r>
            <a:r>
              <a:rPr lang="lv-LV" dirty="0" err="1"/>
              <a:t>Polianna</a:t>
            </a:r>
            <a:r>
              <a:rPr lang="lv-LV" dirty="0"/>
              <a:t>. Zvaigzne ABC, 2000. </a:t>
            </a:r>
          </a:p>
          <a:p>
            <a:pPr lvl="0"/>
            <a:r>
              <a:rPr lang="lv-LV" dirty="0"/>
              <a:t>Roalds Dāls. Matilde. Zvaigzne ABC, 2014. </a:t>
            </a:r>
          </a:p>
          <a:p>
            <a:pPr lvl="0"/>
            <a:r>
              <a:rPr lang="lv-LV" dirty="0"/>
              <a:t>u.c. </a:t>
            </a:r>
          </a:p>
          <a:p>
            <a:pPr marL="0" indent="0">
              <a:buNone/>
            </a:pPr>
            <a:endParaRPr lang="lv-LV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3769A44-2B8E-4427-ADC2-D662399099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11266" y="251635"/>
            <a:ext cx="1913640" cy="137583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537F7B6-A79F-4D1F-A59E-89B2DF74FA3F}"/>
              </a:ext>
            </a:extLst>
          </p:cNvPr>
          <p:cNvSpPr txBox="1"/>
          <p:nvPr/>
        </p:nvSpPr>
        <p:spPr>
          <a:xfrm>
            <a:off x="1498862" y="544752"/>
            <a:ext cx="858781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v-LV" sz="5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Grāmatu </a:t>
            </a:r>
            <a:r>
              <a:rPr lang="lv-LV" sz="54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ieteikumi</a:t>
            </a:r>
            <a:endParaRPr lang="en-US" sz="5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endParaRPr lang="lv-LV" sz="3600" dirty="0"/>
          </a:p>
        </p:txBody>
      </p:sp>
    </p:spTree>
    <p:extLst>
      <p:ext uri="{BB962C8B-B14F-4D97-AF65-F5344CB8AC3E}">
        <p14:creationId xmlns:p14="http://schemas.microsoft.com/office/powerpoint/2010/main" val="4330245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EB1BF-22F9-4DE7-A316-67D26E2408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3917" y="1683012"/>
            <a:ext cx="10515600" cy="4934075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lv-LV" dirty="0"/>
              <a:t>Jāprot pastāstīt par grāmatas izvēli un sevi kā lasītāju</a:t>
            </a:r>
          </a:p>
          <a:p>
            <a:pPr marL="514350" indent="-514350">
              <a:buFont typeface="+mj-lt"/>
              <a:buAutoNum type="arabicPeriod"/>
            </a:pPr>
            <a:endParaRPr lang="lv-LV" dirty="0"/>
          </a:p>
          <a:p>
            <a:pPr marL="514350" indent="-514350">
              <a:buFont typeface="+mj-lt"/>
              <a:buAutoNum type="arabicPeriod"/>
            </a:pPr>
            <a:r>
              <a:rPr lang="lv-LV" dirty="0"/>
              <a:t>Skaidra dikcija, dabiska intonācija</a:t>
            </a:r>
          </a:p>
          <a:p>
            <a:pPr marL="514350" indent="-514350">
              <a:buFont typeface="+mj-lt"/>
              <a:buAutoNum type="arabicPeriod"/>
            </a:pPr>
            <a:endParaRPr lang="lv-LV" dirty="0"/>
          </a:p>
          <a:p>
            <a:pPr marL="514350" indent="-514350">
              <a:buFont typeface="+mj-lt"/>
              <a:buAutoNum type="arabicPeriod"/>
            </a:pPr>
            <a:r>
              <a:rPr lang="lv-LV" dirty="0"/>
              <a:t>Dalībnieks lasa piemērotā tempā, ne par ātru, ne par lēnu</a:t>
            </a:r>
          </a:p>
          <a:p>
            <a:pPr marL="514350" indent="-514350">
              <a:buFont typeface="+mj-lt"/>
              <a:buAutoNum type="arabicPeriod"/>
            </a:pPr>
            <a:endParaRPr lang="lv-LV" dirty="0"/>
          </a:p>
          <a:p>
            <a:pPr marL="514350" indent="-514350">
              <a:buFont typeface="+mj-lt"/>
              <a:buAutoNum type="arabicPeriod"/>
            </a:pPr>
            <a:r>
              <a:rPr lang="lv-LV" dirty="0"/>
              <a:t>Dalībnieks prot emocionāli aizraut klausītājus</a:t>
            </a:r>
          </a:p>
          <a:p>
            <a:pPr marL="514350" indent="-514350">
              <a:buFont typeface="+mj-lt"/>
              <a:buAutoNum type="arabicPeriod"/>
            </a:pPr>
            <a:endParaRPr lang="lv-LV" dirty="0"/>
          </a:p>
          <a:p>
            <a:pPr marL="514350" indent="-514350">
              <a:buFont typeface="+mj-lt"/>
              <a:buAutoNum type="arabicPeriod"/>
            </a:pPr>
            <a:r>
              <a:rPr lang="lv-LV" dirty="0"/>
              <a:t>Fragmenta izvēle: ir pievērsta uzmanība oriģinalitātei, nobeigums var būt atvērts, lai rosinātu klausītāju interesi izlasīt visu grāmatu</a:t>
            </a:r>
          </a:p>
          <a:p>
            <a:pPr marL="0" indent="0">
              <a:buNone/>
            </a:pPr>
            <a:endParaRPr lang="lv-LV" dirty="0"/>
          </a:p>
          <a:p>
            <a:endParaRPr lang="lv-LV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6916E96-311E-4E49-917F-66A4EE1BA12E}"/>
              </a:ext>
            </a:extLst>
          </p:cNvPr>
          <p:cNvSpPr/>
          <p:nvPr/>
        </p:nvSpPr>
        <p:spPr>
          <a:xfrm>
            <a:off x="290739" y="240913"/>
            <a:ext cx="55872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lv-LV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Vērtēšanas kritēriji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2">
                  <a:lumMod val="5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ABAC3B-95DD-4C05-ACB4-5263A2D41D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1086" y="971296"/>
            <a:ext cx="1733442" cy="4279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49785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01C5D7E1-B0A1-492F-9647-CA422EAF8EB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789" b="13111"/>
          <a:stretch/>
        </p:blipFill>
        <p:spPr>
          <a:xfrm>
            <a:off x="4634917" y="1959112"/>
            <a:ext cx="6950279" cy="463463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F66EDDC-BCCB-4C45-B2B2-CB412E2CE097}"/>
              </a:ext>
            </a:extLst>
          </p:cNvPr>
          <p:cNvSpPr/>
          <p:nvPr/>
        </p:nvSpPr>
        <p:spPr>
          <a:xfrm>
            <a:off x="1655596" y="1013327"/>
            <a:ext cx="7548226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lv-LV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Esam gudri un neceļam paniku šajā laikā!</a:t>
            </a:r>
          </a:p>
          <a:p>
            <a:pPr algn="ctr"/>
            <a:endParaRPr lang="lv-LV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lv-LV" sz="36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Lietām vajag pieiet viegli un mēģināt nesarežģīt šo pasākumu!</a:t>
            </a:r>
          </a:p>
          <a:p>
            <a:pPr algn="ctr"/>
            <a:endParaRPr lang="lv-LV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lv-LV" sz="3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lv-LV" sz="28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(ieteikums no Gulbenes)</a:t>
            </a:r>
          </a:p>
        </p:txBody>
      </p:sp>
    </p:spTree>
    <p:extLst>
      <p:ext uri="{BB962C8B-B14F-4D97-AF65-F5344CB8AC3E}">
        <p14:creationId xmlns:p14="http://schemas.microsoft.com/office/powerpoint/2010/main" val="15711236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4414E41-42B6-451E-8FF6-F47CE4EFC1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8946" y="526109"/>
            <a:ext cx="2443346" cy="23069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60F5E2-3D72-4A17-A857-0B0123F5B5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3093" y="2315243"/>
            <a:ext cx="8859474" cy="3602052"/>
          </a:xfrm>
        </p:spPr>
        <p:txBody>
          <a:bodyPr/>
          <a:lstStyle/>
          <a:p>
            <a:pPr lvl="0"/>
            <a:r>
              <a:rPr lang="lv-LV" dirty="0"/>
              <a:t>Iesūta video, nenosaka video izveides kritērijus, tas atbaidīs. Iespējams izmantot Padlet ziņojumu sienu (Ventspils – Vita Ozola),  video (Valka - Una Grāve un Gulbene – Solvita Lībere)</a:t>
            </a:r>
          </a:p>
          <a:p>
            <a:pPr lvl="0"/>
            <a:endParaRPr lang="lv-LV" dirty="0"/>
          </a:p>
          <a:p>
            <a:pPr marL="0" lvl="0" indent="0">
              <a:buNone/>
            </a:pPr>
            <a:endParaRPr lang="lv-LV" dirty="0"/>
          </a:p>
          <a:p>
            <a:pPr lvl="0"/>
            <a:r>
              <a:rPr lang="lv-LV" dirty="0"/>
              <a:t>Sacensības notiek tiešsaistē Zoom vai Teams platformās (Ludza – Elita Zirne) </a:t>
            </a:r>
          </a:p>
          <a:p>
            <a:endParaRPr lang="lv-LV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F388A40-6AFC-4B1E-A1A0-EC2E5116A0E3}"/>
              </a:ext>
            </a:extLst>
          </p:cNvPr>
          <p:cNvSpPr/>
          <p:nvPr/>
        </p:nvSpPr>
        <p:spPr>
          <a:xfrm>
            <a:off x="479708" y="940705"/>
            <a:ext cx="64005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lv-LV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Ieteikumi sacensībām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5040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2E38CC-6FE2-4338-A76E-1406948F5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7341066" cy="435133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lv-LV" dirty="0"/>
          </a:p>
          <a:p>
            <a:r>
              <a:rPr lang="lv-LV" dirty="0"/>
              <a:t>pilnveidot bērnu prasmes izvēlēties piemērotu un interesantu literatūru skaļai lasīšanai </a:t>
            </a:r>
          </a:p>
          <a:p>
            <a:r>
              <a:rPr lang="lv-LV" dirty="0">
                <a:solidFill>
                  <a:srgbClr val="C00000"/>
                </a:solidFill>
              </a:rPr>
              <a:t>palīdzēt un piedāvāt grāmatas šim brīdim</a:t>
            </a:r>
          </a:p>
          <a:p>
            <a:r>
              <a:rPr lang="lv-LV" dirty="0"/>
              <a:t>sekmēt interesi par lasīšanu un grāmatām </a:t>
            </a:r>
          </a:p>
          <a:p>
            <a:r>
              <a:rPr lang="lv-LV" dirty="0">
                <a:solidFill>
                  <a:srgbClr val="C00000"/>
                </a:solidFill>
              </a:rPr>
              <a:t>mazināt </a:t>
            </a:r>
            <a:r>
              <a:rPr lang="lv-LV" dirty="0" err="1">
                <a:solidFill>
                  <a:srgbClr val="C00000"/>
                </a:solidFill>
              </a:rPr>
              <a:t>psihoemocionālo</a:t>
            </a:r>
            <a:r>
              <a:rPr lang="lv-LV" dirty="0">
                <a:solidFill>
                  <a:srgbClr val="C00000"/>
                </a:solidFill>
              </a:rPr>
              <a:t> traumu pusaudžiem</a:t>
            </a:r>
          </a:p>
          <a:p>
            <a:r>
              <a:rPr lang="lv-LV" dirty="0"/>
              <a:t>saliedēt bērnus kopīgām lasīšanas aktivitātēm </a:t>
            </a:r>
          </a:p>
          <a:p>
            <a:r>
              <a:rPr lang="lv-LV" dirty="0">
                <a:solidFill>
                  <a:srgbClr val="C00000"/>
                </a:solidFill>
              </a:rPr>
              <a:t>izmantot </a:t>
            </a:r>
            <a:r>
              <a:rPr lang="lv-LV" dirty="0" err="1">
                <a:solidFill>
                  <a:srgbClr val="C00000"/>
                </a:solidFill>
              </a:rPr>
              <a:t>biblioterapijas</a:t>
            </a:r>
            <a:r>
              <a:rPr lang="lv-LV" dirty="0">
                <a:solidFill>
                  <a:srgbClr val="C00000"/>
                </a:solidFill>
              </a:rPr>
              <a:t> iespējas</a:t>
            </a:r>
          </a:p>
          <a:p>
            <a:r>
              <a:rPr lang="lv-LV" dirty="0"/>
              <a:t>veicināt </a:t>
            </a:r>
            <a:r>
              <a:rPr lang="lv-LV" dirty="0" err="1"/>
              <a:t>lasītprieku</a:t>
            </a:r>
            <a:endParaRPr lang="lv-LV" dirty="0"/>
          </a:p>
          <a:p>
            <a:r>
              <a:rPr lang="lv-LV" dirty="0">
                <a:solidFill>
                  <a:srgbClr val="C00000"/>
                </a:solidFill>
              </a:rPr>
              <a:t>piedāvāt lasītāju kopienas socializēšanās iespējas</a:t>
            </a:r>
          </a:p>
          <a:p>
            <a:pPr marL="0" indent="0">
              <a:buNone/>
            </a:pPr>
            <a:endParaRPr lang="lv-LV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80D758-6E8B-410C-A87E-04A206259B93}"/>
              </a:ext>
            </a:extLst>
          </p:cNvPr>
          <p:cNvSpPr/>
          <p:nvPr/>
        </p:nvSpPr>
        <p:spPr>
          <a:xfrm>
            <a:off x="292231" y="681037"/>
            <a:ext cx="788703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lv-LV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Sacensību mērķis</a:t>
            </a:r>
            <a:r>
              <a:rPr lang="lv-LV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/tagad</a:t>
            </a:r>
            <a:endParaRPr lang="lv-LV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B53472C-8C21-4351-9ED9-58A8675282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5071" y="5169049"/>
            <a:ext cx="2682741" cy="16610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DC81020-04D0-4A4B-A0E5-292ECAB76D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5072" y="3547857"/>
            <a:ext cx="2682741" cy="15023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4666FF8-DEB7-46A9-B78C-66BE540120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05072" y="198164"/>
            <a:ext cx="2682741" cy="14062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9032BEA-E314-4222-A5B1-42D84228F44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05072" y="1723224"/>
            <a:ext cx="2682741" cy="17057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57969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46D1F595-5328-46E4-B89C-232ECBB9527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3581282"/>
              </p:ext>
            </p:extLst>
          </p:nvPr>
        </p:nvGraphicFramePr>
        <p:xfrm>
          <a:off x="621834" y="1330674"/>
          <a:ext cx="10948332" cy="2981265"/>
        </p:xfrm>
        <a:graphic>
          <a:graphicData uri="http://schemas.openxmlformats.org/drawingml/2006/table">
            <a:tbl>
              <a:tblPr firstRow="1" bandRow="1">
                <a:tableStyleId>{0505E3EF-67EA-436B-97B2-0124C06EBD24}</a:tableStyleId>
              </a:tblPr>
              <a:tblGrid>
                <a:gridCol w="2070736">
                  <a:extLst>
                    <a:ext uri="{9D8B030D-6E8A-4147-A177-3AD203B41FA5}">
                      <a16:colId xmlns:a16="http://schemas.microsoft.com/office/drawing/2014/main" val="3776191195"/>
                    </a:ext>
                  </a:extLst>
                </a:gridCol>
                <a:gridCol w="3403430">
                  <a:extLst>
                    <a:ext uri="{9D8B030D-6E8A-4147-A177-3AD203B41FA5}">
                      <a16:colId xmlns:a16="http://schemas.microsoft.com/office/drawing/2014/main" val="1804747276"/>
                    </a:ext>
                  </a:extLst>
                </a:gridCol>
                <a:gridCol w="2737083">
                  <a:extLst>
                    <a:ext uri="{9D8B030D-6E8A-4147-A177-3AD203B41FA5}">
                      <a16:colId xmlns:a16="http://schemas.microsoft.com/office/drawing/2014/main" val="2375205455"/>
                    </a:ext>
                  </a:extLst>
                </a:gridCol>
                <a:gridCol w="2737083">
                  <a:extLst>
                    <a:ext uri="{9D8B030D-6E8A-4147-A177-3AD203B41FA5}">
                      <a16:colId xmlns:a16="http://schemas.microsoft.com/office/drawing/2014/main" val="1412186851"/>
                    </a:ext>
                  </a:extLst>
                </a:gridCol>
              </a:tblGrid>
              <a:tr h="443243">
                <a:tc>
                  <a:txBody>
                    <a:bodyPr/>
                    <a:lstStyle/>
                    <a:p>
                      <a:pPr algn="ctr"/>
                      <a:endParaRPr lang="lv-LV" dirty="0"/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2018</a:t>
                      </a: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2019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2020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0079802"/>
                  </a:ext>
                </a:extLst>
              </a:tr>
              <a:tr h="443243"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Dalībnieki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7 000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11 000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11 000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99698151"/>
                  </a:ext>
                </a:extLst>
              </a:tr>
              <a:tr h="443243"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Meitenes / zēni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13 / 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21 / 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17 / 13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81101346"/>
                  </a:ext>
                </a:extLst>
              </a:tr>
              <a:tr h="443243"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Fināla līdzjutēji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550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150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5256925"/>
                  </a:ext>
                </a:extLst>
              </a:tr>
              <a:tr h="443243"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Tiešraidi vēroja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3 600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3 200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6 057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08779201"/>
                  </a:ext>
                </a:extLst>
              </a:tr>
              <a:tr h="765050"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Oriģināldarbi / tulkojumi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9 / 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11 / 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lv-LV" dirty="0"/>
                        <a:t>8 / 22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10365789"/>
                  </a:ext>
                </a:extLst>
              </a:tr>
            </a:tbl>
          </a:graphicData>
        </a:graphic>
      </p:graphicFrame>
      <p:pic>
        <p:nvPicPr>
          <p:cNvPr id="10" name="Picture 9">
            <a:extLst>
              <a:ext uri="{FF2B5EF4-FFF2-40B4-BE49-F238E27FC236}">
                <a16:creationId xmlns:a16="http://schemas.microsoft.com/office/drawing/2014/main" id="{87E4076B-C6DE-4A9A-8D82-E1C89A42C1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829" y="4823973"/>
            <a:ext cx="2333538" cy="158080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8C2012D-69EA-45E3-8BD0-21546EDD72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3091" y="4840970"/>
            <a:ext cx="2527883" cy="158080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103A3C0-8714-45B5-956D-4E3B83144C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84921" y="4840970"/>
            <a:ext cx="2248250" cy="158080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810AED2-F241-4BF9-8D33-009DBD55A3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8174" y="4840970"/>
            <a:ext cx="2190970" cy="1563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7659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73E90984-A98A-496F-A273-2507A5CFD010}"/>
              </a:ext>
            </a:extLst>
          </p:cNvPr>
          <p:cNvSpPr txBox="1"/>
          <p:nvPr/>
        </p:nvSpPr>
        <p:spPr>
          <a:xfrm>
            <a:off x="3028426" y="5753566"/>
            <a:ext cx="604846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3200" b="1" dirty="0"/>
              <a:t>Roberts Ozoliņš</a:t>
            </a:r>
            <a:r>
              <a:rPr lang="lv-LV" sz="3200" dirty="0"/>
              <a:t> </a:t>
            </a:r>
          </a:p>
          <a:p>
            <a:pPr algn="ctr"/>
            <a:r>
              <a:rPr lang="lv-LV" dirty="0"/>
              <a:t>(Dobeles 1.vidusskola, Dobeles reģions)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978610A-077D-41B3-8B7E-CC5F6F8258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1970" y="1250018"/>
            <a:ext cx="7304368" cy="450354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FB3117E-8AFA-4A00-84AC-251D97B6FB8F}"/>
              </a:ext>
            </a:extLst>
          </p:cNvPr>
          <p:cNvSpPr/>
          <p:nvPr/>
        </p:nvSpPr>
        <p:spPr>
          <a:xfrm rot="21186171">
            <a:off x="553381" y="358359"/>
            <a:ext cx="15888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lv-LV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2018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555FE7-A432-489D-87CB-2E36C5059E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319690">
            <a:off x="887697" y="2842824"/>
            <a:ext cx="1865854" cy="246216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9835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01156BAB-29B3-488E-9FAA-AEC6D6F0328B}"/>
              </a:ext>
            </a:extLst>
          </p:cNvPr>
          <p:cNvSpPr txBox="1"/>
          <p:nvPr/>
        </p:nvSpPr>
        <p:spPr>
          <a:xfrm>
            <a:off x="1585520" y="5808740"/>
            <a:ext cx="812054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lv-LV" sz="3200" b="1" dirty="0"/>
              <a:t>Inna Ivanova</a:t>
            </a:r>
          </a:p>
          <a:p>
            <a:pPr algn="ctr"/>
            <a:r>
              <a:rPr lang="lv-LV" sz="2000" dirty="0"/>
              <a:t>(Naujenes pamatskola, Daugavpils reģions)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A86FEB1-8062-44FD-B310-0D5E2F29A2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9350" y="1388478"/>
            <a:ext cx="7412372" cy="426637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E4DB4E3E-5F6E-42B2-B40B-102E64E92A16}"/>
              </a:ext>
            </a:extLst>
          </p:cNvPr>
          <p:cNvSpPr/>
          <p:nvPr/>
        </p:nvSpPr>
        <p:spPr>
          <a:xfrm rot="20871276">
            <a:off x="536606" y="313522"/>
            <a:ext cx="15888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lv-LV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2019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D636457-8EEA-4555-A63A-84D00CAB38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086102">
            <a:off x="560994" y="2902592"/>
            <a:ext cx="1799997" cy="26012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59208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EE4BB99-68C3-41C7-B7DC-58175974D7BD}"/>
              </a:ext>
            </a:extLst>
          </p:cNvPr>
          <p:cNvSpPr/>
          <p:nvPr/>
        </p:nvSpPr>
        <p:spPr>
          <a:xfrm>
            <a:off x="461913" y="5749360"/>
            <a:ext cx="1132159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lv-LV" sz="3200" b="1" dirty="0"/>
              <a:t>Annija </a:t>
            </a:r>
            <a:r>
              <a:rPr lang="lv-LV" sz="3200" b="1" dirty="0" err="1"/>
              <a:t>Iļjenko</a:t>
            </a:r>
            <a:r>
              <a:rPr lang="lv-LV" sz="3200" b="1" dirty="0"/>
              <a:t> </a:t>
            </a:r>
            <a:r>
              <a:rPr lang="lv-LV" sz="2000" dirty="0"/>
              <a:t>(Gulbenes novada vidusskola, Gulbenes reģions) </a:t>
            </a:r>
            <a:endParaRPr lang="lv-LV" sz="2000" b="1" dirty="0"/>
          </a:p>
          <a:p>
            <a:pPr algn="ctr"/>
            <a:r>
              <a:rPr lang="lv-LV" sz="2000" dirty="0"/>
              <a:t>2.vieta </a:t>
            </a:r>
            <a:r>
              <a:rPr lang="lv-LV" sz="2000" b="1" dirty="0"/>
              <a:t>Dita Siliņa </a:t>
            </a:r>
            <a:r>
              <a:rPr lang="lv-LV" sz="2000" dirty="0"/>
              <a:t>(Ventspils </a:t>
            </a:r>
            <a:r>
              <a:rPr lang="lv-LV" sz="2000" dirty="0" err="1"/>
              <a:t>reģ</a:t>
            </a:r>
            <a:r>
              <a:rPr lang="lv-LV" sz="2000" dirty="0"/>
              <a:t>., Zūru p.sk.) un 3.vieta </a:t>
            </a:r>
            <a:r>
              <a:rPr lang="lv-LV" sz="2000" b="1" dirty="0"/>
              <a:t>Kristiāns Bramanis </a:t>
            </a:r>
            <a:r>
              <a:rPr lang="lv-LV" sz="2000" dirty="0"/>
              <a:t>(Rīga, Hanzas </a:t>
            </a:r>
            <a:r>
              <a:rPr lang="lv-LV" sz="2000" dirty="0" err="1"/>
              <a:t>vidussk</a:t>
            </a:r>
            <a:r>
              <a:rPr lang="lv-LV" sz="2000" dirty="0"/>
              <a:t>.)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759B74-CF70-4A83-8137-286D42FC94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9311" y="1144641"/>
            <a:ext cx="6853077" cy="45687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A8F85CC-23EC-4AB6-AA06-8D64CC9959BE}"/>
              </a:ext>
            </a:extLst>
          </p:cNvPr>
          <p:cNvSpPr/>
          <p:nvPr/>
        </p:nvSpPr>
        <p:spPr>
          <a:xfrm rot="20627263">
            <a:off x="444327" y="308025"/>
            <a:ext cx="15888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lv-LV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2020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713B414-F1E1-4DC3-9CC2-778301F795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57069">
            <a:off x="925432" y="3028429"/>
            <a:ext cx="1637095" cy="24883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52465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8D1435-1D04-4733-A2D1-90207C4EB5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2339" y="964734"/>
            <a:ext cx="8157758" cy="578840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lv-LV" sz="2000" u="sng" dirty="0"/>
          </a:p>
          <a:p>
            <a:pPr marL="0" lvl="0" indent="0">
              <a:buNone/>
            </a:pPr>
            <a:r>
              <a:rPr lang="lv-LV" sz="2000" u="sng" dirty="0">
                <a:solidFill>
                  <a:prstClr val="black"/>
                </a:solidFill>
              </a:rPr>
              <a:t>2020</a:t>
            </a:r>
          </a:p>
          <a:p>
            <a:pPr lvl="1"/>
            <a:r>
              <a:rPr lang="lv-LV" sz="2000" dirty="0"/>
              <a:t>Egita Puķīte (</a:t>
            </a:r>
            <a:r>
              <a:rPr lang="en-GB" sz="2000" dirty="0" err="1"/>
              <a:t>izdevniecības</a:t>
            </a:r>
            <a:r>
              <a:rPr lang="en-GB" sz="2000" dirty="0"/>
              <a:t> “</a:t>
            </a:r>
            <a:r>
              <a:rPr lang="en-GB" sz="2000" dirty="0" err="1"/>
              <a:t>Zvaigznes</a:t>
            </a:r>
            <a:r>
              <a:rPr lang="en-GB" sz="2000" dirty="0"/>
              <a:t> ABC” </a:t>
            </a:r>
            <a:r>
              <a:rPr lang="lv-LV" sz="2000" dirty="0"/>
              <a:t>projekta “Lasīšanas stafete” vadītāja)</a:t>
            </a:r>
          </a:p>
          <a:p>
            <a:pPr lvl="1"/>
            <a:r>
              <a:rPr lang="lv-LV" sz="2000" dirty="0"/>
              <a:t>Agnese Vanaga (rakstniece)</a:t>
            </a:r>
          </a:p>
          <a:p>
            <a:pPr lvl="1"/>
            <a:r>
              <a:rPr lang="lv-LV" sz="2000" dirty="0"/>
              <a:t>Ilze un Jānis Driksnas (grupas </a:t>
            </a:r>
            <a:r>
              <a:rPr lang="lv-LV" sz="2000" i="1" dirty="0"/>
              <a:t>My Radiant You</a:t>
            </a:r>
            <a:r>
              <a:rPr lang="lv-LV" sz="2000" dirty="0"/>
              <a:t> mūziķi )</a:t>
            </a:r>
          </a:p>
          <a:p>
            <a:pPr lvl="1"/>
            <a:r>
              <a:rPr lang="lv-LV" sz="2000" dirty="0"/>
              <a:t>Dace Dalbiņa (Latviešu valodas aģentūras direktora vietniece)</a:t>
            </a:r>
          </a:p>
          <a:p>
            <a:pPr lvl="1"/>
            <a:r>
              <a:rPr lang="lv-LV" sz="2000" dirty="0"/>
              <a:t>Arno Jundze (rakstnieks)</a:t>
            </a:r>
          </a:p>
          <a:p>
            <a:pPr marL="0" indent="0">
              <a:buNone/>
            </a:pPr>
            <a:endParaRPr lang="lv-LV" sz="2000" u="sng" dirty="0"/>
          </a:p>
          <a:p>
            <a:pPr marL="0" lvl="0" indent="0">
              <a:buNone/>
            </a:pPr>
            <a:r>
              <a:rPr lang="lv-LV" sz="2000" u="sng" dirty="0">
                <a:solidFill>
                  <a:prstClr val="black"/>
                </a:solidFill>
              </a:rPr>
              <a:t>2019</a:t>
            </a:r>
          </a:p>
          <a:p>
            <a:pPr lvl="1"/>
            <a:r>
              <a:rPr lang="en-GB" sz="2000" dirty="0" err="1"/>
              <a:t>Renāte</a:t>
            </a:r>
            <a:r>
              <a:rPr lang="en-GB" sz="2000" dirty="0"/>
              <a:t> </a:t>
            </a:r>
            <a:r>
              <a:rPr lang="en-GB" sz="2000" dirty="0" err="1"/>
              <a:t>Punka</a:t>
            </a:r>
            <a:r>
              <a:rPr lang="lv-LV" sz="2000" dirty="0"/>
              <a:t> (</a:t>
            </a:r>
            <a:r>
              <a:rPr lang="en-GB" sz="2000" dirty="0" err="1"/>
              <a:t>Jāņa</a:t>
            </a:r>
            <a:r>
              <a:rPr lang="en-GB" sz="2000" dirty="0"/>
              <a:t> </a:t>
            </a:r>
            <a:r>
              <a:rPr lang="en-GB" sz="2000" dirty="0" err="1"/>
              <a:t>Rozes</a:t>
            </a:r>
            <a:r>
              <a:rPr lang="en-GB" sz="2000" dirty="0"/>
              <a:t> </a:t>
            </a:r>
            <a:r>
              <a:rPr lang="en-GB" sz="2000" dirty="0" err="1"/>
              <a:t>apgāda</a:t>
            </a:r>
            <a:r>
              <a:rPr lang="en-GB" sz="2000" dirty="0"/>
              <a:t> </a:t>
            </a:r>
            <a:r>
              <a:rPr lang="en-GB" sz="2000" dirty="0" err="1"/>
              <a:t>izpilddirektore</a:t>
            </a:r>
            <a:r>
              <a:rPr lang="lv-LV" sz="2000" dirty="0"/>
              <a:t>)</a:t>
            </a:r>
          </a:p>
          <a:p>
            <a:pPr lvl="1"/>
            <a:r>
              <a:rPr lang="en-GB" sz="2000" dirty="0" err="1"/>
              <a:t>Diāna</a:t>
            </a:r>
            <a:r>
              <a:rPr lang="en-GB" sz="2000" dirty="0"/>
              <a:t> </a:t>
            </a:r>
            <a:r>
              <a:rPr lang="en-GB" sz="2000" dirty="0" err="1"/>
              <a:t>Bērza</a:t>
            </a:r>
            <a:r>
              <a:rPr lang="en-GB" sz="2000" dirty="0"/>
              <a:t> </a:t>
            </a:r>
            <a:r>
              <a:rPr lang="lv-LV" sz="2000" dirty="0"/>
              <a:t>(</a:t>
            </a:r>
            <a:r>
              <a:rPr lang="en-GB" sz="2000" dirty="0"/>
              <a:t>radio </a:t>
            </a:r>
            <a:r>
              <a:rPr lang="en-GB" sz="2000" dirty="0" err="1"/>
              <a:t>žurnāliste</a:t>
            </a:r>
            <a:r>
              <a:rPr lang="lv-LV" sz="2000" dirty="0"/>
              <a:t>)</a:t>
            </a:r>
          </a:p>
          <a:p>
            <a:pPr lvl="1"/>
            <a:r>
              <a:rPr lang="en-GB" sz="2000" dirty="0" err="1"/>
              <a:t>Valters</a:t>
            </a:r>
            <a:r>
              <a:rPr lang="en-GB" sz="2000" dirty="0"/>
              <a:t> </a:t>
            </a:r>
            <a:r>
              <a:rPr lang="en-GB" sz="2000" dirty="0" err="1"/>
              <a:t>Krauze</a:t>
            </a:r>
            <a:r>
              <a:rPr lang="en-GB" sz="2000" dirty="0"/>
              <a:t> </a:t>
            </a:r>
            <a:r>
              <a:rPr lang="lv-LV" sz="2000" dirty="0"/>
              <a:t>(</a:t>
            </a:r>
            <a:r>
              <a:rPr lang="en-GB" sz="2000" dirty="0" err="1"/>
              <a:t>šovmenis</a:t>
            </a:r>
            <a:r>
              <a:rPr lang="en-GB" sz="2000" dirty="0"/>
              <a:t>, </a:t>
            </a:r>
            <a:r>
              <a:rPr lang="en-GB" sz="2000" dirty="0" err="1"/>
              <a:t>aktieris</a:t>
            </a:r>
            <a:r>
              <a:rPr lang="lv-LV" sz="2000" dirty="0"/>
              <a:t>)</a:t>
            </a:r>
          </a:p>
          <a:p>
            <a:pPr lvl="1"/>
            <a:r>
              <a:rPr lang="en-GB" sz="2000" dirty="0"/>
              <a:t>Dagnija Baltiņa </a:t>
            </a:r>
            <a:r>
              <a:rPr lang="lv-LV" sz="2000" dirty="0"/>
              <a:t>(LNB</a:t>
            </a:r>
            <a:r>
              <a:rPr lang="en-GB" sz="2000" dirty="0"/>
              <a:t> </a:t>
            </a:r>
            <a:r>
              <a:rPr lang="en-GB" sz="2000" dirty="0" err="1"/>
              <a:t>speciālo</a:t>
            </a:r>
            <a:r>
              <a:rPr lang="en-GB" sz="2000" dirty="0"/>
              <a:t> </a:t>
            </a:r>
            <a:r>
              <a:rPr lang="en-GB" sz="2000" dirty="0" err="1"/>
              <a:t>krājumu</a:t>
            </a:r>
            <a:r>
              <a:rPr lang="en-GB" sz="2000" dirty="0"/>
              <a:t> </a:t>
            </a:r>
            <a:r>
              <a:rPr lang="en-GB" sz="2000" dirty="0" err="1"/>
              <a:t>departamenta</a:t>
            </a:r>
            <a:r>
              <a:rPr lang="en-GB" sz="2000" dirty="0"/>
              <a:t> </a:t>
            </a:r>
            <a:r>
              <a:rPr lang="en-GB" sz="2000" dirty="0" err="1"/>
              <a:t>direktore</a:t>
            </a:r>
            <a:r>
              <a:rPr lang="lv-LV" sz="2000" dirty="0"/>
              <a:t>)</a:t>
            </a:r>
          </a:p>
          <a:p>
            <a:pPr lvl="1"/>
            <a:r>
              <a:rPr lang="en-GB" sz="2000" dirty="0" err="1"/>
              <a:t>Ralfs</a:t>
            </a:r>
            <a:r>
              <a:rPr lang="en-GB" sz="2000" dirty="0"/>
              <a:t> </a:t>
            </a:r>
            <a:r>
              <a:rPr lang="en-GB" sz="2000" dirty="0" err="1"/>
              <a:t>Eilands</a:t>
            </a:r>
            <a:r>
              <a:rPr lang="lv-LV" sz="2000" dirty="0"/>
              <a:t> (mūziķis)</a:t>
            </a:r>
            <a:endParaRPr lang="lv-LV" sz="2000" u="sng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lv-LV" sz="2000" u="sng" dirty="0"/>
          </a:p>
          <a:p>
            <a:pPr marL="0" indent="0">
              <a:buNone/>
            </a:pPr>
            <a:r>
              <a:rPr lang="lv-LV" sz="2000" u="sng" dirty="0"/>
              <a:t>2018</a:t>
            </a:r>
          </a:p>
          <a:p>
            <a:pPr lvl="1"/>
            <a:r>
              <a:rPr lang="en-GB" sz="2000" dirty="0"/>
              <a:t>Vija </a:t>
            </a:r>
            <a:r>
              <a:rPr lang="en-GB" sz="2000" dirty="0" err="1"/>
              <a:t>Kilbloka</a:t>
            </a:r>
            <a:r>
              <a:rPr lang="en-GB" sz="2000" dirty="0"/>
              <a:t> </a:t>
            </a:r>
            <a:r>
              <a:rPr lang="lv-LV" sz="2000" dirty="0"/>
              <a:t>(</a:t>
            </a:r>
            <a:r>
              <a:rPr lang="en-GB" sz="2000" dirty="0" err="1"/>
              <a:t>izdevniecības</a:t>
            </a:r>
            <a:r>
              <a:rPr lang="en-GB" sz="2000" dirty="0"/>
              <a:t> “</a:t>
            </a:r>
            <a:r>
              <a:rPr lang="en-GB" sz="2000" dirty="0" err="1"/>
              <a:t>Zvaigznes</a:t>
            </a:r>
            <a:r>
              <a:rPr lang="en-GB" sz="2000" dirty="0"/>
              <a:t> ABC” </a:t>
            </a:r>
            <a:r>
              <a:rPr lang="en-GB" sz="2000" dirty="0" err="1"/>
              <a:t>valdes</a:t>
            </a:r>
            <a:r>
              <a:rPr lang="en-GB" sz="2000" dirty="0"/>
              <a:t> </a:t>
            </a:r>
            <a:r>
              <a:rPr lang="en-GB" sz="2000" dirty="0" err="1"/>
              <a:t>priekšsēdētāja</a:t>
            </a:r>
            <a:r>
              <a:rPr lang="lv-LV" sz="2000" dirty="0"/>
              <a:t>)</a:t>
            </a:r>
          </a:p>
          <a:p>
            <a:pPr lvl="1"/>
            <a:r>
              <a:rPr lang="en-GB" sz="2000" dirty="0"/>
              <a:t>Otto </a:t>
            </a:r>
            <a:r>
              <a:rPr lang="en-GB" sz="2000" dirty="0" err="1"/>
              <a:t>Ozols</a:t>
            </a:r>
            <a:r>
              <a:rPr lang="lv-LV" sz="2000" dirty="0"/>
              <a:t> (</a:t>
            </a:r>
            <a:r>
              <a:rPr lang="en-GB" sz="2000" dirty="0" err="1"/>
              <a:t>rakstnieks</a:t>
            </a:r>
            <a:r>
              <a:rPr lang="en-GB" sz="2000" dirty="0"/>
              <a:t> un </a:t>
            </a:r>
            <a:r>
              <a:rPr lang="en-GB" sz="2000" dirty="0" err="1"/>
              <a:t>žurnālists</a:t>
            </a:r>
            <a:r>
              <a:rPr lang="lv-LV" sz="2000" dirty="0"/>
              <a:t>)</a:t>
            </a:r>
          </a:p>
          <a:p>
            <a:pPr lvl="1"/>
            <a:r>
              <a:rPr lang="en-GB" sz="2000" dirty="0" err="1"/>
              <a:t>Ivars</a:t>
            </a:r>
            <a:r>
              <a:rPr lang="en-GB" sz="2000" dirty="0"/>
              <a:t> </a:t>
            </a:r>
            <a:r>
              <a:rPr lang="en-GB" sz="2000" dirty="0" err="1"/>
              <a:t>Svilāns</a:t>
            </a:r>
            <a:r>
              <a:rPr lang="lv-LV" sz="2000" dirty="0"/>
              <a:t> (</a:t>
            </a:r>
            <a:r>
              <a:rPr lang="en-GB" sz="2000" dirty="0" err="1"/>
              <a:t>sabiedrisko</a:t>
            </a:r>
            <a:r>
              <a:rPr lang="en-GB" sz="2000" dirty="0"/>
              <a:t> </a:t>
            </a:r>
            <a:r>
              <a:rPr lang="en-GB" sz="2000" dirty="0" err="1"/>
              <a:t>attiecību</a:t>
            </a:r>
            <a:r>
              <a:rPr lang="en-GB" sz="2000" dirty="0"/>
              <a:t> </a:t>
            </a:r>
            <a:r>
              <a:rPr lang="en-GB" sz="2000" dirty="0" err="1"/>
              <a:t>eksperts</a:t>
            </a:r>
            <a:r>
              <a:rPr lang="lv-LV" sz="2000" dirty="0"/>
              <a:t>)</a:t>
            </a:r>
          </a:p>
          <a:p>
            <a:pPr lvl="1"/>
            <a:r>
              <a:rPr lang="en-GB" sz="2000" dirty="0"/>
              <a:t>Ilze </a:t>
            </a:r>
            <a:r>
              <a:rPr lang="en-GB" sz="2000" dirty="0" err="1"/>
              <a:t>Dobele</a:t>
            </a:r>
            <a:r>
              <a:rPr lang="lv-LV" sz="2000" dirty="0"/>
              <a:t> (LTV</a:t>
            </a:r>
            <a:r>
              <a:rPr lang="en-GB" sz="2000" dirty="0"/>
              <a:t> </a:t>
            </a:r>
            <a:r>
              <a:rPr lang="en-GB" sz="2000" dirty="0" err="1"/>
              <a:t>ziņu</a:t>
            </a:r>
            <a:r>
              <a:rPr lang="en-GB" sz="2000" dirty="0"/>
              <a:t> </a:t>
            </a:r>
            <a:r>
              <a:rPr lang="en-GB" sz="2000" dirty="0" err="1"/>
              <a:t>moderatore</a:t>
            </a:r>
            <a:r>
              <a:rPr lang="lv-LV" sz="2000" dirty="0"/>
              <a:t>)</a:t>
            </a:r>
          </a:p>
          <a:p>
            <a:pPr lvl="1"/>
            <a:r>
              <a:rPr lang="en-GB" sz="2000" dirty="0"/>
              <a:t>Krista </a:t>
            </a:r>
            <a:r>
              <a:rPr lang="en-GB" sz="2000" dirty="0" err="1"/>
              <a:t>Burāne</a:t>
            </a:r>
            <a:r>
              <a:rPr lang="lv-LV" sz="2000" dirty="0"/>
              <a:t> (</a:t>
            </a:r>
            <a:r>
              <a:rPr lang="en-GB" sz="2000" dirty="0" err="1"/>
              <a:t>teātra</a:t>
            </a:r>
            <a:r>
              <a:rPr lang="en-GB" sz="2000" dirty="0"/>
              <a:t> un </a:t>
            </a:r>
            <a:r>
              <a:rPr lang="en-GB" sz="2000" dirty="0" err="1"/>
              <a:t>kino</a:t>
            </a:r>
            <a:r>
              <a:rPr lang="en-GB" sz="2000" dirty="0"/>
              <a:t> </a:t>
            </a:r>
            <a:r>
              <a:rPr lang="en-GB" sz="2000" dirty="0" err="1"/>
              <a:t>režisore</a:t>
            </a:r>
            <a:r>
              <a:rPr lang="lv-LV" sz="2000" dirty="0"/>
              <a:t>)</a:t>
            </a:r>
          </a:p>
          <a:p>
            <a:pPr marL="457200" lvl="1" indent="0">
              <a:buNone/>
            </a:pPr>
            <a:endParaRPr lang="lv-LV" sz="2000" dirty="0"/>
          </a:p>
          <a:p>
            <a:pPr lvl="1"/>
            <a:endParaRPr lang="lv-LV" u="sng" dirty="0">
              <a:solidFill>
                <a:prstClr val="black"/>
              </a:solidFill>
            </a:endParaRPr>
          </a:p>
          <a:p>
            <a:pPr lvl="1"/>
            <a:endParaRPr lang="lv-LV" dirty="0"/>
          </a:p>
          <a:p>
            <a:pPr lvl="1"/>
            <a:endParaRPr lang="lv-LV" dirty="0"/>
          </a:p>
          <a:p>
            <a:endParaRPr lang="lv-LV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ED9E59A-9191-492D-8A3B-93668446A097}"/>
              </a:ext>
            </a:extLst>
          </p:cNvPr>
          <p:cNvSpPr/>
          <p:nvPr/>
        </p:nvSpPr>
        <p:spPr>
          <a:xfrm>
            <a:off x="96893" y="104862"/>
            <a:ext cx="458234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lv-LV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Žūrijas eksperti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05248D9-51A9-461C-AB97-2FC836BC33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7001" y="2974316"/>
            <a:ext cx="2629499" cy="16565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1493137-1EDA-4EED-A13B-CC9475F0D54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72695" y="1248204"/>
            <a:ext cx="2629500" cy="14944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808D3A1-5752-4C29-9BF2-A3BC54E6A4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72695" y="4862579"/>
            <a:ext cx="2643805" cy="1656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1435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DB03E4-020C-43A8-8CF2-68D306E55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13463"/>
            <a:ext cx="10515600" cy="4351338"/>
          </a:xfrm>
        </p:spPr>
        <p:txBody>
          <a:bodyPr/>
          <a:lstStyle/>
          <a:p>
            <a:pPr marL="0" indent="0">
              <a:buNone/>
            </a:pPr>
            <a:endParaRPr lang="lv-LV" dirty="0"/>
          </a:p>
          <a:p>
            <a:pPr marL="0" indent="0">
              <a:buNone/>
            </a:pPr>
            <a:endParaRPr lang="lv-LV" dirty="0"/>
          </a:p>
          <a:p>
            <a:pPr marL="0" indent="0">
              <a:buNone/>
            </a:pPr>
            <a:endParaRPr lang="lv-LV" dirty="0"/>
          </a:p>
          <a:p>
            <a:pPr marL="0" indent="0">
              <a:buNone/>
            </a:pPr>
            <a:endParaRPr lang="lv-LV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E855E3F6-1790-4728-8F73-D256163CAEF8}"/>
              </a:ext>
            </a:extLst>
          </p:cNvPr>
          <p:cNvGrpSpPr/>
          <p:nvPr/>
        </p:nvGrpSpPr>
        <p:grpSpPr>
          <a:xfrm>
            <a:off x="1170646" y="740181"/>
            <a:ext cx="9682525" cy="4176309"/>
            <a:chOff x="1125901" y="1377405"/>
            <a:chExt cx="9682525" cy="4176309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632B7709-8C51-41D5-81B8-F085B5FE5F97}"/>
                </a:ext>
              </a:extLst>
            </p:cNvPr>
            <p:cNvGrpSpPr/>
            <p:nvPr/>
          </p:nvGrpSpPr>
          <p:grpSpPr>
            <a:xfrm>
              <a:off x="1884203" y="2919999"/>
              <a:ext cx="8423594" cy="2554447"/>
              <a:chOff x="2013359" y="4572000"/>
              <a:chExt cx="8423594" cy="1375794"/>
            </a:xfrm>
          </p:grpSpPr>
          <p:cxnSp>
            <p:nvCxnSpPr>
              <p:cNvPr id="11" name="Connector: Elbow 10">
                <a:extLst>
                  <a:ext uri="{FF2B5EF4-FFF2-40B4-BE49-F238E27FC236}">
                    <a16:creationId xmlns:a16="http://schemas.microsoft.com/office/drawing/2014/main" id="{05B1B653-967E-48EA-8CC5-366B050B28F7}"/>
                  </a:ext>
                </a:extLst>
              </p:cNvPr>
              <p:cNvCxnSpPr/>
              <p:nvPr/>
            </p:nvCxnSpPr>
            <p:spPr>
              <a:xfrm flipV="1">
                <a:off x="2013359" y="5259897"/>
                <a:ext cx="5587068" cy="687897"/>
              </a:xfrm>
              <a:prstGeom prst="bentConnector3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2" name="Connector: Elbow 11">
                <a:extLst>
                  <a:ext uri="{FF2B5EF4-FFF2-40B4-BE49-F238E27FC236}">
                    <a16:creationId xmlns:a16="http://schemas.microsoft.com/office/drawing/2014/main" id="{9D884C00-8976-461E-8AD1-E0B524100C60}"/>
                  </a:ext>
                </a:extLst>
              </p:cNvPr>
              <p:cNvCxnSpPr/>
              <p:nvPr/>
            </p:nvCxnSpPr>
            <p:spPr>
              <a:xfrm flipV="1">
                <a:off x="4849885" y="4572000"/>
                <a:ext cx="5587068" cy="687897"/>
              </a:xfrm>
              <a:prstGeom prst="bentConnector3">
                <a:avLst/>
              </a:prstGeom>
              <a:ln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9C53CE6-B48C-414A-884C-5E07DFB568C7}"/>
                </a:ext>
              </a:extLst>
            </p:cNvPr>
            <p:cNvSpPr txBox="1"/>
            <p:nvPr/>
          </p:nvSpPr>
          <p:spPr>
            <a:xfrm>
              <a:off x="7184382" y="1377405"/>
              <a:ext cx="3624044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lv-LV" sz="2400" dirty="0">
                  <a:solidFill>
                    <a:srgbClr val="0070C0"/>
                  </a:solidFill>
                  <a:latin typeface="Comic Sans MS" panose="030F0702030302020204" pitchFamily="66" charset="0"/>
                </a:rPr>
                <a:t>valsts fināls </a:t>
              </a:r>
            </a:p>
            <a:p>
              <a:pPr algn="ctr"/>
              <a:r>
                <a:rPr lang="lv-LV" sz="2400" dirty="0">
                  <a:solidFill>
                    <a:srgbClr val="0070C0"/>
                  </a:solidFill>
                  <a:latin typeface="Comic Sans MS" panose="030F0702030302020204" pitchFamily="66" charset="0"/>
                </a:rPr>
                <a:t>Latvijas Nacionālajā bibliotēkā</a:t>
              </a:r>
            </a:p>
            <a:p>
              <a:pPr algn="ctr"/>
              <a:r>
                <a:rPr lang="lv-LV" sz="2000" b="1" dirty="0">
                  <a:solidFill>
                    <a:srgbClr val="0070C0"/>
                  </a:solidFill>
                  <a:latin typeface="Comic Sans MS" panose="030F0702030302020204" pitchFamily="66" charset="0"/>
                </a:rPr>
                <a:t>(25.septembris)</a:t>
              </a:r>
            </a:p>
            <a:p>
              <a:endParaRPr lang="lv-LV" dirty="0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4F68E3EE-BEB5-4737-89E3-D763E4936C7A}"/>
                </a:ext>
              </a:extLst>
            </p:cNvPr>
            <p:cNvSpPr txBox="1"/>
            <p:nvPr/>
          </p:nvSpPr>
          <p:spPr>
            <a:xfrm>
              <a:off x="4608876" y="2666255"/>
              <a:ext cx="2951198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lv-LV" sz="2800" dirty="0">
                  <a:solidFill>
                    <a:schemeClr val="accent2">
                      <a:lumMod val="75000"/>
                    </a:schemeClr>
                  </a:solidFill>
                  <a:latin typeface="Comic Sans MS" panose="030F0702030302020204" pitchFamily="66" charset="0"/>
                </a:rPr>
                <a:t>reģionālais fināls </a:t>
              </a:r>
            </a:p>
            <a:p>
              <a:pPr algn="ctr"/>
              <a:r>
                <a:rPr lang="lv-LV" sz="2000" b="1" dirty="0">
                  <a:solidFill>
                    <a:schemeClr val="accent2">
                      <a:lumMod val="75000"/>
                    </a:schemeClr>
                  </a:solidFill>
                  <a:latin typeface="Comic Sans MS" panose="030F0702030302020204" pitchFamily="66" charset="0"/>
                </a:rPr>
                <a:t>(aprīļa beigas/maijs /vasara)</a:t>
              </a:r>
            </a:p>
            <a:p>
              <a:endParaRPr lang="lv-LV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1DE987A7-13B5-41F6-992E-A47D08F66F36}"/>
                </a:ext>
              </a:extLst>
            </p:cNvPr>
            <p:cNvSpPr txBox="1"/>
            <p:nvPr/>
          </p:nvSpPr>
          <p:spPr>
            <a:xfrm>
              <a:off x="1125901" y="3399278"/>
              <a:ext cx="3819860" cy="21544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lv-LV" sz="2400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sacensības attālināti </a:t>
              </a:r>
            </a:p>
            <a:p>
              <a:pPr algn="ctr"/>
              <a:r>
                <a:rPr lang="lv-LV" sz="2400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vai skolā </a:t>
              </a:r>
            </a:p>
            <a:p>
              <a:pPr algn="ctr"/>
              <a:r>
                <a:rPr lang="lv-LV" sz="2400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vai </a:t>
              </a:r>
            </a:p>
            <a:p>
              <a:pPr algn="ctr"/>
              <a:r>
                <a:rPr lang="lv-LV" sz="2400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vietējā bibliotēkā</a:t>
              </a:r>
            </a:p>
            <a:p>
              <a:pPr algn="ctr"/>
              <a:r>
                <a:rPr lang="lv-LV" sz="20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</a:rPr>
                <a:t>(marts, aprīlis) </a:t>
              </a:r>
            </a:p>
            <a:p>
              <a:endParaRPr lang="lv-LV" dirty="0"/>
            </a:p>
          </p:txBody>
        </p:sp>
      </p:grpSp>
      <p:sp>
        <p:nvSpPr>
          <p:cNvPr id="21" name="Rectangle 20">
            <a:extLst>
              <a:ext uri="{FF2B5EF4-FFF2-40B4-BE49-F238E27FC236}">
                <a16:creationId xmlns:a16="http://schemas.microsoft.com/office/drawing/2014/main" id="{1B24AE07-9039-47E6-9737-1AC9CD5C573A}"/>
              </a:ext>
            </a:extLst>
          </p:cNvPr>
          <p:cNvSpPr/>
          <p:nvPr/>
        </p:nvSpPr>
        <p:spPr>
          <a:xfrm rot="21077486">
            <a:off x="543552" y="748577"/>
            <a:ext cx="47876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lv-LV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Konkursa norise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1DE20A5-8B1E-4AF9-B944-09C7FBE461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1414" y="2941165"/>
            <a:ext cx="1403711" cy="22704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C81A151-C283-4931-9785-ACB5851A95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18714" y="5509154"/>
            <a:ext cx="1734690" cy="11561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84D1A75-9FCF-43D8-B1DD-F56F85CFFBD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28501" y="4443973"/>
            <a:ext cx="1619987" cy="107999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40008E49-FC93-46FC-A6F7-E610900C3A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2616" y="5364802"/>
            <a:ext cx="2082718" cy="12894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94EB1EE-BEBE-43B0-BFA3-77505EE811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60732" y="4150762"/>
            <a:ext cx="1388948" cy="24692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134EF4BB-EF59-42C9-AA22-1647FC5A4CD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4643" y="5364801"/>
            <a:ext cx="2231472" cy="12552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D4EBDAC7-0880-40F8-98AF-5F5D95A4972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57714" y="4443973"/>
            <a:ext cx="1516604" cy="22704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69F361B6-AD5E-435B-975E-4A819FE9A61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877611" y="2872787"/>
            <a:ext cx="2113335" cy="13998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4CA9811E-DCE8-4654-B094-B0274393866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70215" y="5740522"/>
            <a:ext cx="1406387" cy="9739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5793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1E0506-B035-40E2-A61B-A7DE0E99DB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4310" y="1783680"/>
            <a:ext cx="10515600" cy="4351338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lv-LV" dirty="0"/>
              <a:t>Tiešsaistē zūd sacensību jēga – šī ir pārejoša situācija, mums vienkārši jānotur šī ideja, </a:t>
            </a:r>
            <a:r>
              <a:rPr lang="lv-LV" dirty="0">
                <a:solidFill>
                  <a:srgbClr val="C00000"/>
                </a:solidFill>
              </a:rPr>
              <a:t>bet tas nav pašmērķis. Pēc pandēmijas ierobežojumiem uz skolu pleciem gulsies bērnu </a:t>
            </a:r>
            <a:r>
              <a:rPr lang="lv-LV" dirty="0" err="1">
                <a:solidFill>
                  <a:srgbClr val="C00000"/>
                </a:solidFill>
              </a:rPr>
              <a:t>psihoemocionālā</a:t>
            </a:r>
            <a:r>
              <a:rPr lang="lv-LV" dirty="0">
                <a:solidFill>
                  <a:srgbClr val="C00000"/>
                </a:solidFill>
              </a:rPr>
              <a:t> rehabilitācija, lasītāju kopiena var palīdzēt. </a:t>
            </a:r>
            <a:endParaRPr lang="lv-LV" dirty="0"/>
          </a:p>
          <a:p>
            <a:pPr lvl="0"/>
            <a:r>
              <a:rPr lang="lv-LV" dirty="0"/>
              <a:t>Kā motivēt pedagogus? – tādēļ būtu labi šogad strādāt tikai ar cilvēkiem, kuri vēlas piedalīties, un reģionālo finālu organizēt vasarā klātienē, brīvā dabā. </a:t>
            </a:r>
            <a:r>
              <a:rPr lang="lv-LV" dirty="0">
                <a:solidFill>
                  <a:srgbClr val="C00000"/>
                </a:solidFill>
              </a:rPr>
              <a:t>Piedāvāt literatūras sarakstu, </a:t>
            </a:r>
            <a:r>
              <a:rPr lang="lv-LV" i="1" dirty="0" err="1">
                <a:solidFill>
                  <a:srgbClr val="C00000"/>
                </a:solidFill>
              </a:rPr>
              <a:t>online</a:t>
            </a:r>
            <a:r>
              <a:rPr lang="lv-LV" dirty="0">
                <a:solidFill>
                  <a:srgbClr val="C00000"/>
                </a:solidFill>
              </a:rPr>
              <a:t> diskusijas par izlasītajām grāmatām. Diskusiju grupai piedāvāt nepieciešamos eksemplārus nopērkot vai SBA kārtā.</a:t>
            </a:r>
            <a:endParaRPr lang="lv-LV" dirty="0"/>
          </a:p>
          <a:p>
            <a:pPr lvl="0"/>
            <a:r>
              <a:rPr lang="lv-LV" dirty="0"/>
              <a:t>Nav nepieciešami tūkstoši dalībnieku – tikai ieinteresētas 5.klases. </a:t>
            </a:r>
            <a:r>
              <a:rPr lang="lv-LV" dirty="0">
                <a:solidFill>
                  <a:srgbClr val="C00000"/>
                </a:solidFill>
              </a:rPr>
              <a:t>Atjaunots nolikums, </a:t>
            </a:r>
            <a:r>
              <a:rPr lang="lv-LV" dirty="0" err="1">
                <a:solidFill>
                  <a:srgbClr val="C00000"/>
                </a:solidFill>
              </a:rPr>
              <a:t>infografika</a:t>
            </a:r>
            <a:r>
              <a:rPr lang="lv-LV" dirty="0">
                <a:solidFill>
                  <a:srgbClr val="C00000"/>
                </a:solidFill>
              </a:rPr>
              <a:t> par iesaisti mājas lapā, vietējā avīzē u.c. medijos. Atļaut publicēt LNB mājas lapā iespēju katram no jums uzrakstīt e-pasta vēstuli. </a:t>
            </a:r>
            <a:endParaRPr lang="lv-LV" dirty="0"/>
          </a:p>
          <a:p>
            <a:pPr lvl="0"/>
            <a:r>
              <a:rPr lang="lv-LV" dirty="0"/>
              <a:t>Izveidot vienotu Youtube kanālu – nereāli no vecāku atļauju viedokļa, ja tas ir tik publiski, nepieciešams rakstisks saskaņojums. </a:t>
            </a:r>
            <a:r>
              <a:rPr lang="lv-LV" dirty="0">
                <a:solidFill>
                  <a:srgbClr val="C00000"/>
                </a:solidFill>
              </a:rPr>
              <a:t>Centralizēts kanāls šoreiz nederēs, nav vienādu situāciju, nav vienādu risinājumu. </a:t>
            </a:r>
            <a:endParaRPr lang="lv-LV" dirty="0"/>
          </a:p>
          <a:p>
            <a:pPr marL="0" indent="0">
              <a:buNone/>
            </a:pPr>
            <a:endParaRPr lang="lv-LV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B551DE5-4201-409C-A7D7-D07F82476127}"/>
              </a:ext>
            </a:extLst>
          </p:cNvPr>
          <p:cNvSpPr/>
          <p:nvPr/>
        </p:nvSpPr>
        <p:spPr>
          <a:xfrm>
            <a:off x="84840" y="412589"/>
            <a:ext cx="971903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lv-LV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Jautājumi, ierosinājumi, </a:t>
            </a:r>
            <a:r>
              <a:rPr lang="lv-LV" sz="5400" b="1" cap="none" spc="0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diskusija</a:t>
            </a:r>
            <a:endParaRPr 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8A4EB7-1E16-4A1D-AA4E-C297A7DD8B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86680" y="330743"/>
            <a:ext cx="1800519" cy="1288332"/>
          </a:xfrm>
          <a:prstGeom prst="rect">
            <a:avLst/>
          </a:prstGeom>
        </p:spPr>
      </p:pic>
      <p:pic>
        <p:nvPicPr>
          <p:cNvPr id="5" name="Graphic 4" descr="Raised hand">
            <a:extLst>
              <a:ext uri="{FF2B5EF4-FFF2-40B4-BE49-F238E27FC236}">
                <a16:creationId xmlns:a16="http://schemas.microsoft.com/office/drawing/2014/main" id="{5044E46F-CCFF-4A33-B848-451F806910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349086" y="1897145"/>
            <a:ext cx="525544" cy="5255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16EB387-EBBD-4E68-9869-C57718D2171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88036" y="3044301"/>
            <a:ext cx="524301" cy="52430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162B20B-E260-4020-AB36-38CCA8E3EEE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7690" y="4173161"/>
            <a:ext cx="524301" cy="5243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1C76660-B3CB-4FD3-AF52-B5828513C9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13174" y="5261957"/>
            <a:ext cx="524301" cy="524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1527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</TotalTime>
  <Words>797</Words>
  <Application>Microsoft Office PowerPoint</Application>
  <PresentationFormat>Platekrāna</PresentationFormat>
  <Paragraphs>116</Paragraphs>
  <Slides>14</Slides>
  <Notes>0</Notes>
  <HiddenSlides>0</HiddenSlides>
  <MMClips>0</MMClips>
  <ScaleCrop>false</ScaleCrop>
  <HeadingPairs>
    <vt:vector size="6" baseType="variant">
      <vt:variant>
        <vt:lpstr>Lietotie fonti</vt:lpstr>
      </vt:variant>
      <vt:variant>
        <vt:i4>5</vt:i4>
      </vt:variant>
      <vt:variant>
        <vt:lpstr>Dizains</vt:lpstr>
      </vt:variant>
      <vt:variant>
        <vt:i4>1</vt:i4>
      </vt:variant>
      <vt:variant>
        <vt:lpstr>Slaidu virsraksti</vt:lpstr>
      </vt:variant>
      <vt:variant>
        <vt:i4>14</vt:i4>
      </vt:variant>
    </vt:vector>
  </HeadingPairs>
  <TitlesOfParts>
    <vt:vector size="20" baseType="lpstr">
      <vt:lpstr>Arial</vt:lpstr>
      <vt:lpstr>Bahnschrift Light</vt:lpstr>
      <vt:lpstr>Calibri</vt:lpstr>
      <vt:lpstr>Calibri Light</vt:lpstr>
      <vt:lpstr>Comic Sans MS</vt:lpstr>
      <vt:lpstr>Office Theme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  <vt:lpstr>PowerPoint prezentācija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Ilze Ramba</dc:creator>
  <cp:lastModifiedBy>Ilze Marga</cp:lastModifiedBy>
  <cp:revision>43</cp:revision>
  <dcterms:created xsi:type="dcterms:W3CDTF">2021-01-20T12:02:00Z</dcterms:created>
  <dcterms:modified xsi:type="dcterms:W3CDTF">2021-01-27T13:51:15Z</dcterms:modified>
</cp:coreProperties>
</file>