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8" r:id="rId3"/>
    <p:sldId id="297" r:id="rId4"/>
    <p:sldId id="291" r:id="rId5"/>
    <p:sldId id="295" r:id="rId6"/>
    <p:sldId id="292" r:id="rId7"/>
    <p:sldId id="294" r:id="rId8"/>
    <p:sldId id="261" r:id="rId9"/>
    <p:sldId id="290" r:id="rId10"/>
    <p:sldId id="299" r:id="rId11"/>
    <p:sldId id="289" r:id="rId12"/>
    <p:sldId id="298" r:id="rId13"/>
    <p:sldId id="281" r:id="rId14"/>
    <p:sldId id="287" r:id="rId15"/>
    <p:sldId id="272" r:id="rId16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6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5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692F-CEB2-4728-A95B-5E58CBD07E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20B53-42AE-461F-9148-041B2AF98A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2A49B-A155-40E5-A903-A717F953D22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C240F-DC44-4A87-969C-392C1AC14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0EA1D-274D-462A-AB06-1CC52C2877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6F9A1-48D3-4899-A07A-3A107EA2B2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C9013-2CC7-4C8D-8BF8-9A1F2287C0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75C25-9266-4A50-A4EA-1956F0F006D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9B456-1D04-4E09-BDB6-D93CC063B7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BC375-C37D-4EF6-AD1E-09342F01526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F9A2-FC9A-4052-85D8-3575E011B9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185F-98CC-4389-94FE-3A20E3C486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F2F345D-4279-4B8D-B8F0-49BF06028E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Rom.12:1-5 </a:t>
            </a:r>
            <a:r>
              <a:rPr lang="lv-LV" sz="4000" b="1" dirty="0" smtClean="0">
                <a:solidFill>
                  <a:schemeClr val="tx1"/>
                </a:solidFill>
              </a:rPr>
              <a:t/>
            </a:r>
            <a:br>
              <a:rPr lang="lv-LV" sz="4000" b="1" dirty="0" smtClean="0">
                <a:solidFill>
                  <a:schemeClr val="tx1"/>
                </a:solidFill>
              </a:rPr>
            </a:br>
            <a:r>
              <a:rPr lang="lv-LV" sz="4000" b="1" dirty="0" smtClean="0">
                <a:solidFill>
                  <a:schemeClr val="tx1"/>
                </a:solidFill>
              </a:rPr>
              <a:t>Attiecības </a:t>
            </a:r>
            <a:r>
              <a:rPr lang="lv-LV" sz="4000" b="1" dirty="0" smtClean="0">
                <a:solidFill>
                  <a:schemeClr val="tx1"/>
                </a:solidFill>
              </a:rPr>
              <a:t>Kristus miesā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2225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9.aug.2020.</a:t>
            </a:r>
            <a:endParaRPr lang="lv-LV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500174"/>
            <a:ext cx="5572164" cy="5135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58082" y="357166"/>
            <a:ext cx="17859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Māc. Roberts Otomers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FE77A7-B53D-4218-8A0D-C60162DAD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071942"/>
          </a:xfrm>
        </p:spPr>
        <p:txBody>
          <a:bodyPr>
            <a:noAutofit/>
          </a:bodyPr>
          <a:lstStyle/>
          <a:p>
            <a:pPr lvl="0"/>
            <a:r>
              <a:rPr lang="lv-LV" sz="4000" dirty="0" smtClean="0">
                <a:effectLst/>
              </a:rPr>
              <a:t>Ja jums būtu iespēja augt attiecības ar Dievu vienam pašam vai kopā ar ticības brāļiem un māsām, atbalstot un palīdzot viens otram, ko jūs izvēlētos?</a:t>
            </a:r>
            <a:r>
              <a:rPr lang="en-US" sz="3200" dirty="0" smtClean="0">
                <a:effectLst/>
              </a:rPr>
              <a:t/>
            </a:r>
            <a:br>
              <a:rPr lang="en-US" sz="3200" dirty="0" smtClean="0">
                <a:effectLst/>
              </a:rPr>
            </a:br>
            <a:r>
              <a:rPr lang="en-US" sz="3200" dirty="0">
                <a:effectLst/>
              </a:rPr>
              <a:t/>
            </a:r>
            <a:br>
              <a:rPr lang="en-US" sz="3200" dirty="0">
                <a:effectLst/>
              </a:rPr>
            </a:br>
            <a:endParaRPr lang="en-US" sz="4800" dirty="0"/>
          </a:p>
        </p:txBody>
      </p:sp>
      <p:sp>
        <p:nvSpPr>
          <p:cNvPr id="34818" name="AutoShape 2" descr="A Guide on How to Build a Relationship with Go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0" name="AutoShape 4" descr="A Guide on How to Build a Relationship with Go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496"/>
            <a:ext cx="442915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5663" y="2857496"/>
            <a:ext cx="4435493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029240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38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 3 Tad nu es ieteicu ikvienam starp jums tās žēlastības vārdā, kas man dota: netiekties pāri noliktam, bet censties sevi apvaldīt saskaņā ar to ticības mēru, ko Dievs katram piešķīris.</a:t>
            </a:r>
            <a:endParaRPr lang="en-US" sz="2600" i="1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500174"/>
            <a:ext cx="882015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 b="1" dirty="0" smtClean="0"/>
              <a:t>Kā sakārtot attiecības ar tuvākajiem?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Nebūt </a:t>
            </a:r>
            <a:r>
              <a:rPr lang="lv-LV" sz="3200" b="1" dirty="0" smtClean="0"/>
              <a:t>augstprātīgiem</a:t>
            </a:r>
            <a:r>
              <a:rPr lang="lv-LV" sz="3200" dirty="0" smtClean="0"/>
              <a:t> un </a:t>
            </a:r>
            <a:r>
              <a:rPr lang="lv-LV" sz="3200" b="1" dirty="0" smtClean="0"/>
              <a:t>lepniem</a:t>
            </a:r>
            <a:r>
              <a:rPr lang="lv-LV" sz="3200" dirty="0" smtClean="0"/>
              <a:t> pret </a:t>
            </a:r>
            <a:r>
              <a:rPr lang="lv-LV" sz="3200" b="1" dirty="0" smtClean="0"/>
              <a:t>jaunākiem</a:t>
            </a:r>
            <a:r>
              <a:rPr lang="lv-LV" sz="3200" dirty="0" smtClean="0"/>
              <a:t> ticības brāļiem un māsām.</a:t>
            </a:r>
          </a:p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Ieraudzīsim</a:t>
            </a:r>
            <a:r>
              <a:rPr lang="lv-LV" sz="3200" dirty="0" smtClean="0"/>
              <a:t> cits citu, kā </a:t>
            </a:r>
            <a:r>
              <a:rPr lang="lv-LV" sz="3200" b="1" dirty="0" smtClean="0"/>
              <a:t>dāvanu</a:t>
            </a:r>
            <a:r>
              <a:rPr lang="lv-LV" sz="3200" dirty="0" smtClean="0"/>
              <a:t> no </a:t>
            </a:r>
            <a:r>
              <a:rPr lang="lv-LV" sz="3200" b="1" dirty="0" smtClean="0"/>
              <a:t>Dieva</a:t>
            </a:r>
            <a:r>
              <a:rPr lang="lv-LV" sz="32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Pamanīsim</a:t>
            </a:r>
            <a:r>
              <a:rPr lang="lv-LV" sz="3200" dirty="0" smtClean="0"/>
              <a:t> viens otru viņa </a:t>
            </a:r>
            <a:r>
              <a:rPr lang="lv-LV" sz="3200" b="1" dirty="0" smtClean="0"/>
              <a:t>vajadzībās</a:t>
            </a:r>
            <a:r>
              <a:rPr lang="lv-LV" sz="3200" dirty="0" smtClean="0"/>
              <a:t> un </a:t>
            </a:r>
            <a:r>
              <a:rPr lang="lv-LV" sz="3200" b="1" dirty="0" smtClean="0"/>
              <a:t>palīdzēsim</a:t>
            </a:r>
            <a:r>
              <a:rPr lang="lv-LV" sz="3200" dirty="0" smtClean="0"/>
              <a:t> viņiem!</a:t>
            </a:r>
          </a:p>
          <a:p>
            <a:pPr>
              <a:buFont typeface="Arial" pitchFamily="34" charset="0"/>
              <a:buChar char="•"/>
            </a:pPr>
            <a:r>
              <a:rPr lang="lv-LV" sz="3200" b="1" dirty="0" smtClean="0"/>
              <a:t>Veltīsim</a:t>
            </a:r>
            <a:r>
              <a:rPr lang="lv-LV" sz="3200" dirty="0" smtClean="0"/>
              <a:t> </a:t>
            </a:r>
            <a:r>
              <a:rPr lang="lv-LV" sz="3200" b="1" dirty="0" smtClean="0"/>
              <a:t>laiku</a:t>
            </a:r>
            <a:r>
              <a:rPr lang="lv-LV" sz="3200" dirty="0" smtClean="0"/>
              <a:t> viens otra </a:t>
            </a:r>
            <a:r>
              <a:rPr lang="lv-LV" sz="3200" b="1" dirty="0" smtClean="0"/>
              <a:t>iepazīšanai</a:t>
            </a:r>
            <a:r>
              <a:rPr lang="lv-LV" sz="32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Vai apmeklējot tikai draudzes </a:t>
            </a:r>
            <a:r>
              <a:rPr lang="lv-LV" sz="3200" b="1" dirty="0" smtClean="0"/>
              <a:t>dievkalpojumus</a:t>
            </a:r>
            <a:r>
              <a:rPr lang="lv-LV" sz="3200" dirty="0" smtClean="0"/>
              <a:t> ir </a:t>
            </a:r>
            <a:r>
              <a:rPr lang="lv-LV" sz="3200" b="1" dirty="0" smtClean="0"/>
              <a:t>iespējams</a:t>
            </a:r>
            <a:r>
              <a:rPr lang="lv-LV" sz="3200" dirty="0" smtClean="0"/>
              <a:t> izveidot </a:t>
            </a:r>
            <a:r>
              <a:rPr lang="lv-LV" sz="3200" b="1" dirty="0" smtClean="0"/>
              <a:t>labas attiecības</a:t>
            </a:r>
            <a:r>
              <a:rPr lang="lv-LV" sz="32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lv-LV" sz="3200" dirty="0" smtClean="0"/>
              <a:t>Nākot baznīcā tikai uz dievkalpojumiem – ar </a:t>
            </a:r>
            <a:r>
              <a:rPr lang="lv-LV" sz="3200" b="1" dirty="0" smtClean="0"/>
              <a:t>cik cilvēkiem var sadraudzēties</a:t>
            </a:r>
            <a:r>
              <a:rPr lang="lv-LV" sz="3200" dirty="0" smtClean="0"/>
              <a:t>?</a:t>
            </a:r>
            <a:endParaRPr lang="lv-LV" sz="2800" dirty="0"/>
          </a:p>
        </p:txBody>
      </p:sp>
      <p:pic>
        <p:nvPicPr>
          <p:cNvPr id="12290" name="Picture 2" descr="Ecumenical worship service at the St. Nicholas Evangelical ..."/>
          <p:cNvPicPr>
            <a:picLocks noChangeAspect="1" noChangeArrowheads="1"/>
          </p:cNvPicPr>
          <p:nvPr/>
        </p:nvPicPr>
        <p:blipFill>
          <a:blip r:embed="rId2"/>
          <a:srcRect l="29736" r="32268"/>
          <a:stretch>
            <a:fillRect/>
          </a:stretch>
        </p:blipFill>
        <p:spPr bwMode="auto">
          <a:xfrm>
            <a:off x="7286644" y="1142985"/>
            <a:ext cx="185735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12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12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6429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 smtClean="0">
                <a:cs typeface="Arial" charset="0"/>
              </a:rPr>
              <a:t>Jņ.17:20-26 Jēzus lūgšana</a:t>
            </a:r>
            <a:endParaRPr lang="lv-LV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7858148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700" dirty="0" smtClean="0"/>
              <a:t>Jēzus lūdza Dievu par divām lietām:</a:t>
            </a:r>
            <a:endParaRPr lang="en-US" sz="2700" dirty="0" smtClean="0"/>
          </a:p>
          <a:p>
            <a:r>
              <a:rPr lang="lv-LV" sz="2700" dirty="0" smtClean="0"/>
              <a:t> </a:t>
            </a:r>
            <a:endParaRPr lang="en-US" sz="2700" dirty="0" smtClean="0"/>
          </a:p>
          <a:p>
            <a:pPr lvl="0">
              <a:buFont typeface="Arial" pitchFamily="34" charset="0"/>
              <a:buChar char="•"/>
            </a:pPr>
            <a:r>
              <a:rPr lang="lv-LV" sz="2700" dirty="0" smtClean="0"/>
              <a:t>Par savu </a:t>
            </a:r>
            <a:r>
              <a:rPr lang="lv-LV" sz="2700" b="1" dirty="0" smtClean="0"/>
              <a:t>mācekļu vienotību ar Dievu.</a:t>
            </a:r>
            <a:endParaRPr lang="en-US" sz="2700" b="1" dirty="0" smtClean="0"/>
          </a:p>
          <a:p>
            <a:pPr lvl="0">
              <a:buFont typeface="Arial" pitchFamily="34" charset="0"/>
              <a:buChar char="•"/>
            </a:pPr>
            <a:r>
              <a:rPr lang="lv-LV" sz="2700" dirty="0" smtClean="0"/>
              <a:t>Par viņu </a:t>
            </a:r>
            <a:r>
              <a:rPr lang="lv-LV" sz="2700" b="1" dirty="0" smtClean="0"/>
              <a:t>vienotību savā starpā</a:t>
            </a:r>
            <a:r>
              <a:rPr lang="lv-LV" sz="2700" dirty="0" smtClean="0"/>
              <a:t>.</a:t>
            </a:r>
            <a:endParaRPr lang="en-US" sz="2700" dirty="0" smtClean="0"/>
          </a:p>
          <a:p>
            <a:r>
              <a:rPr lang="lv-LV" sz="2700" dirty="0" smtClean="0"/>
              <a:t> </a:t>
            </a:r>
            <a:endParaRPr lang="en-US" sz="2700" dirty="0" smtClean="0"/>
          </a:p>
          <a:p>
            <a:r>
              <a:rPr lang="lv-LV" sz="2700" dirty="0" smtClean="0"/>
              <a:t>Un nav tā, ka Jēzus tikai lūdzās par šīm divām lietām. </a:t>
            </a:r>
            <a:r>
              <a:rPr lang="lv-LV" sz="2700" b="1" dirty="0" smtClean="0"/>
              <a:t>Viņš atdeva dzīvību</a:t>
            </a:r>
            <a:r>
              <a:rPr lang="lv-LV" sz="2700" dirty="0" smtClean="0"/>
              <a:t>, lai šīs lietas kļūtu iespējamas.</a:t>
            </a:r>
            <a:endParaRPr lang="en-US" sz="2700" dirty="0" smtClean="0"/>
          </a:p>
          <a:p>
            <a:r>
              <a:rPr lang="lv-LV" sz="2700" dirty="0" smtClean="0"/>
              <a:t> </a:t>
            </a:r>
            <a:endParaRPr lang="en-US" sz="2700" dirty="0" smtClean="0"/>
          </a:p>
          <a:p>
            <a:r>
              <a:rPr lang="lv-LV" sz="2700" b="1" i="1" dirty="0" smtClean="0"/>
              <a:t>Runa ir par Dieva valstību, kas tiek atkal iedibināta un atjaunota!</a:t>
            </a:r>
            <a:endParaRPr lang="en-US" sz="2700" dirty="0" smtClean="0"/>
          </a:p>
          <a:p>
            <a:r>
              <a:rPr lang="lv-LV" sz="2700" dirty="0" smtClean="0"/>
              <a:t> </a:t>
            </a:r>
            <a:endParaRPr lang="en-US" sz="2700" dirty="0" smtClean="0"/>
          </a:p>
          <a:p>
            <a:r>
              <a:rPr lang="lv-LV" sz="2700" b="1" dirty="0" smtClean="0"/>
              <a:t>Viengabalainība</a:t>
            </a:r>
            <a:r>
              <a:rPr lang="lv-LV" sz="2700" dirty="0" smtClean="0"/>
              <a:t> un </a:t>
            </a:r>
            <a:r>
              <a:rPr lang="lv-LV" sz="2700" b="1" dirty="0" smtClean="0"/>
              <a:t>vienotība</a:t>
            </a:r>
            <a:r>
              <a:rPr lang="lv-LV" sz="2700" dirty="0" smtClean="0"/>
              <a:t>, par ko Jēzus atdeva savu dzīvību, ir daļa no šīs atjaunotnes, un atspulgs tam ir arī Baznīcā, Viņa miesā.</a:t>
            </a:r>
            <a:endParaRPr lang="en-US" sz="2700" dirty="0"/>
          </a:p>
        </p:txBody>
      </p:sp>
      <p:pic>
        <p:nvPicPr>
          <p:cNvPr id="1026" name="Picture 2" descr="Forgiveness | Jesus praying, Pictures of jesus christ, Jesus pictu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5850" y="0"/>
            <a:ext cx="2708150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D48AB04-33E8-466D-9B93-EB809965C5FC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Baznīca ir Kristus miesa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3588"/>
            <a:ext cx="7429520" cy="607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lv-LV" sz="2400" i="1" dirty="0"/>
              <a:t>4 Jo, kā mums vienā miesā ir daudz locekļu, bet ne visiem locekļiem ir vienāds uzdevums, 5 tāpat mēs daudzi kopā esam viena miesa Kristū, bet savā starpā visi esam locekļi. 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 dirty="0">
                <a:cs typeface="Arial" charset="0"/>
              </a:rPr>
              <a:t>Galva ir Jēzus Kristus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 dirty="0">
                <a:cs typeface="Arial" charset="0"/>
              </a:rPr>
              <a:t>Dažādi locekļi - kristieši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400" b="1" dirty="0">
                <a:cs typeface="Arial" charset="0"/>
              </a:rPr>
              <a:t>Dažādība </a:t>
            </a:r>
          </a:p>
          <a:p>
            <a:pPr eaLnBrk="0" hangingPunct="0"/>
            <a:r>
              <a:rPr lang="lv-LV" sz="2400" dirty="0">
                <a:cs typeface="Arial" charset="0"/>
              </a:rPr>
              <a:t>“</a:t>
            </a:r>
            <a:r>
              <a:rPr lang="lv-LV" sz="2400" i="1" dirty="0">
                <a:cs typeface="Arial" charset="0"/>
              </a:rPr>
              <a:t>Ir dažādas dāvanas, bet viens pats Gars</a:t>
            </a:r>
            <a:r>
              <a:rPr lang="lv-LV" sz="2400" dirty="0">
                <a:cs typeface="Arial" charset="0"/>
              </a:rPr>
              <a:t>” (1.Kor.12:4)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400" dirty="0">
                <a:cs typeface="Arial" charset="0"/>
              </a:rPr>
              <a:t>Cits ir </a:t>
            </a:r>
            <a:r>
              <a:rPr lang="lv-LV" sz="2400" b="1" dirty="0">
                <a:cs typeface="Arial" charset="0"/>
              </a:rPr>
              <a:t>rokas</a:t>
            </a:r>
            <a:r>
              <a:rPr lang="lv-LV" sz="2400" dirty="0">
                <a:cs typeface="Arial" charset="0"/>
              </a:rPr>
              <a:t>, cits ir </a:t>
            </a:r>
            <a:r>
              <a:rPr lang="lv-LV" sz="2400" b="1" dirty="0">
                <a:cs typeface="Arial" charset="0"/>
              </a:rPr>
              <a:t>kājas</a:t>
            </a:r>
            <a:r>
              <a:rPr lang="lv-LV" sz="2400" dirty="0">
                <a:cs typeface="Arial" charset="0"/>
              </a:rPr>
              <a:t>, cits - </a:t>
            </a:r>
            <a:r>
              <a:rPr lang="lv-LV" sz="2400" b="1" dirty="0">
                <a:cs typeface="Arial" charset="0"/>
              </a:rPr>
              <a:t>mute</a:t>
            </a:r>
            <a:r>
              <a:rPr lang="lv-LV" sz="2400" dirty="0">
                <a:cs typeface="Arial" charset="0"/>
              </a:rPr>
              <a:t>, </a:t>
            </a:r>
            <a:r>
              <a:rPr lang="lv-LV" sz="2400" b="1" dirty="0">
                <a:cs typeface="Arial" charset="0"/>
              </a:rPr>
              <a:t>ausis</a:t>
            </a:r>
            <a:r>
              <a:rPr lang="lv-LV" sz="2400" dirty="0">
                <a:cs typeface="Arial" charset="0"/>
              </a:rPr>
              <a:t> utt.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400" dirty="0" smtClean="0">
                <a:cs typeface="Arial" charset="0"/>
              </a:rPr>
              <a:t>Miesa nevar pilnīgi funkcionēt, ja nav visi locekļi, dažādas dāvanas. 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400" b="1" dirty="0" smtClean="0">
                <a:cs typeface="Arial" charset="0"/>
              </a:rPr>
              <a:t>Vienotība</a:t>
            </a:r>
            <a:r>
              <a:rPr lang="lv-LV" sz="2400" dirty="0" smtClean="0">
                <a:cs typeface="Arial" charset="0"/>
              </a:rPr>
              <a:t> un </a:t>
            </a:r>
            <a:r>
              <a:rPr lang="lv-LV" sz="2400" b="1" dirty="0" smtClean="0"/>
              <a:t>Paļāvība vienam uz otru </a:t>
            </a:r>
            <a:endParaRPr lang="lv-LV" sz="2400" b="1" dirty="0" smtClean="0">
              <a:cs typeface="Arial" charset="0"/>
            </a:endParaRPr>
          </a:p>
          <a:p>
            <a:pPr eaLnBrk="0" hangingPunct="0"/>
            <a:r>
              <a:rPr lang="lv-LV" sz="2300" dirty="0" smtClean="0">
                <a:cs typeface="Arial" charset="0"/>
              </a:rPr>
              <a:t>“</a:t>
            </a:r>
            <a:r>
              <a:rPr lang="lv-LV" sz="2300" i="1" dirty="0">
                <a:cs typeface="Arial" charset="0"/>
              </a:rPr>
              <a:t>Un, kad viens loceklis cieš, tad visi locekļi cieš līdzi; vai, kad viens loceklis top godāts, tad visi locekļi priecājas līdzi</a:t>
            </a:r>
            <a:r>
              <a:rPr lang="lv-LV" sz="2300" dirty="0">
                <a:cs typeface="Arial" charset="0"/>
              </a:rPr>
              <a:t>.” (1.Kor.12:26</a:t>
            </a:r>
            <a:r>
              <a:rPr lang="lv-LV" sz="2300" dirty="0" smtClean="0">
                <a:cs typeface="Arial" charset="0"/>
              </a:rPr>
              <a:t>)</a:t>
            </a:r>
            <a:endParaRPr lang="lv-LV" sz="2300" dirty="0">
              <a:cs typeface="Arial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500174"/>
            <a:ext cx="2571736" cy="304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20713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Dievs tik daudz ko ir mūsu dzīvēs darījis par </a:t>
            </a:r>
          </a:p>
          <a:p>
            <a:r>
              <a:rPr lang="lv-LV" sz="2800" dirty="0"/>
              <a:t>ko mēs varam </a:t>
            </a:r>
            <a:r>
              <a:rPr lang="lv-LV" sz="2800" b="1" dirty="0"/>
              <a:t>no sirds Viņam pateikties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Bet Dievs skatās arī mūsu </a:t>
            </a:r>
            <a:r>
              <a:rPr lang="lv-LV" sz="2800" b="1" dirty="0"/>
              <a:t>dzīvēs uz priekšu</a:t>
            </a:r>
            <a:r>
              <a:rPr lang="lv-LV" sz="2800" dirty="0"/>
              <a:t> un Viņš vēlas, lai mēs ejam </a:t>
            </a:r>
            <a:r>
              <a:rPr lang="lv-LV" sz="2800" b="1" dirty="0"/>
              <a:t>dziļumā</a:t>
            </a:r>
            <a:r>
              <a:rPr lang="lv-LV" sz="2800" dirty="0"/>
              <a:t> Viņa </a:t>
            </a:r>
            <a:r>
              <a:rPr lang="lv-LV" sz="2800" b="1" dirty="0" smtClean="0"/>
              <a:t>mācībā </a:t>
            </a:r>
            <a:r>
              <a:rPr lang="lv-LV" sz="2800" dirty="0" smtClean="0"/>
              <a:t>un </a:t>
            </a:r>
            <a:r>
              <a:rPr lang="lv-LV" sz="2800" b="1" dirty="0" smtClean="0"/>
              <a:t>sirsnīgā sadraudzībā un kalpošanā</a:t>
            </a:r>
            <a:r>
              <a:rPr lang="lv-LV" sz="2800" dirty="0" smtClean="0"/>
              <a:t> viens otram.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Varbūt </a:t>
            </a:r>
            <a:r>
              <a:rPr lang="lv-LV" sz="2800" b="1" dirty="0"/>
              <a:t>Dievs</a:t>
            </a:r>
            <a:r>
              <a:rPr lang="lv-LV" sz="2800" dirty="0"/>
              <a:t> jau ilgāku laiku ir </a:t>
            </a:r>
            <a:r>
              <a:rPr lang="lv-LV" sz="2800" b="1" dirty="0"/>
              <a:t>licis</a:t>
            </a:r>
            <a:r>
              <a:rPr lang="lv-LV" sz="2800" dirty="0"/>
              <a:t> katram no jums </a:t>
            </a:r>
            <a:r>
              <a:rPr lang="lv-LV" sz="2800" b="1" dirty="0"/>
              <a:t>kādu ideju sirdī</a:t>
            </a:r>
            <a:r>
              <a:rPr lang="lv-LV" sz="2800" dirty="0"/>
              <a:t>, ko varētu darīt draudzē. </a:t>
            </a:r>
          </a:p>
          <a:p>
            <a:pPr>
              <a:buFontTx/>
              <a:buChar char="•"/>
            </a:pPr>
            <a:r>
              <a:rPr lang="lv-LV" sz="2800" dirty="0"/>
              <a:t>Vai ir kaut kas uz ko </a:t>
            </a:r>
            <a:r>
              <a:rPr lang="lv-LV" sz="2800" b="1" dirty="0"/>
              <a:t>Dievs aicina tevi aicina</a:t>
            </a:r>
            <a:r>
              <a:rPr lang="lv-LV" sz="2800" dirty="0"/>
              <a:t> – liels vai mazs? </a:t>
            </a:r>
          </a:p>
          <a:p>
            <a:pPr>
              <a:buFontTx/>
              <a:buChar char="•"/>
            </a:pPr>
            <a:r>
              <a:rPr lang="lv-LV" sz="2800" b="1" dirty="0"/>
              <a:t>Velns</a:t>
            </a:r>
            <a:r>
              <a:rPr lang="lv-LV" sz="2800" dirty="0"/>
              <a:t> grib mūs par katru cenu atturēt no tā, ka darbojamies kā </a:t>
            </a:r>
            <a:r>
              <a:rPr lang="lv-LV" sz="2800" b="1" dirty="0"/>
              <a:t>veselīga draudze</a:t>
            </a:r>
            <a:r>
              <a:rPr lang="lv-LV" sz="2800" dirty="0"/>
              <a:t>.</a:t>
            </a:r>
            <a:endParaRPr lang="en-US" sz="2800" dirty="0"/>
          </a:p>
          <a:p>
            <a:pPr>
              <a:buFontTx/>
              <a:buChar char="•"/>
            </a:pPr>
            <a:r>
              <a:rPr lang="lv-LV" sz="2800" b="1" dirty="0"/>
              <a:t>Iepazīsim </a:t>
            </a:r>
            <a:r>
              <a:rPr lang="lv-LV" sz="2800" b="1" dirty="0" smtClean="0"/>
              <a:t>viens otru </a:t>
            </a:r>
            <a:r>
              <a:rPr lang="lv-LV" sz="2800" dirty="0" smtClean="0"/>
              <a:t>un </a:t>
            </a:r>
            <a:r>
              <a:rPr lang="lv-LV" sz="2800" b="1" dirty="0"/>
              <a:t>lūgsim</a:t>
            </a:r>
            <a:r>
              <a:rPr lang="lv-LV" sz="2800" dirty="0"/>
              <a:t> </a:t>
            </a:r>
            <a:r>
              <a:rPr lang="lv-LV" sz="2800" dirty="0" smtClean="0"/>
              <a:t>Dievu viens </a:t>
            </a:r>
            <a:r>
              <a:rPr lang="lv-LV" sz="2800" b="1" dirty="0" smtClean="0"/>
              <a:t>par otru </a:t>
            </a:r>
            <a:r>
              <a:rPr lang="lv-LV" sz="2800" dirty="0" smtClean="0"/>
              <a:t>un </a:t>
            </a:r>
            <a:r>
              <a:rPr lang="lv-LV" sz="2800" b="1" dirty="0" smtClean="0"/>
              <a:t>par sevi</a:t>
            </a:r>
            <a:r>
              <a:rPr lang="lv-LV" sz="2800" dirty="0" smtClean="0"/>
              <a:t>, kur </a:t>
            </a:r>
            <a:r>
              <a:rPr lang="lv-LV" sz="2800" b="1" dirty="0" smtClean="0"/>
              <a:t>Dievs var </a:t>
            </a:r>
            <a:r>
              <a:rPr lang="lv-LV" sz="2800" dirty="0" smtClean="0"/>
              <a:t>mūs </a:t>
            </a:r>
            <a:r>
              <a:rPr lang="lv-LV" sz="2800" b="1" dirty="0"/>
              <a:t>lietot</a:t>
            </a:r>
            <a:r>
              <a:rPr lang="lv-LV" sz="2800" dirty="0"/>
              <a:t> </a:t>
            </a:r>
            <a:r>
              <a:rPr lang="lv-LV" sz="2800" dirty="0" smtClean="0"/>
              <a:t>kopīgi ejot </a:t>
            </a:r>
            <a:r>
              <a:rPr lang="lv-LV" sz="2800" b="1" dirty="0" smtClean="0"/>
              <a:t>pretī debesu valstībai</a:t>
            </a:r>
            <a:r>
              <a:rPr lang="lv-LV" sz="2800" dirty="0" smtClean="0"/>
              <a:t>. </a:t>
            </a:r>
            <a:r>
              <a:rPr lang="lv-LV" sz="2800" dirty="0"/>
              <a:t>Āmen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1"/>
            <a:ext cx="1714480" cy="1556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Rom.12:1-5 </a:t>
            </a:r>
            <a:r>
              <a:rPr lang="lv-LV" sz="4000" b="1" smtClean="0">
                <a:solidFill>
                  <a:schemeClr val="tx1"/>
                </a:solidFill>
              </a:rPr>
              <a:t>Attiecības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2225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27.aug.2017.</a:t>
            </a:r>
            <a:endParaRPr lang="lv-LV" sz="2000" dirty="0"/>
          </a:p>
        </p:txBody>
      </p:sp>
      <p:sp>
        <p:nvSpPr>
          <p:cNvPr id="6" name="Rectangle 5"/>
          <p:cNvSpPr/>
          <p:nvPr/>
        </p:nvSpPr>
        <p:spPr>
          <a:xfrm>
            <a:off x="0" y="92867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2800" dirty="0" smtClean="0"/>
              <a:t>1 Es jums lieku pie sirds, brāļi, Dieva žēlsirdības vārdā nodot sevi pašus par dzīvu, svētu Dievam patīkamu upuri, tā lai ir jūsu apzinīgā kalpošana. 2 Un netopiet šim laikam līdzīgi, bet pārvērtieties, atjaunodamies savā garā, lai pareizi saprastu, kas ir Dieva griba: to, kas ir labs, tīkams un pilnīgs. 3 Jo žēlastībā, kas man dota, es ikvienam jums saku: neuzskatiet sevi par pārākiem kā citi, esiet saprātīgi, ikviens pēc tāda ticības mēra, kādu Dievs tam ir piešķīris. 4 Jo, kā mūsu miesai ir daudz locekļu, bet ne visiem locekļiem ir viens un tas pats uzdevums, 5 tāpat mēs daudzi kopā esam viena miesa Kristū, bet savā starpā visi esam locekļi. 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472518" cy="1143000"/>
          </a:xfrm>
        </p:spPr>
        <p:txBody>
          <a:bodyPr/>
          <a:lstStyle/>
          <a:p>
            <a:r>
              <a:rPr lang="lv-LV" b="1" dirty="0" smtClean="0"/>
              <a:t>Attiecības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DC6FF-D868-4F03-A8F1-0FDAED48F454}" type="slidenum">
              <a:rPr lang="lv-LV" smtClean="0"/>
              <a:pPr>
                <a:defRPr/>
              </a:pPr>
              <a:t>3</a:t>
            </a:fld>
            <a:endParaRPr lang="lv-LV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857232"/>
            <a:ext cx="564357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Cilvēki daudz domā par </a:t>
            </a:r>
            <a:r>
              <a:rPr lang="lv-LV" sz="2800" b="1" dirty="0" smtClean="0"/>
              <a:t>attiecībām</a:t>
            </a:r>
            <a:r>
              <a:rPr lang="lv-LV" sz="2800" dirty="0" smtClean="0"/>
              <a:t>!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Kā būtu, ja mūsu draudzei būtu reputācija, ka </a:t>
            </a:r>
            <a:r>
              <a:rPr lang="lv-LV" sz="2800" b="1" dirty="0" smtClean="0"/>
              <a:t>baznīca māk veidot labas attiecības</a:t>
            </a:r>
            <a:r>
              <a:rPr lang="lv-LV" sz="2800" dirty="0" smtClean="0"/>
              <a:t>! </a:t>
            </a:r>
            <a:r>
              <a:rPr lang="lv-LV" sz="2800" dirty="0" smtClean="0">
                <a:sym typeface="Wingdings"/>
              </a:rPr>
              <a:t></a:t>
            </a:r>
            <a:r>
              <a:rPr lang="lv-LV" sz="2800" dirty="0" smtClean="0"/>
              <a:t> Tas viss sākas ar Dievu un tad iet uz taviem tuvākajiem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Draudzes bieži grib, ka viņu </a:t>
            </a:r>
            <a:r>
              <a:rPr lang="lv-LV" sz="2800" b="1" dirty="0" smtClean="0"/>
              <a:t>reputācija</a:t>
            </a:r>
            <a:r>
              <a:rPr lang="lv-LV" sz="2800" dirty="0" smtClean="0"/>
              <a:t> būtu </a:t>
            </a:r>
            <a:r>
              <a:rPr lang="lv-LV" sz="2800" b="1" dirty="0" smtClean="0"/>
              <a:t>kam mēs ticam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lv-LV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Kādu reputāciju mēs gribam</a:t>
            </a:r>
            <a:r>
              <a:rPr lang="lv-LV" sz="2800" dirty="0" smtClean="0"/>
              <a:t>? Abas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Mēs </a:t>
            </a:r>
            <a:r>
              <a:rPr lang="lv-LV" sz="2800" b="1" dirty="0" smtClean="0"/>
              <a:t>ticam</a:t>
            </a:r>
            <a:r>
              <a:rPr lang="lv-LV" sz="2800" dirty="0" smtClean="0"/>
              <a:t> tam – un tāds ir </a:t>
            </a:r>
            <a:r>
              <a:rPr lang="lv-LV" sz="2800" b="1" dirty="0" smtClean="0"/>
              <a:t>rezultāts</a:t>
            </a:r>
            <a:r>
              <a:rPr lang="lv-LV" sz="2800" dirty="0" smtClean="0"/>
              <a:t> </a:t>
            </a:r>
            <a:r>
              <a:rPr lang="lv-LV" sz="2800" dirty="0" smtClean="0">
                <a:sym typeface="Wingdings" pitchFamily="2" charset="2"/>
              </a:rPr>
              <a:t> </a:t>
            </a:r>
            <a:r>
              <a:rPr lang="lv-LV" sz="2800" b="1" dirty="0" smtClean="0">
                <a:sym typeface="Wingdings" pitchFamily="2" charset="2"/>
              </a:rPr>
              <a:t>labas attiecības</a:t>
            </a:r>
            <a:endParaRPr lang="en-US" sz="2800" b="1" dirty="0"/>
          </a:p>
        </p:txBody>
      </p:sp>
      <p:pic>
        <p:nvPicPr>
          <p:cNvPr id="35842" name="Picture 2" descr="Attēlu rezultāti vaicājumam “relationship”"/>
          <p:cNvPicPr>
            <a:picLocks noChangeAspect="1" noChangeArrowheads="1"/>
          </p:cNvPicPr>
          <p:nvPr/>
        </p:nvPicPr>
        <p:blipFill>
          <a:blip r:embed="rId2"/>
          <a:srcRect l="26901" r="11695"/>
          <a:stretch>
            <a:fillRect/>
          </a:stretch>
        </p:blipFill>
        <p:spPr bwMode="auto">
          <a:xfrm>
            <a:off x="5429256" y="1000108"/>
            <a:ext cx="3697397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A0C088-3771-4832-83BA-98E73BF1A6C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706438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Kārdinājums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2428875"/>
            <a:ext cx="5786438" cy="420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lv-LV" sz="2600" b="1" dirty="0"/>
              <a:t>Čūska kārdināja cilvēku:</a:t>
            </a:r>
            <a:r>
              <a:rPr lang="lv-LV" sz="260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lv-LV" sz="2200" dirty="0"/>
              <a:t>“</a:t>
            </a:r>
            <a:r>
              <a:rPr lang="lv-LV" sz="2200" b="1" i="1" dirty="0"/>
              <a:t>Vai tad tiešām </a:t>
            </a:r>
            <a:r>
              <a:rPr lang="lv-LV" sz="2200" i="1" dirty="0"/>
              <a:t>Dievs ir teicis: neēdiet ne no viena koka dārzā?...</a:t>
            </a:r>
            <a:r>
              <a:rPr lang="lv-LV" sz="2200" dirty="0"/>
              <a:t> </a:t>
            </a:r>
            <a:r>
              <a:rPr lang="lv-LV" sz="2200" i="1" dirty="0"/>
              <a:t>Jūs </a:t>
            </a:r>
            <a:r>
              <a:rPr lang="lv-LV" sz="2200" b="1" i="1" dirty="0"/>
              <a:t>mirt nemirsit</a:t>
            </a:r>
            <a:r>
              <a:rPr lang="lv-LV" sz="2200" i="1" dirty="0"/>
              <a:t>,  bet Dievs zina, ka tanī dienā, kad jūs no tā ēdīsit, jūsu acis atvērsies un jūs </a:t>
            </a:r>
            <a:r>
              <a:rPr lang="lv-LV" sz="2200" b="1" i="1" dirty="0"/>
              <a:t>būsit kā Dievs</a:t>
            </a:r>
            <a:r>
              <a:rPr lang="lv-LV" sz="2200" i="1" dirty="0"/>
              <a:t>, zinādami labu un ļaunu?” (</a:t>
            </a:r>
            <a:r>
              <a:rPr lang="lv-LV" sz="2200" dirty="0"/>
              <a:t>1.Moz.3:1,4-5)</a:t>
            </a:r>
          </a:p>
          <a:p>
            <a:pPr eaLnBrk="1" hangingPunct="1">
              <a:lnSpc>
                <a:spcPct val="90000"/>
              </a:lnSpc>
            </a:pPr>
            <a:endParaRPr lang="lv-LV" sz="1000" dirty="0"/>
          </a:p>
          <a:p>
            <a:r>
              <a:rPr lang="lv-LV" sz="2600" b="1" dirty="0"/>
              <a:t>Cilvēks krita grēkā:</a:t>
            </a:r>
          </a:p>
          <a:p>
            <a:r>
              <a:rPr lang="lv-LV" sz="2200" i="1" dirty="0"/>
              <a:t>“Un sieva redzēja, ka koks ir </a:t>
            </a:r>
            <a:r>
              <a:rPr lang="lv-LV" sz="2200" b="1" i="1" dirty="0"/>
              <a:t>labs</a:t>
            </a:r>
            <a:r>
              <a:rPr lang="lv-LV" sz="2200" i="1" dirty="0"/>
              <a:t>, lai no tā ēstu, un ka tas jo </a:t>
            </a:r>
            <a:r>
              <a:rPr lang="lv-LV" sz="2200" b="1" i="1" dirty="0"/>
              <a:t>tīkams acīm </a:t>
            </a:r>
            <a:r>
              <a:rPr lang="lv-LV" sz="2200" i="1" dirty="0"/>
              <a:t>un iekārojams, ka dara gudru. Un viņa ņēma no tā augļiem un ēda, un deva arī savam vīram, kas bija ar viņu, un viņš ēda.” </a:t>
            </a:r>
            <a:r>
              <a:rPr lang="lv-LV" sz="2200" dirty="0"/>
              <a:t>(1.Moz.3:6)</a:t>
            </a:r>
          </a:p>
        </p:txBody>
      </p:sp>
      <p:pic>
        <p:nvPicPr>
          <p:cNvPr id="47109" name="Picture 5" descr="greka kri$an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143116"/>
            <a:ext cx="3428992" cy="4714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lv-LV" sz="2600" b="1" dirty="0"/>
              <a:t>Dievs Ēdenes dārzā bija aizliedzis tikai vienu lietu:</a:t>
            </a:r>
          </a:p>
          <a:p>
            <a:pPr eaLnBrk="1" hangingPunct="1">
              <a:lnSpc>
                <a:spcPct val="90000"/>
              </a:lnSpc>
            </a:pPr>
            <a:r>
              <a:rPr lang="lv-LV" sz="2400" dirty="0"/>
              <a:t>“</a:t>
            </a:r>
            <a:r>
              <a:rPr lang="lv-LV" sz="2400" i="1" dirty="0"/>
              <a:t>Un Dievs Tas Kungs pavēlēja cilvēkam, sacīdams: "No visiem dārza kokiem ēzdams ēd,  bet no laba un ļauna atzīšanas koka tev nebūs ēst, jo tai dienā, kad tu ēdīsi no tā, tu mirdams mirsi.</a:t>
            </a:r>
            <a:r>
              <a:rPr lang="lv-LV" sz="2400" dirty="0"/>
              <a:t>”” (1.Moz.2:16-17)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48250FF3-E377-4FB6-BA20-0509DC916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0470" b="-1869"/>
          <a:stretch>
            <a:fillRect/>
          </a:stretch>
        </p:blipFill>
        <p:spPr>
          <a:xfrm>
            <a:off x="5517287" y="714356"/>
            <a:ext cx="3626713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AE6D0E-015E-4BD0-BD38-1484B5855BE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85813"/>
            <a:ext cx="6786578" cy="45720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lv-LV" sz="3000" b="1" dirty="0" smtClean="0"/>
              <a:t>Attiecības ar Dievu izjauktas: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lv-LV" sz="2700" i="1" dirty="0" smtClean="0"/>
              <a:t>“Un Dievs Tas Kungs sauca cilvēku, sacīdams: "Kur tu esi?“ Tas atbildēja: "Es dzirdēju Tavu balsi dārzā, un mani pārņēma bailes, jo es esmu kails, un es paslēpos.“ Bet Viņš sacīja: "Kas tev ir teicis, ka tu esi kails? Vai tu neesi ēdis no koka, no kura Es tev aizliedzu ēst?“ </a:t>
            </a:r>
            <a:r>
              <a:rPr lang="lv-LV" sz="2400" i="1" dirty="0" smtClean="0"/>
              <a:t>(1.Moz.3:9-11)</a:t>
            </a:r>
          </a:p>
          <a:p>
            <a:pPr marL="0" indent="0">
              <a:buFont typeface="Wingdings" pitchFamily="2" charset="2"/>
              <a:buNone/>
            </a:pPr>
            <a:r>
              <a:rPr lang="lv-LV" sz="3000" b="1" dirty="0" smtClean="0"/>
              <a:t>Savstarpējās attiecības izjauktas:</a:t>
            </a:r>
          </a:p>
          <a:p>
            <a:pPr marL="0" indent="0">
              <a:buFont typeface="Wingdings" pitchFamily="2" charset="2"/>
              <a:buNone/>
            </a:pPr>
            <a:r>
              <a:rPr lang="lv-LV" sz="2700" dirty="0" smtClean="0"/>
              <a:t>“</a:t>
            </a:r>
            <a:r>
              <a:rPr lang="lv-LV" sz="2700" i="1" dirty="0" smtClean="0"/>
              <a:t>Un cilvēks sacīja: "Tā sieva, ko Tu man devi, lai viņa būtu ar mani, tā man deva no tā koka, un es ēdu.“ Un Dievs Tas Kungs sacīja sievai: "Ko tu esi darījusi?" Un sieva sacīja: "Čūska mani pievīla, un es ēdu. </a:t>
            </a:r>
            <a:r>
              <a:rPr lang="lv-LV" sz="2700" dirty="0" smtClean="0"/>
              <a:t>"” </a:t>
            </a:r>
            <a:r>
              <a:rPr lang="lv-LV" sz="2400" dirty="0" smtClean="0"/>
              <a:t>(1.Moz.3:13-14)</a:t>
            </a:r>
          </a:p>
          <a:p>
            <a:pPr marL="0" indent="0">
              <a:buFont typeface="Wingdings" pitchFamily="2" charset="2"/>
              <a:buNone/>
            </a:pPr>
            <a:endParaRPr lang="lv-LV" sz="2000" b="1" dirty="0" smtClean="0"/>
          </a:p>
          <a:p>
            <a:pPr marL="0" indent="0" eaLnBrk="1" hangingPunct="1">
              <a:lnSpc>
                <a:spcPct val="80000"/>
              </a:lnSpc>
            </a:pPr>
            <a:endParaRPr lang="lv-LV" sz="1400" dirty="0" smtClean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 t="7560" b="14951"/>
          <a:stretch>
            <a:fillRect/>
          </a:stretch>
        </p:blipFill>
        <p:spPr bwMode="auto">
          <a:xfrm>
            <a:off x="6480212" y="4041068"/>
            <a:ext cx="26930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lang="lv-LV" sz="4000" b="1" dirty="0" smtClean="0"/>
              <a:t>Sātana mērķis: izjaukt attiecības</a:t>
            </a:r>
            <a:endParaRPr 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r="3555" b="7085"/>
          <a:stretch>
            <a:fillRect/>
          </a:stretch>
        </p:blipFill>
        <p:spPr bwMode="auto">
          <a:xfrm flipH="1">
            <a:off x="0" y="2857495"/>
            <a:ext cx="9144000" cy="4023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6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6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Dieva misija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lv-LV" sz="3600" b="1" dirty="0" smtClean="0">
                <a:cs typeface="Arial" charset="0"/>
              </a:rPr>
              <a:t>Dieva misija </a:t>
            </a:r>
            <a:r>
              <a:rPr lang="lv-LV" sz="3600" dirty="0" smtClean="0">
                <a:cs typeface="Arial" charset="0"/>
              </a:rPr>
              <a:t>ir </a:t>
            </a:r>
            <a:r>
              <a:rPr lang="lv-LV" sz="3600" b="1" dirty="0" smtClean="0">
                <a:cs typeface="Arial" charset="0"/>
              </a:rPr>
              <a:t>Viņa valstības atjaunošana šeit virs zemes</a:t>
            </a:r>
            <a:r>
              <a:rPr lang="lv-LV" sz="3600" dirty="0" smtClean="0">
                <a:cs typeface="Arial" charset="0"/>
              </a:rPr>
              <a:t>.</a:t>
            </a:r>
          </a:p>
          <a:p>
            <a:pPr eaLnBrk="0" hangingPunct="0"/>
            <a:r>
              <a:rPr lang="lv-LV" sz="3600" dirty="0" smtClean="0">
                <a:cs typeface="Arial" charset="0"/>
              </a:rPr>
              <a:t>“</a:t>
            </a:r>
            <a:r>
              <a:rPr lang="lv-LV" sz="3600" i="1" dirty="0" smtClean="0">
                <a:cs typeface="Arial" charset="0"/>
              </a:rPr>
              <a:t>Dieva valstība ir jūsu vidū</a:t>
            </a:r>
            <a:r>
              <a:rPr lang="lv-LV" sz="3600" dirty="0" smtClean="0">
                <a:cs typeface="Arial" charset="0"/>
              </a:rPr>
              <a:t>.” (Lk.17:21)</a:t>
            </a:r>
          </a:p>
          <a:p>
            <a:pPr eaLnBrk="0" hangingPunct="0"/>
            <a:r>
              <a:rPr lang="lv-LV" sz="3600" dirty="0" smtClean="0">
                <a:cs typeface="Arial" charset="0"/>
              </a:rPr>
              <a:t>Mēs varam būt daļa no šīs misijas.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Jēzus atjauno attiecības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2700" dirty="0" smtClean="0">
                <a:cs typeface="Arial" charset="0"/>
              </a:rPr>
              <a:t>Jēzus ir nācis pasaulē, lai atjaunotu gan </a:t>
            </a:r>
            <a:r>
              <a:rPr lang="lv-LV" sz="2700" b="1" dirty="0" smtClean="0">
                <a:cs typeface="Arial" charset="0"/>
              </a:rPr>
              <a:t>vertikālās</a:t>
            </a:r>
            <a:r>
              <a:rPr lang="lv-LV" sz="2700" dirty="0" smtClean="0">
                <a:cs typeface="Arial" charset="0"/>
              </a:rPr>
              <a:t> </a:t>
            </a:r>
            <a:r>
              <a:rPr lang="lv-LV" sz="2700" b="1" dirty="0" smtClean="0">
                <a:cs typeface="Arial" charset="0"/>
              </a:rPr>
              <a:t>attiecības</a:t>
            </a:r>
            <a:r>
              <a:rPr lang="lv-LV" sz="2700" dirty="0" smtClean="0">
                <a:cs typeface="Arial" charset="0"/>
              </a:rPr>
              <a:t> ar </a:t>
            </a:r>
            <a:r>
              <a:rPr lang="lv-LV" sz="2700" b="1" dirty="0" smtClean="0">
                <a:cs typeface="Arial" charset="0"/>
              </a:rPr>
              <a:t>Dievu</a:t>
            </a:r>
            <a:r>
              <a:rPr lang="lv-LV" sz="2700" dirty="0" smtClean="0">
                <a:cs typeface="Arial" charset="0"/>
              </a:rPr>
              <a:t>, gan </a:t>
            </a:r>
            <a:r>
              <a:rPr lang="lv-LV" sz="2700" b="1" dirty="0" smtClean="0">
                <a:cs typeface="Arial" charset="0"/>
              </a:rPr>
              <a:t>horizontālās ar</a:t>
            </a:r>
            <a:r>
              <a:rPr lang="lv-LV" sz="2700" dirty="0" smtClean="0">
                <a:cs typeface="Arial" charset="0"/>
              </a:rPr>
              <a:t> </a:t>
            </a:r>
            <a:r>
              <a:rPr lang="lv-LV" sz="2700" b="1" dirty="0" smtClean="0">
                <a:cs typeface="Arial" charset="0"/>
              </a:rPr>
              <a:t>cilvēkiem</a:t>
            </a:r>
            <a:r>
              <a:rPr lang="lv-LV" sz="2700" dirty="0" smtClean="0">
                <a:cs typeface="Arial" charset="0"/>
              </a:rPr>
              <a:t>.</a:t>
            </a:r>
          </a:p>
        </p:txBody>
      </p:sp>
      <p:sp>
        <p:nvSpPr>
          <p:cNvPr id="31746" name="AutoShape 2" descr="🌟Vertikālās attiecības ar Dievu un horizontālās attiecības ar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8" name="AutoShape 4" descr="🌟Vertikālās attiecības ar Dievu un horizontālās attiecības ar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67707"/>
            <a:ext cx="5286412" cy="5290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642918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dirty="0" smtClean="0"/>
              <a:t>   1 Es jums lieku pie sirds, brāļi, Dieva žēlsirdības vārdā nodot sevi pašus par dzīvu, svētu Dievam patīkamu upuri, tā lai ir jūsu apzinīgā kalpošana.</a:t>
            </a:r>
            <a:endParaRPr lang="en-US" sz="2400" i="1" dirty="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175625" cy="714375"/>
          </a:xfrm>
        </p:spPr>
        <p:txBody>
          <a:bodyPr/>
          <a:lstStyle/>
          <a:p>
            <a:pPr>
              <a:defRPr/>
            </a:pPr>
            <a:r>
              <a:rPr lang="lv-LV" sz="4000" b="1" dirty="0" smtClean="0">
                <a:solidFill>
                  <a:schemeClr val="tx1"/>
                </a:solidFill>
              </a:rPr>
              <a:t>Ko mums darīt?</a:t>
            </a:r>
            <a:endParaRPr lang="lv-LV" sz="40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49217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Attiecības ir milzīgs spēks! </a:t>
            </a:r>
            <a:r>
              <a:rPr lang="lv-LV" sz="2800" dirty="0" smtClean="0"/>
              <a:t>Ko </a:t>
            </a:r>
            <a:r>
              <a:rPr lang="lv-LV" sz="2800" b="1" dirty="0"/>
              <a:t>vajag </a:t>
            </a:r>
            <a:r>
              <a:rPr lang="lv-LV" sz="2800" b="1" dirty="0" smtClean="0"/>
              <a:t>attiecībām</a:t>
            </a:r>
            <a:r>
              <a:rPr lang="lv-LV" sz="2800" b="1" dirty="0"/>
              <a:t>?</a:t>
            </a:r>
            <a:r>
              <a:rPr lang="lv-LV" sz="2800" dirty="0" smtClean="0"/>
              <a:t> </a:t>
            </a:r>
            <a:endParaRPr lang="lv-LV" sz="2800" dirty="0"/>
          </a:p>
          <a:p>
            <a:pPr marL="514350" indent="-514350">
              <a:buFont typeface="+mj-lt"/>
              <a:buAutoNum type="arabicPeriod"/>
            </a:pPr>
            <a:r>
              <a:rPr lang="lv-LV" sz="2800" b="1" dirty="0"/>
              <a:t>Pieņemšana</a:t>
            </a:r>
            <a:r>
              <a:rPr lang="lv-LV" sz="2800" dirty="0"/>
              <a:t>, kas pieņem tāds, </a:t>
            </a:r>
            <a:r>
              <a:rPr lang="lv-LV" sz="2800" b="1" dirty="0"/>
              <a:t>kāds ir.</a:t>
            </a:r>
            <a:endParaRPr lang="lv-LV" sz="2800" dirty="0"/>
          </a:p>
          <a:p>
            <a:pPr marL="514350" indent="-514350">
              <a:buFont typeface="+mj-lt"/>
              <a:buAutoNum type="arabicPeriod"/>
            </a:pPr>
            <a:r>
              <a:rPr lang="lv-LV" sz="2800" b="1" dirty="0"/>
              <a:t>Mīlestība</a:t>
            </a:r>
            <a:r>
              <a:rPr lang="lv-LV" sz="2800" dirty="0"/>
              <a:t>, kas </a:t>
            </a:r>
            <a:r>
              <a:rPr lang="lv-LV" sz="2800" b="1" dirty="0"/>
              <a:t>kalpo</a:t>
            </a:r>
            <a:r>
              <a:rPr lang="lv-LV" sz="2800" dirty="0"/>
              <a:t> un </a:t>
            </a:r>
            <a:r>
              <a:rPr lang="lv-LV" sz="2800" b="1" dirty="0"/>
              <a:t>pārmaina.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/>
              <a:t>Piedošana</a:t>
            </a:r>
            <a:r>
              <a:rPr lang="lv-LV" sz="2800" dirty="0"/>
              <a:t>, kas ved pie </a:t>
            </a:r>
            <a:r>
              <a:rPr lang="lv-LV" sz="2800" b="1" dirty="0"/>
              <a:t>Dieva</a:t>
            </a:r>
            <a:r>
              <a:rPr lang="lv-LV" sz="2800" dirty="0"/>
              <a:t> un uztur </a:t>
            </a:r>
            <a:r>
              <a:rPr lang="lv-LV" sz="2800" b="1" dirty="0"/>
              <a:t>draudzību.</a:t>
            </a:r>
            <a:endParaRPr lang="lv-LV" sz="28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 t="16902" b="15492"/>
          <a:stretch>
            <a:fillRect/>
          </a:stretch>
        </p:blipFill>
        <p:spPr bwMode="auto">
          <a:xfrm>
            <a:off x="357158" y="3571876"/>
            <a:ext cx="8215338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palsmanesdraudze.files.wordpress.com/2010/11/jesus_hugs_in_hea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1300" y="714356"/>
            <a:ext cx="2552700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9542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dirty="0" smtClean="0"/>
              <a:t>    2 Un netopiet šai laikam līdzīgi, bet pārvērtieties, atjaunodamies savā garā, lai pareizi saprastu, kas ir Dieva griba: to, kas ir labs, tīkams un pilnīgs.</a:t>
            </a:r>
            <a:endParaRPr lang="en-US" sz="2400" i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1142984"/>
            <a:ext cx="91440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ir</a:t>
            </a: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pasaulē</a:t>
            </a: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v-LV" sz="2800" kern="0" baseline="0" dirty="0" smtClean="0">
                <a:latin typeface="+mn-lt"/>
              </a:rPr>
              <a:t>Pasaulē </a:t>
            </a:r>
            <a:r>
              <a:rPr lang="lv-LV" sz="2800" b="1" kern="0" baseline="0" dirty="0" smtClean="0">
                <a:latin typeface="+mn-lt"/>
              </a:rPr>
              <a:t>cilvēki</a:t>
            </a:r>
            <a:r>
              <a:rPr lang="lv-LV" sz="2800" kern="0" baseline="0" dirty="0" smtClean="0">
                <a:latin typeface="+mn-lt"/>
              </a:rPr>
              <a:t> </a:t>
            </a:r>
            <a:r>
              <a:rPr lang="lv-LV" sz="2800" b="1" kern="0" baseline="0" dirty="0" smtClean="0">
                <a:latin typeface="+mn-lt"/>
              </a:rPr>
              <a:t>izturas</a:t>
            </a:r>
            <a:r>
              <a:rPr lang="lv-LV" sz="2800" kern="0" baseline="0" dirty="0" smtClean="0">
                <a:latin typeface="+mn-lt"/>
              </a:rPr>
              <a:t> ļoti </a:t>
            </a:r>
            <a:r>
              <a:rPr lang="lv-LV" sz="2800" b="1" kern="0" baseline="0" dirty="0" smtClean="0">
                <a:latin typeface="+mn-lt"/>
              </a:rPr>
              <a:t>egoistiski</a:t>
            </a:r>
            <a:r>
              <a:rPr lang="lv-LV" sz="2800" kern="0" baseline="0" dirty="0" smtClean="0">
                <a:latin typeface="+mn-lt"/>
              </a:rPr>
              <a:t>!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Cilvēki viens otru 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neievēro</a:t>
            </a: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v-LV" sz="2800" kern="0" baseline="0" dirty="0" smtClean="0">
                <a:latin typeface="+mn-lt"/>
              </a:rPr>
              <a:t>Cilvēki</a:t>
            </a:r>
            <a:r>
              <a:rPr lang="lv-LV" sz="2800" kern="0" dirty="0" smtClean="0">
                <a:latin typeface="+mn-lt"/>
              </a:rPr>
              <a:t> viens otru </a:t>
            </a:r>
            <a:r>
              <a:rPr lang="lv-LV" sz="2800" b="1" kern="0" dirty="0" smtClean="0">
                <a:latin typeface="+mn-lt"/>
              </a:rPr>
              <a:t>izmanto savam labumam</a:t>
            </a:r>
            <a:r>
              <a:rPr lang="lv-LV" sz="2800" kern="0" dirty="0" smtClean="0">
                <a:latin typeface="+mn-lt"/>
              </a:rPr>
              <a:t>!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v-LV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v-LV" sz="2800" kern="0" dirty="0" smtClean="0">
                <a:latin typeface="+mn-lt"/>
              </a:rPr>
              <a:t>Bet </a:t>
            </a:r>
            <a:r>
              <a:rPr lang="lv-LV" sz="2800" b="1" kern="0" dirty="0" smtClean="0">
                <a:latin typeface="+mn-lt"/>
              </a:rPr>
              <a:t>netopiet šai pasaulei līdzīgi</a:t>
            </a:r>
            <a:r>
              <a:rPr lang="lv-LV" sz="2800" kern="0" dirty="0" smtClean="0">
                <a:latin typeface="+mn-lt"/>
              </a:rPr>
              <a:t>!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</a:t>
            </a: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cilvēki 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sagaida</a:t>
            </a: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pirmo reizi </a:t>
            </a:r>
            <a:r>
              <a:rPr kumimoji="0" lang="lv-LV" sz="2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ienākot baznīcā</a:t>
            </a:r>
            <a:r>
              <a:rPr kumimoji="0" lang="lv-LV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 </a:t>
            </a:r>
            <a:endParaRPr lang="lv-LV" sz="2800" kern="0" dirty="0" smtClean="0">
              <a:latin typeface="+mn-lt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Sakārtot attiecības ar Dievu un ar tuvākajiem!</a:t>
            </a:r>
            <a:endParaRPr kumimoji="0" lang="lv-LV" sz="1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v-LV" sz="2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Vai cilvēku </a:t>
            </a:r>
            <a:r>
              <a:rPr kumimoji="0" lang="lv-LV" sz="27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vajadzība pēc draudzības</a:t>
            </a:r>
            <a:r>
              <a:rPr kumimoji="0" lang="lv-LV" sz="27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lv-LV" sz="27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tiks </a:t>
            </a:r>
            <a:r>
              <a:rPr kumimoji="0" lang="lv-LV" sz="27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aizsniegta</a:t>
            </a:r>
            <a:r>
              <a:rPr kumimoji="0" lang="lv-LV" sz="27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tad, ja </a:t>
            </a:r>
            <a:r>
              <a:rPr kumimoji="0" lang="lv-LV" sz="27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ienākot </a:t>
            </a:r>
            <a:r>
              <a:rPr kumimoji="0" lang="lv-LV" sz="27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baznīcā</a:t>
            </a:r>
            <a:r>
              <a:rPr kumimoji="0" lang="lv-LV" sz="27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neviens tev </a:t>
            </a:r>
            <a:r>
              <a:rPr kumimoji="0" lang="lv-LV" sz="27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nepievērš uzmanību</a:t>
            </a:r>
            <a:r>
              <a:rPr kumimoji="0" lang="lv-LV" sz="27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v-LV" sz="1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v-LV" sz="2700" kern="0" baseline="0" dirty="0" smtClean="0">
                <a:latin typeface="+mn-lt"/>
              </a:rPr>
              <a:t>Ko lai cilvēks </a:t>
            </a:r>
            <a:r>
              <a:rPr lang="lv-LV" sz="2700" b="1" kern="0" baseline="0" dirty="0" smtClean="0">
                <a:latin typeface="+mn-lt"/>
              </a:rPr>
              <a:t>izsecina</a:t>
            </a:r>
            <a:r>
              <a:rPr lang="lv-LV" sz="2700" kern="0" baseline="0" dirty="0" smtClean="0">
                <a:latin typeface="+mn-lt"/>
              </a:rPr>
              <a:t> par </a:t>
            </a:r>
            <a:r>
              <a:rPr lang="lv-LV" sz="2700" b="1" kern="0" baseline="0" dirty="0" smtClean="0">
                <a:latin typeface="+mn-lt"/>
              </a:rPr>
              <a:t>Dievu</a:t>
            </a:r>
            <a:r>
              <a:rPr lang="lv-LV" sz="2700" kern="0" baseline="0" dirty="0" smtClean="0">
                <a:latin typeface="+mn-lt"/>
              </a:rPr>
              <a:t>, ja </a:t>
            </a:r>
            <a:r>
              <a:rPr lang="lv-LV" sz="2700" b="1" kern="0" baseline="0" dirty="0" smtClean="0">
                <a:latin typeface="+mn-lt"/>
              </a:rPr>
              <a:t>baznīcas locekļi </a:t>
            </a:r>
            <a:r>
              <a:rPr lang="lv-LV" sz="2700" kern="0" baseline="0" dirty="0" smtClean="0">
                <a:latin typeface="+mn-lt"/>
              </a:rPr>
              <a:t>nav </a:t>
            </a:r>
            <a:r>
              <a:rPr lang="lv-LV" sz="2700" b="1" kern="0" baseline="0" dirty="0" smtClean="0">
                <a:latin typeface="+mn-lt"/>
              </a:rPr>
              <a:t>draudzīgi</a:t>
            </a:r>
            <a:r>
              <a:rPr lang="lv-LV" sz="2700" kern="0" baseline="0" dirty="0" smtClean="0">
                <a:latin typeface="+mn-lt"/>
              </a:rPr>
              <a:t> savā starpā un </a:t>
            </a:r>
            <a:r>
              <a:rPr lang="lv-LV" sz="2700" b="1" kern="0" baseline="0" dirty="0" smtClean="0">
                <a:latin typeface="+mn-lt"/>
              </a:rPr>
              <a:t>nepievērš</a:t>
            </a:r>
            <a:r>
              <a:rPr lang="lv-LV" sz="2700" kern="0" baseline="0" dirty="0" smtClean="0">
                <a:latin typeface="+mn-lt"/>
              </a:rPr>
              <a:t> viens otram </a:t>
            </a:r>
            <a:r>
              <a:rPr lang="lv-LV" sz="2700" b="1" kern="0" baseline="0" dirty="0" smtClean="0">
                <a:latin typeface="+mn-lt"/>
              </a:rPr>
              <a:t>uzmanību</a:t>
            </a:r>
            <a:r>
              <a:rPr lang="lv-LV" sz="2700" kern="0" baseline="0" dirty="0" smtClean="0">
                <a:latin typeface="+mn-lt"/>
              </a:rPr>
              <a:t>? </a:t>
            </a:r>
            <a:r>
              <a:rPr lang="lv-LV" sz="2700" b="1" kern="0" baseline="0" dirty="0" smtClean="0">
                <a:latin typeface="+mn-lt"/>
              </a:rPr>
              <a:t>Baznīca</a:t>
            </a:r>
            <a:r>
              <a:rPr lang="lv-LV" sz="2700" kern="0" baseline="0" dirty="0" smtClean="0">
                <a:latin typeface="+mn-lt"/>
              </a:rPr>
              <a:t> taču ir </a:t>
            </a:r>
            <a:r>
              <a:rPr lang="lv-LV" sz="2700" b="1" kern="0" baseline="0" dirty="0" smtClean="0">
                <a:latin typeface="+mn-lt"/>
              </a:rPr>
              <a:t>redzams Dieva atspulgs</a:t>
            </a:r>
            <a:r>
              <a:rPr lang="lv-LV" sz="2700" b="1" kern="0" dirty="0" smtClean="0">
                <a:latin typeface="+mn-lt"/>
              </a:rPr>
              <a:t>!</a:t>
            </a:r>
            <a:endParaRPr kumimoji="0" lang="lv-LV" sz="2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3" grpId="0" build="p" autoUpdateAnimBg="0" advAuto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18720</TotalTime>
  <Words>1146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Rom.12:1-5  Attiecības Kristus miesā</vt:lpstr>
      <vt:lpstr>Rom.12:1-5 Attiecības</vt:lpstr>
      <vt:lpstr>Attiecības</vt:lpstr>
      <vt:lpstr>Kārdinājums</vt:lpstr>
      <vt:lpstr>Sātana mērķis: izjaukt attiecības</vt:lpstr>
      <vt:lpstr>Slide 6</vt:lpstr>
      <vt:lpstr>Slide 7</vt:lpstr>
      <vt:lpstr>Ko mums darīt?</vt:lpstr>
      <vt:lpstr>Slide 9</vt:lpstr>
      <vt:lpstr>Ja jums būtu iespēja augt attiecības ar Dievu vienam pašam vai kopā ar ticības brāļiem un māsām, atbalstot un palīdzot viens otram, ko jūs izvēlētos?  </vt:lpstr>
      <vt:lpstr>Slide 11</vt:lpstr>
      <vt:lpstr>Slide 12</vt:lpstr>
      <vt:lpstr>Slide 13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135</cp:revision>
  <dcterms:created xsi:type="dcterms:W3CDTF">2010-10-07T14:46:11Z</dcterms:created>
  <dcterms:modified xsi:type="dcterms:W3CDTF">2020-08-10T08:33:02Z</dcterms:modified>
</cp:coreProperties>
</file>