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1" r:id="rId2"/>
    <p:sldId id="302" r:id="rId3"/>
    <p:sldId id="303" r:id="rId4"/>
    <p:sldId id="295" r:id="rId5"/>
    <p:sldId id="297" r:id="rId6"/>
    <p:sldId id="308" r:id="rId7"/>
    <p:sldId id="309" r:id="rId8"/>
    <p:sldId id="305" r:id="rId9"/>
    <p:sldId id="299" r:id="rId10"/>
    <p:sldId id="301" r:id="rId11"/>
    <p:sldId id="311" r:id="rId12"/>
    <p:sldId id="307" r:id="rId13"/>
    <p:sldId id="306" r:id="rId14"/>
    <p:sldId id="310"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2" d="100"/>
          <a:sy n="72" d="100"/>
        </p:scale>
        <p:origin x="-5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B6E0F4D7-E33D-4477-BCEB-5BC3E02169D5}" type="datetimeFigureOut">
              <a:rPr lang="en-US"/>
              <a:pPr>
                <a:defRPr/>
              </a:pPr>
              <a:t>9/9/2023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BFCDC8D7-E194-475F-B092-21ED0505535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E00ADD-2219-4A0A-955A-8902B6EFDBCB}"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2F50950-7212-40C9-A0AF-94D94559F19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92D60D8-D982-4890-9251-CF8C6EECCD4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E49130E-5CC3-4254-A036-F27998E0E0EE}"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F65EB3F-6158-4EB9-A495-F579AB8343D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61D6493-F9C4-4AF8-BB13-5FCCCF635C6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C1D12442-9007-41B4-B345-C9D59ECA580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6115A09-2158-4E1D-8F5C-2A5D747BEB9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F0C48E04-BD59-4E83-9A27-D65AFF62406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9FD960A-180B-4B4A-9569-F4BA5336BACC}"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0E288EE-515C-413F-9322-60D20A81700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142BC095-D189-42E5-8154-0EEDCB3A512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742951"/>
          </a:xfrm>
        </p:spPr>
        <p:txBody>
          <a:bodyPr/>
          <a:lstStyle/>
          <a:p>
            <a:pPr eaLnBrk="1" hangingPunct="1"/>
            <a:r>
              <a:rPr lang="lv-LV" sz="4000" b="1" dirty="0" smtClean="0"/>
              <a:t>Joz.24:15-25 Tēva diena </a:t>
            </a:r>
            <a:endParaRPr lang="lv-LV" sz="4000"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74613" y="0"/>
            <a:ext cx="425450" cy="500063"/>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3C8B61BC-F901-4BB9-B0DA-7D1AB0A1963E}" type="slidenum">
              <a:rPr lang="lv-LV" smtClean="0"/>
              <a:pPr/>
              <a:t>1</a:t>
            </a:fld>
            <a:endParaRPr lang="lv-LV" smtClean="0"/>
          </a:p>
        </p:txBody>
      </p:sp>
      <p:sp>
        <p:nvSpPr>
          <p:cNvPr id="3077" name="Rectangle 6"/>
          <p:cNvSpPr>
            <a:spLocks noChangeArrowheads="1"/>
          </p:cNvSpPr>
          <p:nvPr/>
        </p:nvSpPr>
        <p:spPr bwMode="auto">
          <a:xfrm>
            <a:off x="0" y="428625"/>
            <a:ext cx="9144000" cy="6232475"/>
          </a:xfrm>
          <a:prstGeom prst="rect">
            <a:avLst/>
          </a:prstGeom>
          <a:noFill/>
          <a:ln w="9525">
            <a:noFill/>
            <a:miter lim="800000"/>
            <a:headEnd/>
            <a:tailEnd/>
          </a:ln>
        </p:spPr>
        <p:txBody>
          <a:bodyPr>
            <a:spAutoFit/>
          </a:bodyPr>
          <a:lstStyle/>
          <a:p>
            <a:pPr algn="just"/>
            <a:r>
              <a:rPr lang="lv-LV" sz="2100" dirty="0"/>
              <a:t>15 Bet, ja jums netīk kalpot </a:t>
            </a:r>
            <a:r>
              <a:rPr lang="lv-LV" sz="2100" dirty="0" smtClean="0"/>
              <a:t>Tam Kungam</a:t>
            </a:r>
            <a:r>
              <a:rPr lang="lv-LV" sz="2100" dirty="0"/>
              <a:t>, tad izvēlieties šodien, kam kalpot – vai nu dieviem, kam jūsu tēvi kalpoja viņpus upes, vai </a:t>
            </a:r>
            <a:r>
              <a:rPr lang="lv-LV" sz="2100" dirty="0" err="1"/>
              <a:t>amoriešu</a:t>
            </a:r>
            <a:r>
              <a:rPr lang="lv-LV" sz="2100" dirty="0"/>
              <a:t> dieviem, kuru zemē jūs mītat; bet es un mans nams – mēs kalposim </a:t>
            </a:r>
            <a:r>
              <a:rPr lang="lv-LV" sz="2100" dirty="0" smtClean="0"/>
              <a:t>Tam Kungam</a:t>
            </a:r>
            <a:r>
              <a:rPr lang="lv-LV" sz="2100" dirty="0"/>
              <a:t>!" 16 Tad tauta atbildēja un teica: "Pasargi, Dievs, ka mēs pamestu </a:t>
            </a:r>
            <a:r>
              <a:rPr lang="lv-LV" sz="2100" dirty="0" smtClean="0"/>
              <a:t>To Kungu </a:t>
            </a:r>
            <a:r>
              <a:rPr lang="lv-LV" sz="2100" dirty="0"/>
              <a:t>un kalpotu citiem dieviem! 17 Jo </a:t>
            </a:r>
            <a:r>
              <a:rPr lang="lv-LV" sz="2100" dirty="0" smtClean="0"/>
              <a:t>Tas Kungs</a:t>
            </a:r>
            <a:r>
              <a:rPr lang="lv-LV" sz="2100" dirty="0"/>
              <a:t>, mūsu Dievs, izveda mūs un mūsu tēvus no Ēģiptes zemes un vergu nama. Viņš mūsu acu priekšā darīja visas šīs varenās zīmes un sargāja mūs ceļā, ko gājām, un starp visām tautām, kuru vidū mēs nonācām. 18 Un </a:t>
            </a:r>
            <a:r>
              <a:rPr lang="lv-LV" sz="2100" dirty="0" smtClean="0"/>
              <a:t>Tas Kungs </a:t>
            </a:r>
            <a:r>
              <a:rPr lang="lv-LV" sz="2100" dirty="0"/>
              <a:t>padzina mūsu priekšā visas tautas, arī </a:t>
            </a:r>
            <a:r>
              <a:rPr lang="lv-LV" sz="2100" dirty="0" err="1"/>
              <a:t>amoriešus</a:t>
            </a:r>
            <a:r>
              <a:rPr lang="lv-LV" sz="2100" dirty="0"/>
              <a:t>, kuri mita tajā zemē, tad nu mēs kalposim Kungam, jo viņš ir mūsu Dievs!" 19 Bet </a:t>
            </a:r>
            <a:r>
              <a:rPr lang="lv-LV" sz="2100" dirty="0" err="1"/>
              <a:t>Jozua</a:t>
            </a:r>
            <a:r>
              <a:rPr lang="lv-LV" sz="2100" dirty="0"/>
              <a:t> teica tautai:“...20 Ja jūs atmetīsiet </a:t>
            </a:r>
            <a:r>
              <a:rPr lang="lv-LV" sz="2100" dirty="0" smtClean="0"/>
              <a:t>To Kungu </a:t>
            </a:r>
            <a:r>
              <a:rPr lang="lv-LV" sz="2100" dirty="0"/>
              <a:t>un kalposiet svešiem dieviem, tad Viņš novērsīsies, darīs jums ļaunu un iznīcinās jūs – arī tad, kad jau darījis jums labu!" 21 Bet tauta teica </a:t>
            </a:r>
            <a:r>
              <a:rPr lang="lv-LV" sz="2100" dirty="0" err="1"/>
              <a:t>Jozuam</a:t>
            </a:r>
            <a:r>
              <a:rPr lang="lv-LV" sz="2100" dirty="0"/>
              <a:t>: "Nē! Mēs kalposim </a:t>
            </a:r>
            <a:r>
              <a:rPr lang="lv-LV" sz="2100" dirty="0" smtClean="0"/>
              <a:t>Tam Kungam</a:t>
            </a:r>
            <a:r>
              <a:rPr lang="lv-LV" sz="2100" dirty="0"/>
              <a:t>!" 22 Tad </a:t>
            </a:r>
            <a:r>
              <a:rPr lang="lv-LV" sz="2100" dirty="0" err="1"/>
              <a:t>Jozua</a:t>
            </a:r>
            <a:r>
              <a:rPr lang="lv-LV" sz="2100" dirty="0"/>
              <a:t> teica tautai: "Jūs paši sev šodien esat liecinieki, ka izvēlējāties </a:t>
            </a:r>
            <a:r>
              <a:rPr lang="lv-LV" sz="2100" dirty="0" smtClean="0"/>
              <a:t>To Kungu</a:t>
            </a:r>
            <a:r>
              <a:rPr lang="lv-LV" sz="2100" dirty="0"/>
              <a:t>, lai kalpotu viņam!" Un tie teica: "Esam liecinieki!" 23 "Tad nu aizvāciet svešos dievus, kas jūsu vidū, un šķīstiet savas sirdis </a:t>
            </a:r>
            <a:r>
              <a:rPr lang="lv-LV" sz="2100" dirty="0" smtClean="0"/>
              <a:t>Tam Kungam</a:t>
            </a:r>
            <a:r>
              <a:rPr lang="lv-LV" sz="2100" dirty="0"/>
              <a:t>, </a:t>
            </a:r>
            <a:r>
              <a:rPr lang="lv-LV" sz="2100" dirty="0" err="1"/>
              <a:t>Israēla</a:t>
            </a:r>
            <a:r>
              <a:rPr lang="lv-LV" sz="2100" dirty="0"/>
              <a:t> Dievam!" 24 Un tauta teica </a:t>
            </a:r>
            <a:r>
              <a:rPr lang="lv-LV" sz="2100" dirty="0" err="1"/>
              <a:t>Jozuam</a:t>
            </a:r>
            <a:r>
              <a:rPr lang="lv-LV" sz="2100" dirty="0"/>
              <a:t>: "Mēs kalposim </a:t>
            </a:r>
            <a:r>
              <a:rPr lang="lv-LV" sz="2100" dirty="0" smtClean="0"/>
              <a:t>Tam Kungam</a:t>
            </a:r>
            <a:r>
              <a:rPr lang="lv-LV" sz="2100" dirty="0"/>
              <a:t>, mūsu Dievam, un mēs klausīsim viņa balsij!" 25 Todien </a:t>
            </a:r>
            <a:r>
              <a:rPr lang="lv-LV" sz="2100" dirty="0" err="1"/>
              <a:t>Jozua</a:t>
            </a:r>
            <a:r>
              <a:rPr lang="lv-LV" sz="2100" dirty="0"/>
              <a:t> </a:t>
            </a:r>
            <a:r>
              <a:rPr lang="lv-LV" sz="2100" dirty="0" err="1"/>
              <a:t>Šehemā</a:t>
            </a:r>
            <a:r>
              <a:rPr lang="lv-LV" sz="2100" dirty="0"/>
              <a:t> noslēdza ar tautu derību un deva tiem likumus un tiesas.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Slide Number Placeholder 6"/>
          <p:cNvSpPr>
            <a:spLocks noGrp="1"/>
          </p:cNvSpPr>
          <p:nvPr>
            <p:ph type="sldNum" sz="quarter" idx="12"/>
          </p:nvPr>
        </p:nvSpPr>
        <p:spPr>
          <a:noFill/>
        </p:spPr>
        <p:txBody>
          <a:bodyPr/>
          <a:lstStyle/>
          <a:p>
            <a:fld id="{E6FC7BE8-6D9A-4DD0-AEF0-F625DD925502}" type="slidenum">
              <a:rPr lang="en-US" smtClean="0"/>
              <a:pPr/>
              <a:t>10</a:t>
            </a:fld>
            <a:endParaRPr lang="en-US" smtClean="0"/>
          </a:p>
        </p:txBody>
      </p:sp>
      <p:sp>
        <p:nvSpPr>
          <p:cNvPr id="12292" name="Rectangle 6"/>
          <p:cNvSpPr>
            <a:spLocks noChangeArrowheads="1"/>
          </p:cNvSpPr>
          <p:nvPr/>
        </p:nvSpPr>
        <p:spPr bwMode="auto">
          <a:xfrm>
            <a:off x="0" y="534863"/>
            <a:ext cx="9144000" cy="2678113"/>
          </a:xfrm>
          <a:prstGeom prst="rect">
            <a:avLst/>
          </a:prstGeom>
          <a:noFill/>
          <a:ln w="9525">
            <a:noFill/>
            <a:miter lim="800000"/>
            <a:headEnd/>
            <a:tailEnd/>
          </a:ln>
        </p:spPr>
        <p:txBody>
          <a:bodyPr>
            <a:spAutoFit/>
          </a:bodyPr>
          <a:lstStyle/>
          <a:p>
            <a:r>
              <a:rPr lang="lv-LV" sz="2800" i="1" dirty="0"/>
              <a:t>23 "Tad nu aizvāciet svešos dievus, kas jūsu vidū, un šķīstiet savas sirdis Kungam, </a:t>
            </a:r>
            <a:r>
              <a:rPr lang="lv-LV" sz="2800" i="1" dirty="0" err="1"/>
              <a:t>Israēla</a:t>
            </a:r>
            <a:r>
              <a:rPr lang="lv-LV" sz="2800" i="1" dirty="0"/>
              <a:t> Dievam!" 24 Un tauta teica </a:t>
            </a:r>
            <a:r>
              <a:rPr lang="lv-LV" sz="2800" i="1" dirty="0" err="1"/>
              <a:t>Jozuam</a:t>
            </a:r>
            <a:r>
              <a:rPr lang="lv-LV" sz="2800" i="1" dirty="0"/>
              <a:t>: "Mēs kalposim Kungam, mūsu Dievam, un mēs klausīsim Viņa balsij!" 25 Todien </a:t>
            </a:r>
            <a:r>
              <a:rPr lang="lv-LV" sz="2800" i="1" dirty="0" err="1"/>
              <a:t>Jozua</a:t>
            </a:r>
            <a:r>
              <a:rPr lang="lv-LV" sz="2800" i="1" dirty="0"/>
              <a:t> </a:t>
            </a:r>
            <a:r>
              <a:rPr lang="lv-LV" sz="2800" i="1" dirty="0" err="1"/>
              <a:t>Šehemā</a:t>
            </a:r>
            <a:r>
              <a:rPr lang="lv-LV" sz="2800" i="1" dirty="0"/>
              <a:t> noslēdza ar tautu derību un deva tiem likumus un tiesas.</a:t>
            </a:r>
            <a:endParaRPr lang="lv-LV" sz="2600" i="1" dirty="0"/>
          </a:p>
        </p:txBody>
      </p:sp>
      <p:pic>
        <p:nvPicPr>
          <p:cNvPr id="49154" name="Picture 2" descr="http://img.ehowcdn.com/article-new/ds-photo/getty/article/151/177/87809572_XS.jpg"/>
          <p:cNvPicPr>
            <a:picLocks noChangeAspect="1" noChangeArrowheads="1"/>
          </p:cNvPicPr>
          <p:nvPr/>
        </p:nvPicPr>
        <p:blipFill>
          <a:blip r:embed="rId2" cstate="print"/>
          <a:srcRect/>
          <a:stretch>
            <a:fillRect/>
          </a:stretch>
        </p:blipFill>
        <p:spPr bwMode="auto">
          <a:xfrm>
            <a:off x="6286512" y="2571768"/>
            <a:ext cx="2857488" cy="4286232"/>
          </a:xfrm>
          <a:prstGeom prst="rect">
            <a:avLst/>
          </a:prstGeom>
          <a:ln>
            <a:noFill/>
          </a:ln>
          <a:effectLst>
            <a:softEdge rad="112500"/>
          </a:effectLst>
        </p:spPr>
      </p:pic>
      <p:sp>
        <p:nvSpPr>
          <p:cNvPr id="6" name="Rounded Rectangle 5"/>
          <p:cNvSpPr/>
          <p:nvPr/>
        </p:nvSpPr>
        <p:spPr>
          <a:xfrm>
            <a:off x="1691680" y="2924944"/>
            <a:ext cx="482453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1.Šķīstīt mūsu sirdis no elkdievības </a:t>
            </a:r>
            <a:endParaRPr lang="en-US" sz="3600" dirty="0">
              <a:solidFill>
                <a:schemeClr val="tx1"/>
              </a:solidFill>
            </a:endParaRPr>
          </a:p>
        </p:txBody>
      </p:sp>
      <p:sp>
        <p:nvSpPr>
          <p:cNvPr id="7"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3.Jozua māca šķīstīt savu sirdi</a:t>
            </a:r>
            <a:endParaRPr lang="en-US" b="1" kern="1200" dirty="0" smtClean="0">
              <a:solidFill>
                <a:schemeClr val="tx1"/>
              </a:solidFill>
              <a:ea typeface="+mn-ea"/>
              <a:cs typeface="+mn-cs"/>
            </a:endParaRPr>
          </a:p>
        </p:txBody>
      </p:sp>
      <p:sp>
        <p:nvSpPr>
          <p:cNvPr id="8" name="Rounded Rectangle 7"/>
          <p:cNvSpPr/>
          <p:nvPr/>
        </p:nvSpPr>
        <p:spPr>
          <a:xfrm>
            <a:off x="1187624" y="4221088"/>
            <a:ext cx="554461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2. Sekot 3vienīgā Dieva balsij svētajos rakstos</a:t>
            </a:r>
            <a:endParaRPr lang="en-US" sz="3600" dirty="0">
              <a:solidFill>
                <a:schemeClr val="tx1"/>
              </a:solidFill>
            </a:endParaRPr>
          </a:p>
        </p:txBody>
      </p:sp>
      <p:sp>
        <p:nvSpPr>
          <p:cNvPr id="9" name="Rounded Rectangle 8"/>
          <p:cNvSpPr/>
          <p:nvPr/>
        </p:nvSpPr>
        <p:spPr>
          <a:xfrm>
            <a:off x="1187624" y="5517232"/>
            <a:ext cx="554461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3. Aizvākt elkus no mūsu mājām un sirdīm</a:t>
            </a:r>
            <a:endParaRPr lang="en-US" sz="36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fade">
                                      <p:cBhvr>
                                        <p:cTn id="7" dur="2000"/>
                                        <p:tgtEl>
                                          <p:spTgt spid="4915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utoUpdateAnimBg="0"/>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46856" y="332656"/>
            <a:ext cx="8229600" cy="714375"/>
          </a:xfrm>
        </p:spPr>
        <p:txBody>
          <a:bodyPr/>
          <a:lstStyle/>
          <a:p>
            <a:pPr eaLnBrk="1" hangingPunct="1"/>
            <a:r>
              <a:rPr lang="lv-LV" sz="4800" b="1" dirty="0" smtClean="0">
                <a:solidFill>
                  <a:schemeClr val="tx1"/>
                </a:solidFill>
              </a:rPr>
              <a:t>Kāda ir varbūtība, ka bērni būs kristieši, ja</a:t>
            </a:r>
          </a:p>
        </p:txBody>
      </p:sp>
      <p:sp>
        <p:nvSpPr>
          <p:cNvPr id="13316" name="Slide Number Placeholder 3"/>
          <p:cNvSpPr>
            <a:spLocks noGrp="1"/>
          </p:cNvSpPr>
          <p:nvPr>
            <p:ph type="sldNum" sz="quarter" idx="12"/>
          </p:nvPr>
        </p:nvSpPr>
        <p:spPr>
          <a:noFill/>
        </p:spPr>
        <p:txBody>
          <a:bodyPr/>
          <a:lstStyle/>
          <a:p>
            <a:fld id="{66F6DEC6-1F73-4120-8DE9-424DFD110D1B}" type="slidenum">
              <a:rPr lang="lv-LV" smtClean="0"/>
              <a:pPr/>
              <a:t>11</a:t>
            </a:fld>
            <a:endParaRPr lang="lv-LV" smtClean="0"/>
          </a:p>
        </p:txBody>
      </p:sp>
      <p:sp>
        <p:nvSpPr>
          <p:cNvPr id="6" name="Rounded Rectangle 5"/>
          <p:cNvSpPr/>
          <p:nvPr/>
        </p:nvSpPr>
        <p:spPr>
          <a:xfrm>
            <a:off x="1691680" y="1772816"/>
            <a:ext cx="5688632"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mamma ir ticīga</a:t>
            </a:r>
            <a:endParaRPr lang="en-US" sz="4400" dirty="0">
              <a:solidFill>
                <a:schemeClr val="tx1"/>
              </a:solidFill>
            </a:endParaRPr>
          </a:p>
        </p:txBody>
      </p:sp>
      <p:sp>
        <p:nvSpPr>
          <p:cNvPr id="13" name="Rounded Rectangle 12"/>
          <p:cNvSpPr/>
          <p:nvPr/>
        </p:nvSpPr>
        <p:spPr>
          <a:xfrm>
            <a:off x="1619672" y="3573016"/>
            <a:ext cx="5688632"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tētis ir ticīgs</a:t>
            </a:r>
            <a:endParaRPr lang="en-US" sz="4400" dirty="0">
              <a:solidFill>
                <a:schemeClr val="tx1"/>
              </a:solidFill>
            </a:endParaRPr>
          </a:p>
        </p:txBody>
      </p:sp>
      <p:sp>
        <p:nvSpPr>
          <p:cNvPr id="14" name="Rounded Rectangle 13"/>
          <p:cNvSpPr/>
          <p:nvPr/>
        </p:nvSpPr>
        <p:spPr>
          <a:xfrm>
            <a:off x="1619672" y="5301208"/>
            <a:ext cx="5688632"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t>abi vecāki ir ticīgi</a:t>
            </a:r>
            <a:endParaRPr lang="en-US" sz="4400" dirty="0">
              <a:solidFill>
                <a:schemeClr val="tx1"/>
              </a:solidFill>
            </a:endParaRPr>
          </a:p>
        </p:txBody>
      </p:sp>
      <p:pic>
        <p:nvPicPr>
          <p:cNvPr id="15" name="Picture 14" descr="mother.png"/>
          <p:cNvPicPr>
            <a:picLocks noChangeAspect="1"/>
          </p:cNvPicPr>
          <p:nvPr/>
        </p:nvPicPr>
        <p:blipFill>
          <a:blip r:embed="rId2" cstate="print"/>
          <a:stretch>
            <a:fillRect/>
          </a:stretch>
        </p:blipFill>
        <p:spPr>
          <a:xfrm>
            <a:off x="467544" y="1124744"/>
            <a:ext cx="2016224" cy="2016224"/>
          </a:xfrm>
          <a:prstGeom prst="rect">
            <a:avLst/>
          </a:prstGeom>
        </p:spPr>
      </p:pic>
      <p:pic>
        <p:nvPicPr>
          <p:cNvPr id="16" name="Picture 15" descr="father.png"/>
          <p:cNvPicPr>
            <a:picLocks noChangeAspect="1"/>
          </p:cNvPicPr>
          <p:nvPr/>
        </p:nvPicPr>
        <p:blipFill>
          <a:blip r:embed="rId3" cstate="print"/>
          <a:stretch>
            <a:fillRect/>
          </a:stretch>
        </p:blipFill>
        <p:spPr>
          <a:xfrm>
            <a:off x="467544" y="3068960"/>
            <a:ext cx="2006048" cy="2006048"/>
          </a:xfrm>
          <a:prstGeom prst="rect">
            <a:avLst/>
          </a:prstGeom>
        </p:spPr>
      </p:pic>
      <p:pic>
        <p:nvPicPr>
          <p:cNvPr id="20" name="Picture 19" descr="family1.png"/>
          <p:cNvPicPr>
            <a:picLocks noChangeAspect="1"/>
          </p:cNvPicPr>
          <p:nvPr/>
        </p:nvPicPr>
        <p:blipFill>
          <a:blip r:embed="rId4" cstate="print"/>
          <a:stretch>
            <a:fillRect/>
          </a:stretch>
        </p:blipFill>
        <p:spPr>
          <a:xfrm>
            <a:off x="278904" y="4797152"/>
            <a:ext cx="1844824" cy="1844824"/>
          </a:xfrm>
          <a:prstGeom prst="rect">
            <a:avLst/>
          </a:prstGeom>
        </p:spPr>
      </p:pic>
      <p:sp>
        <p:nvSpPr>
          <p:cNvPr id="21" name="Rectangle 20"/>
          <p:cNvSpPr/>
          <p:nvPr/>
        </p:nvSpPr>
        <p:spPr>
          <a:xfrm>
            <a:off x="7380185" y="1580599"/>
            <a:ext cx="1630575"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lv-LV" sz="8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1/4</a:t>
            </a:r>
            <a:endParaRPr lang="en-US" sz="8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2" name="Rectangle 21"/>
          <p:cNvSpPr/>
          <p:nvPr/>
        </p:nvSpPr>
        <p:spPr>
          <a:xfrm>
            <a:off x="7452320" y="3356992"/>
            <a:ext cx="1630576"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lv-LV"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r>
              <a:rPr lang="lv-LV" sz="8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a:t>
            </a:r>
            <a:endParaRPr lang="en-US" sz="8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3" name="Rectangle 22"/>
          <p:cNvSpPr/>
          <p:nvPr/>
        </p:nvSpPr>
        <p:spPr>
          <a:xfrm>
            <a:off x="7452320" y="5085184"/>
            <a:ext cx="1630576"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lv-LV"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3</a:t>
            </a:r>
            <a:r>
              <a:rPr lang="lv-LV" sz="8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/4</a:t>
            </a:r>
            <a:endParaRPr lang="en-US" sz="8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2000"/>
                                        <p:tgtEl>
                                          <p:spTgt spid="13"/>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10500"/>
                            </p:stCondLst>
                            <p:childTnLst>
                              <p:par>
                                <p:cTn id="30" presetID="10"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2000"/>
                                        <p:tgtEl>
                                          <p:spTgt spid="20"/>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2000"/>
                                        <p:tgtEl>
                                          <p:spTgt spid="21"/>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2000"/>
                                        <p:tgtEl>
                                          <p:spTgt spid="22"/>
                                        </p:tgtEl>
                                      </p:cBhvr>
                                    </p:animEffect>
                                  </p:childTnLst>
                                </p:cTn>
                              </p:par>
                            </p:childTnLst>
                          </p:cTn>
                        </p:par>
                        <p:par>
                          <p:cTn id="41" fill="hold">
                            <p:stCondLst>
                              <p:cond delay="16500"/>
                            </p:stCondLst>
                            <p:childTnLst>
                              <p:par>
                                <p:cTn id="42" presetID="10"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13" grpId="0" animBg="1"/>
      <p:bldP spid="14" grpId="0" animBg="1"/>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0" y="647898"/>
            <a:ext cx="9144000" cy="2205038"/>
          </a:xfrm>
        </p:spPr>
        <p:txBody>
          <a:bodyPr/>
          <a:lstStyle/>
          <a:p>
            <a:pPr marL="0" indent="0">
              <a:spcBef>
                <a:spcPts val="0"/>
              </a:spcBef>
              <a:buFontTx/>
              <a:buNone/>
            </a:pPr>
            <a:r>
              <a:rPr lang="lv-LV" sz="2800" i="1" dirty="0" smtClean="0"/>
              <a:t>15 un ka tu no mazām dienām zini svētos rakstus, kas spēj padarīt tevi gudru pestīšanai caur ticību Kristū Jēzū.</a:t>
            </a:r>
          </a:p>
          <a:p>
            <a:pPr marL="0" indent="0">
              <a:spcBef>
                <a:spcPts val="0"/>
              </a:spcBef>
              <a:buFontTx/>
              <a:buNone/>
            </a:pPr>
            <a:r>
              <a:rPr lang="lv-LV" sz="2800" i="1" dirty="0" smtClean="0"/>
              <a:t>16 Visi šie raksti ir Dieva iedvesti un ir noderīgi mācībai, vainas pierādīšanai, labošanai, audzināšanai taisnībā, 17 lai Dieva cilvēks būtu pilnīgs, sagatavots katram labam darbam. (2.Tim.3:15-17)</a:t>
            </a:r>
          </a:p>
        </p:txBody>
      </p:sp>
      <p:sp>
        <p:nvSpPr>
          <p:cNvPr id="7170" name="AutoShape 2" descr="Bībele RT, melna ar rāvējslēdzēju – LBB grāmatu katalog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1" name="Picture 3"/>
          <p:cNvPicPr>
            <a:picLocks noChangeAspect="1" noChangeArrowheads="1"/>
          </p:cNvPicPr>
          <p:nvPr/>
        </p:nvPicPr>
        <p:blipFill>
          <a:blip r:embed="rId2" cstate="print"/>
          <a:srcRect r="10967"/>
          <a:stretch>
            <a:fillRect/>
          </a:stretch>
        </p:blipFill>
        <p:spPr bwMode="auto">
          <a:xfrm>
            <a:off x="5340195" y="2753544"/>
            <a:ext cx="3803805" cy="4104456"/>
          </a:xfrm>
          <a:prstGeom prst="rect">
            <a:avLst/>
          </a:prstGeom>
          <a:ln>
            <a:noFill/>
          </a:ln>
          <a:effectLst>
            <a:softEdge rad="112500"/>
          </a:effectLst>
        </p:spPr>
      </p:pic>
      <p:sp>
        <p:nvSpPr>
          <p:cNvPr id="8" name="Rounded Rectangle 7"/>
          <p:cNvSpPr/>
          <p:nvPr/>
        </p:nvSpPr>
        <p:spPr>
          <a:xfrm>
            <a:off x="467544" y="3284984"/>
            <a:ext cx="518457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Spēj darīt tevi gudru pestīšanai caur ticību Jēzum</a:t>
            </a:r>
            <a:endParaRPr lang="en-US" sz="2800" b="1" dirty="0">
              <a:solidFill>
                <a:schemeClr val="tx1"/>
              </a:solidFill>
            </a:endParaRPr>
          </a:p>
        </p:txBody>
      </p:sp>
      <p:sp>
        <p:nvSpPr>
          <p:cNvPr id="9" name="Rectangle 2"/>
          <p:cNvSpPr>
            <a:spLocks noGrp="1" noChangeArrowheads="1"/>
          </p:cNvSpPr>
          <p:nvPr>
            <p:ph type="title"/>
          </p:nvPr>
        </p:nvSpPr>
        <p:spPr>
          <a:xfrm>
            <a:off x="0" y="32867"/>
            <a:ext cx="9144000" cy="731837"/>
          </a:xfrm>
        </p:spPr>
        <p:txBody>
          <a:bodyPr/>
          <a:lstStyle/>
          <a:p>
            <a:pPr eaLnBrk="1" hangingPunct="1"/>
            <a:r>
              <a:rPr lang="lv-LV" sz="3200" b="1" dirty="0" smtClean="0">
                <a:solidFill>
                  <a:schemeClr val="tx1"/>
                </a:solidFill>
              </a:rPr>
              <a:t>Kad tu no mazām dienām zini svēto rakstus</a:t>
            </a:r>
          </a:p>
        </p:txBody>
      </p:sp>
      <p:sp>
        <p:nvSpPr>
          <p:cNvPr id="10" name="Rounded Rectangle 9"/>
          <p:cNvSpPr/>
          <p:nvPr/>
        </p:nvSpPr>
        <p:spPr>
          <a:xfrm>
            <a:off x="467544" y="4293096"/>
            <a:ext cx="208823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Noderīgi mācībai</a:t>
            </a:r>
            <a:endParaRPr lang="en-US" sz="2800" b="1" dirty="0">
              <a:solidFill>
                <a:schemeClr val="tx1"/>
              </a:solidFill>
            </a:endParaRPr>
          </a:p>
        </p:txBody>
      </p:sp>
      <p:sp>
        <p:nvSpPr>
          <p:cNvPr id="12" name="Rounded Rectangle 11"/>
          <p:cNvSpPr/>
          <p:nvPr/>
        </p:nvSpPr>
        <p:spPr>
          <a:xfrm>
            <a:off x="3203848" y="4293096"/>
            <a:ext cx="244827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Vainas pierādīšanai</a:t>
            </a:r>
            <a:endParaRPr lang="en-US" sz="2800" b="1" dirty="0">
              <a:solidFill>
                <a:schemeClr val="tx1"/>
              </a:solidFill>
            </a:endParaRPr>
          </a:p>
        </p:txBody>
      </p:sp>
      <p:sp>
        <p:nvSpPr>
          <p:cNvPr id="13" name="Rounded Rectangle 12"/>
          <p:cNvSpPr/>
          <p:nvPr/>
        </p:nvSpPr>
        <p:spPr>
          <a:xfrm>
            <a:off x="467544" y="5157192"/>
            <a:ext cx="2088232"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Labošanai</a:t>
            </a:r>
            <a:endParaRPr lang="en-US" sz="2800" b="1" dirty="0">
              <a:solidFill>
                <a:schemeClr val="tx1"/>
              </a:solidFill>
            </a:endParaRPr>
          </a:p>
        </p:txBody>
      </p:sp>
      <p:sp>
        <p:nvSpPr>
          <p:cNvPr id="14" name="Rounded Rectangle 13"/>
          <p:cNvSpPr/>
          <p:nvPr/>
        </p:nvSpPr>
        <p:spPr>
          <a:xfrm>
            <a:off x="3059832" y="5157192"/>
            <a:ext cx="2592288"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Audzināšanai taisnībā</a:t>
            </a:r>
            <a:endParaRPr lang="en-US" sz="2800" b="1" dirty="0">
              <a:solidFill>
                <a:schemeClr val="tx1"/>
              </a:solidFill>
            </a:endParaRPr>
          </a:p>
        </p:txBody>
      </p:sp>
      <p:sp>
        <p:nvSpPr>
          <p:cNvPr id="15" name="Rounded Rectangle 14"/>
          <p:cNvSpPr/>
          <p:nvPr/>
        </p:nvSpPr>
        <p:spPr>
          <a:xfrm>
            <a:off x="107504" y="5661248"/>
            <a:ext cx="2592288"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Dieva cilvēks būtu pilnīgs</a:t>
            </a:r>
            <a:endParaRPr lang="en-US" sz="2800" b="1" dirty="0">
              <a:solidFill>
                <a:schemeClr val="tx1"/>
              </a:solidFill>
            </a:endParaRPr>
          </a:p>
        </p:txBody>
      </p:sp>
      <p:sp>
        <p:nvSpPr>
          <p:cNvPr id="16" name="Rounded Rectangle 15"/>
          <p:cNvSpPr/>
          <p:nvPr/>
        </p:nvSpPr>
        <p:spPr>
          <a:xfrm>
            <a:off x="2771800" y="6021288"/>
            <a:ext cx="3528392" cy="79208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smtClean="0">
                <a:solidFill>
                  <a:schemeClr val="tx1"/>
                </a:solidFill>
              </a:rPr>
              <a:t>Sagatavots katram labam darbam</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8196">
                                            <p:txEl>
                                              <p:pRg st="0" end="0"/>
                                            </p:txEl>
                                          </p:spTgt>
                                        </p:tgtEl>
                                        <p:attrNameLst>
                                          <p:attrName>style.visibility</p:attrName>
                                        </p:attrNameLst>
                                      </p:cBhvr>
                                      <p:to>
                                        <p:strVal val="visible"/>
                                      </p:to>
                                    </p:set>
                                    <p:anim calcmode="lin" valueType="num">
                                      <p:cBhvr additive="base">
                                        <p:cTn id="11"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8196">
                                            <p:txEl>
                                              <p:pRg st="1" end="1"/>
                                            </p:txEl>
                                          </p:spTgt>
                                        </p:tgtEl>
                                        <p:attrNameLst>
                                          <p:attrName>style.visibility</p:attrName>
                                        </p:attrNameLst>
                                      </p:cBhvr>
                                      <p:to>
                                        <p:strVal val="visible"/>
                                      </p:to>
                                    </p:set>
                                    <p:anim calcmode="lin" valueType="num">
                                      <p:cBhvr additive="base">
                                        <p:cTn id="16" dur="500" fill="hold"/>
                                        <p:tgtEl>
                                          <p:spTgt spid="8196">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196">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7171"/>
                                        </p:tgtEl>
                                        <p:attrNameLst>
                                          <p:attrName>style.visibility</p:attrName>
                                        </p:attrNameLst>
                                      </p:cBhvr>
                                      <p:to>
                                        <p:strVal val="visible"/>
                                      </p:to>
                                    </p:set>
                                    <p:animEffect transition="in" filter="fade">
                                      <p:cBhvr>
                                        <p:cTn id="21" dur="2000"/>
                                        <p:tgtEl>
                                          <p:spTgt spid="7171"/>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11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childTnLst>
                          </p:cTn>
                        </p:par>
                        <p:par>
                          <p:cTn id="38" fill="hold">
                            <p:stCondLst>
                              <p:cond delay="13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par>
                          <p:cTn id="42" fill="hold">
                            <p:stCondLst>
                              <p:cond delay="15000"/>
                            </p:stCondLst>
                            <p:childTnLst>
                              <p:par>
                                <p:cTn id="43" presetID="10"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2000"/>
                                        <p:tgtEl>
                                          <p:spTgt spid="15"/>
                                        </p:tgtEl>
                                      </p:cBhvr>
                                    </p:animEffect>
                                  </p:childTnLst>
                                </p:cTn>
                              </p:par>
                            </p:childTnLst>
                          </p:cTn>
                        </p:par>
                        <p:par>
                          <p:cTn id="46" fill="hold">
                            <p:stCondLst>
                              <p:cond delay="17000"/>
                            </p:stCondLst>
                            <p:childTnLst>
                              <p:par>
                                <p:cTn id="47" presetID="10"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8" grpId="0" animBg="1"/>
      <p:bldP spid="9" grpId="0"/>
      <p:bldP spid="10" grpId="0" animBg="1"/>
      <p:bldP spid="12" grpId="0" animBg="1"/>
      <p:bldP spid="13" grpId="0" animBg="1"/>
      <p:bldP spid="14"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2" descr="http://stonybrookfellowship.com/wordpress/wp-content/uploads/2012/05/Family-Worship-Background1-1024x768.jpg"/>
          <p:cNvPicPr>
            <a:picLocks noChangeAspect="1" noChangeArrowheads="1"/>
          </p:cNvPicPr>
          <p:nvPr/>
        </p:nvPicPr>
        <p:blipFill>
          <a:blip r:embed="rId2" cstate="print"/>
          <a:srcRect l="27349" r="24263"/>
          <a:stretch>
            <a:fillRect/>
          </a:stretch>
        </p:blipFill>
        <p:spPr bwMode="auto">
          <a:xfrm>
            <a:off x="6156176" y="908720"/>
            <a:ext cx="2781786" cy="45303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smtClean="0">
                <a:solidFill>
                  <a:schemeClr val="tx1"/>
                </a:solidFill>
              </a:rPr>
              <a:t>Kopsavilkums</a:t>
            </a:r>
          </a:p>
        </p:txBody>
      </p:sp>
      <p:sp>
        <p:nvSpPr>
          <p:cNvPr id="13316" name="Slide Number Placeholder 3"/>
          <p:cNvSpPr>
            <a:spLocks noGrp="1"/>
          </p:cNvSpPr>
          <p:nvPr>
            <p:ph type="sldNum" sz="quarter" idx="12"/>
          </p:nvPr>
        </p:nvSpPr>
        <p:spPr>
          <a:noFill/>
        </p:spPr>
        <p:txBody>
          <a:bodyPr/>
          <a:lstStyle/>
          <a:p>
            <a:fld id="{66F6DEC6-1F73-4120-8DE9-424DFD110D1B}" type="slidenum">
              <a:rPr lang="lv-LV" smtClean="0"/>
              <a:pPr/>
              <a:t>13</a:t>
            </a:fld>
            <a:endParaRPr lang="lv-LV" smtClean="0"/>
          </a:p>
        </p:txBody>
      </p:sp>
      <p:sp>
        <p:nvSpPr>
          <p:cNvPr id="9" name="Rounded Rectangle 8"/>
          <p:cNvSpPr/>
          <p:nvPr/>
        </p:nvSpPr>
        <p:spPr>
          <a:xfrm>
            <a:off x="539552" y="908720"/>
            <a:ext cx="540060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Elki karo </a:t>
            </a:r>
            <a:r>
              <a:rPr lang="lv-LV" sz="3600" dirty="0" smtClean="0"/>
              <a:t>pret </a:t>
            </a:r>
            <a:r>
              <a:rPr lang="lv-LV" sz="3600" b="1" dirty="0" smtClean="0"/>
              <a:t>ģimeni</a:t>
            </a:r>
            <a:r>
              <a:rPr lang="lv-LV" sz="3600" dirty="0" smtClean="0"/>
              <a:t>, jo zina, ka tā padarīs </a:t>
            </a:r>
            <a:r>
              <a:rPr lang="lv-LV" sz="3600" b="1" dirty="0" smtClean="0"/>
              <a:t>nelaimīgus</a:t>
            </a:r>
            <a:r>
              <a:rPr lang="lv-LV" sz="3600" dirty="0" smtClean="0"/>
              <a:t> </a:t>
            </a:r>
            <a:r>
              <a:rPr lang="lv-LV" sz="3600" b="1" dirty="0" smtClean="0"/>
              <a:t>daudzus</a:t>
            </a:r>
            <a:endParaRPr lang="en-US" sz="3600" dirty="0">
              <a:solidFill>
                <a:schemeClr val="tx1"/>
              </a:solidFill>
            </a:endParaRPr>
          </a:p>
        </p:txBody>
      </p:sp>
      <p:sp>
        <p:nvSpPr>
          <p:cNvPr id="10" name="Rounded Rectangle 9"/>
          <p:cNvSpPr/>
          <p:nvPr/>
        </p:nvSpPr>
        <p:spPr>
          <a:xfrm>
            <a:off x="251520" y="2780928"/>
            <a:ext cx="626469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err="1" smtClean="0"/>
              <a:t>Jozua</a:t>
            </a:r>
            <a:r>
              <a:rPr lang="lv-LV" sz="3200" b="1" dirty="0" smtClean="0"/>
              <a:t>: </a:t>
            </a:r>
            <a:r>
              <a:rPr lang="lv-LV" sz="3200" i="1" dirty="0" smtClean="0"/>
              <a:t>pietiek</a:t>
            </a:r>
            <a:r>
              <a:rPr lang="lv-LV" sz="3200" dirty="0" smtClean="0"/>
              <a:t>, </a:t>
            </a:r>
            <a:r>
              <a:rPr lang="lv-LV" sz="3200" i="1" dirty="0" smtClean="0"/>
              <a:t>es un mans nams mēs kalposim tam Kungam</a:t>
            </a:r>
            <a:r>
              <a:rPr lang="lv-LV" sz="3200" dirty="0" smtClean="0"/>
              <a:t>, </a:t>
            </a:r>
            <a:r>
              <a:rPr lang="lv-LV" sz="3200" i="1" dirty="0" smtClean="0"/>
              <a:t>trīsvienīgajam Dievam</a:t>
            </a:r>
            <a:endParaRPr lang="en-US" sz="3200" dirty="0">
              <a:solidFill>
                <a:schemeClr val="tx1"/>
              </a:solidFill>
            </a:endParaRPr>
          </a:p>
        </p:txBody>
      </p:sp>
      <p:sp>
        <p:nvSpPr>
          <p:cNvPr id="11" name="Rounded Rectangle 10"/>
          <p:cNvSpPr/>
          <p:nvPr/>
        </p:nvSpPr>
        <p:spPr>
          <a:xfrm>
            <a:off x="179512" y="4869160"/>
            <a:ext cx="7416824" cy="16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Dievs grib</a:t>
            </a:r>
            <a:r>
              <a:rPr lang="lv-LV" sz="3200" dirty="0" smtClean="0"/>
              <a:t>, lai mums būtu </a:t>
            </a:r>
            <a:r>
              <a:rPr lang="lv-LV" sz="3200" b="1" dirty="0" smtClean="0"/>
              <a:t>atbildīgi tēvi, mātes</a:t>
            </a:r>
            <a:r>
              <a:rPr lang="lv-LV" sz="3200" dirty="0" smtClean="0"/>
              <a:t> un lai </a:t>
            </a:r>
            <a:r>
              <a:rPr lang="lv-LV" sz="3200" b="1" dirty="0" smtClean="0"/>
              <a:t>ģimenes vērtības </a:t>
            </a:r>
            <a:r>
              <a:rPr lang="lv-LV" sz="3200" dirty="0" smtClean="0"/>
              <a:t>tiktu </a:t>
            </a:r>
            <a:r>
              <a:rPr lang="lv-LV" sz="3200" b="1" dirty="0" smtClean="0"/>
              <a:t>augsti</a:t>
            </a:r>
            <a:r>
              <a:rPr lang="lv-LV" sz="3200" dirty="0" smtClean="0"/>
              <a:t> </a:t>
            </a:r>
            <a:r>
              <a:rPr lang="lv-LV" sz="3200" b="1" dirty="0" smtClean="0"/>
              <a:t>turētas</a:t>
            </a:r>
            <a:r>
              <a:rPr lang="lv-LV" sz="3200" dirty="0" smtClean="0"/>
              <a:t> </a:t>
            </a:r>
            <a:r>
              <a:rPr lang="lv-LV" sz="3200" b="1" dirty="0" smtClean="0"/>
              <a:t>sabiedrībā</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p:spPr>
        <p:txBody>
          <a:bodyPr/>
          <a:lstStyle/>
          <a:p>
            <a:fld id="{A8D30BF4-4B11-42E6-97C2-0CCF44B73747}" type="slidenum">
              <a:rPr lang="en-US" smtClean="0"/>
              <a:pPr/>
              <a:t>14</a:t>
            </a:fld>
            <a:endParaRPr lang="en-US" smtClean="0"/>
          </a:p>
        </p:txBody>
      </p:sp>
      <p:sp>
        <p:nvSpPr>
          <p:cNvPr id="6656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Pateiksimies saviem tētiem!</a:t>
            </a:r>
            <a:endParaRPr lang="en-US" b="1" kern="1200" dirty="0" smtClean="0">
              <a:solidFill>
                <a:schemeClr val="tx1"/>
              </a:solidFill>
              <a:ea typeface="+mn-ea"/>
              <a:cs typeface="+mn-cs"/>
            </a:endParaRPr>
          </a:p>
        </p:txBody>
      </p:sp>
      <p:pic>
        <p:nvPicPr>
          <p:cNvPr id="29698" name="Picture 2" descr="Attēlu rezultāti vaicājumam “dad with kids”"/>
          <p:cNvPicPr>
            <a:picLocks noChangeAspect="1" noChangeArrowheads="1"/>
          </p:cNvPicPr>
          <p:nvPr/>
        </p:nvPicPr>
        <p:blipFill>
          <a:blip r:embed="rId2" cstate="print"/>
          <a:srcRect/>
          <a:stretch>
            <a:fillRect/>
          </a:stretch>
        </p:blipFill>
        <p:spPr bwMode="auto">
          <a:xfrm>
            <a:off x="5035398" y="1268760"/>
            <a:ext cx="3929090" cy="45720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ounded Rectangle 5"/>
          <p:cNvSpPr/>
          <p:nvPr/>
        </p:nvSpPr>
        <p:spPr>
          <a:xfrm>
            <a:off x="467544" y="4725144"/>
            <a:ext cx="4104456"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Pateiksim savam TĒTIM PALDIES</a:t>
            </a:r>
            <a:endParaRPr lang="en-US" sz="4000" b="1" dirty="0">
              <a:solidFill>
                <a:schemeClr val="tx1"/>
              </a:solidFill>
            </a:endParaRPr>
          </a:p>
        </p:txBody>
      </p:sp>
      <p:sp>
        <p:nvSpPr>
          <p:cNvPr id="7" name="Rounded Rectangle 6"/>
          <p:cNvSpPr/>
          <p:nvPr/>
        </p:nvSpPr>
        <p:spPr>
          <a:xfrm>
            <a:off x="251520" y="2564904"/>
            <a:ext cx="4608512"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Tētim būt ir liela atbildība Dieva priekšā</a:t>
            </a:r>
            <a:endParaRPr lang="en-US" sz="4000" b="1" dirty="0">
              <a:solidFill>
                <a:schemeClr val="tx1"/>
              </a:solidFill>
            </a:endParaRPr>
          </a:p>
        </p:txBody>
      </p:sp>
      <p:sp>
        <p:nvSpPr>
          <p:cNvPr id="8" name="Rounded Rectangle 7"/>
          <p:cNvSpPr/>
          <p:nvPr/>
        </p:nvSpPr>
        <p:spPr>
          <a:xfrm>
            <a:off x="1043608" y="764704"/>
            <a:ext cx="3096344"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Tētim būt nav viegli</a:t>
            </a:r>
            <a:endParaRPr lang="en-US" sz="40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5D5CD54D-AB34-4604-B063-ED3BB12FC8D8}" type="slidenum">
              <a:rPr lang="lv-LV" smtClean="0"/>
              <a:pPr/>
              <a:t>15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p:spPr>
        <p:txBody>
          <a:bodyPr/>
          <a:lstStyle/>
          <a:p>
            <a:fld id="{A8D30BF4-4B11-42E6-97C2-0CCF44B73747}" type="slidenum">
              <a:rPr lang="en-US" smtClean="0"/>
              <a:pPr/>
              <a:t>2</a:t>
            </a:fld>
            <a:endParaRPr lang="en-US" smtClean="0"/>
          </a:p>
        </p:txBody>
      </p:sp>
      <p:sp>
        <p:nvSpPr>
          <p:cNvPr id="6656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Tēva diena</a:t>
            </a:r>
            <a:endParaRPr lang="en-US" b="1" kern="1200" dirty="0" smtClean="0">
              <a:solidFill>
                <a:schemeClr val="tx1"/>
              </a:solidFill>
              <a:ea typeface="+mn-ea"/>
              <a:cs typeface="+mn-cs"/>
            </a:endParaRPr>
          </a:p>
        </p:txBody>
      </p:sp>
      <p:sp>
        <p:nvSpPr>
          <p:cNvPr id="66563" name="Rectangle 3"/>
          <p:cNvSpPr>
            <a:spLocks noChangeArrowheads="1"/>
          </p:cNvSpPr>
          <p:nvPr/>
        </p:nvSpPr>
        <p:spPr bwMode="auto">
          <a:xfrm>
            <a:off x="0" y="2159099"/>
            <a:ext cx="7715250" cy="4726285"/>
          </a:xfrm>
          <a:prstGeom prst="rect">
            <a:avLst/>
          </a:prstGeom>
          <a:noFill/>
          <a:ln w="9525">
            <a:noFill/>
            <a:miter lim="800000"/>
            <a:headEnd/>
            <a:tailEnd/>
          </a:ln>
        </p:spPr>
        <p:txBody>
          <a:bodyPr/>
          <a:lstStyle/>
          <a:p>
            <a:pPr>
              <a:buFont typeface="Arial" charset="0"/>
              <a:buChar char="•"/>
            </a:pPr>
            <a:r>
              <a:rPr lang="lv-LV" sz="2800" b="1" dirty="0" smtClean="0"/>
              <a:t>Braukt </a:t>
            </a:r>
            <a:r>
              <a:rPr lang="lv-LV" sz="2800" b="1" dirty="0"/>
              <a:t>ar velosipēdu</a:t>
            </a:r>
          </a:p>
          <a:p>
            <a:pPr>
              <a:buFont typeface="Arial" charset="0"/>
              <a:buChar char="•"/>
            </a:pPr>
            <a:r>
              <a:rPr lang="lv-LV" sz="2800" b="1" dirty="0"/>
              <a:t>Iesist naglu sienā</a:t>
            </a:r>
          </a:p>
          <a:p>
            <a:pPr>
              <a:buFont typeface="Arial" charset="0"/>
              <a:buChar char="•"/>
            </a:pPr>
            <a:r>
              <a:rPr lang="lv-LV" sz="2800" b="1" dirty="0"/>
              <a:t>Spēlēt bumbu</a:t>
            </a:r>
          </a:p>
          <a:p>
            <a:pPr>
              <a:buFont typeface="Arial" charset="0"/>
              <a:buChar char="•"/>
            </a:pPr>
            <a:r>
              <a:rPr lang="lv-LV" sz="2800" b="1" dirty="0"/>
              <a:t>Sasiet kaklasaiti</a:t>
            </a:r>
          </a:p>
          <a:p>
            <a:pPr>
              <a:buFont typeface="Arial" charset="0"/>
              <a:buChar char="•"/>
            </a:pPr>
            <a:r>
              <a:rPr lang="lv-LV" sz="2800" b="1" dirty="0"/>
              <a:t>Aizsargāt sevi</a:t>
            </a:r>
          </a:p>
          <a:p>
            <a:pPr>
              <a:buFont typeface="Arial" charset="0"/>
              <a:buChar char="•"/>
            </a:pPr>
            <a:r>
              <a:rPr lang="lv-LV" sz="2800" b="1" dirty="0"/>
              <a:t>Salabot saplīsušu riepu</a:t>
            </a:r>
          </a:p>
          <a:p>
            <a:pPr>
              <a:buFont typeface="Arial" charset="0"/>
              <a:buChar char="•"/>
            </a:pPr>
            <a:r>
              <a:rPr lang="lv-LV" sz="2800" b="1" dirty="0"/>
              <a:t>Braukt ar automašīnu</a:t>
            </a:r>
          </a:p>
          <a:p>
            <a:pPr>
              <a:buFont typeface="Arial" charset="0"/>
              <a:buChar char="•"/>
            </a:pPr>
            <a:endParaRPr lang="lv-LV" sz="2800" dirty="0"/>
          </a:p>
          <a:p>
            <a:pPr>
              <a:buFont typeface="Arial" charset="0"/>
              <a:buChar char="•"/>
            </a:pPr>
            <a:r>
              <a:rPr lang="lv-LV" sz="2800" b="1" dirty="0"/>
              <a:t>Bez tēta ģimenei ir grūti iztikt!</a:t>
            </a:r>
          </a:p>
          <a:p>
            <a:pPr>
              <a:buFont typeface="Arial" charset="0"/>
              <a:buChar char="•"/>
            </a:pPr>
            <a:r>
              <a:rPr lang="lv-LV" sz="2800" b="1" dirty="0"/>
              <a:t>Bez tēta nebūtu manis!</a:t>
            </a:r>
            <a:endParaRPr lang="en-US" sz="2800" b="1" dirty="0"/>
          </a:p>
        </p:txBody>
      </p:sp>
      <p:pic>
        <p:nvPicPr>
          <p:cNvPr id="29698" name="Picture 2" descr="Attēlu rezultāti vaicājumam “dad with kids”"/>
          <p:cNvPicPr>
            <a:picLocks noChangeAspect="1" noChangeArrowheads="1"/>
          </p:cNvPicPr>
          <p:nvPr/>
        </p:nvPicPr>
        <p:blipFill>
          <a:blip r:embed="rId2" cstate="print"/>
          <a:srcRect/>
          <a:stretch>
            <a:fillRect/>
          </a:stretch>
        </p:blipFill>
        <p:spPr bwMode="auto">
          <a:xfrm>
            <a:off x="5076056" y="2132856"/>
            <a:ext cx="3929090" cy="45720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ounded Rectangle 5"/>
          <p:cNvSpPr/>
          <p:nvPr/>
        </p:nvSpPr>
        <p:spPr>
          <a:xfrm>
            <a:off x="5292080" y="764704"/>
            <a:ext cx="3672408"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Pateikt TĒTIM PALDIES</a:t>
            </a:r>
            <a:endParaRPr lang="en-US" sz="4000" b="1" dirty="0">
              <a:solidFill>
                <a:schemeClr val="tx1"/>
              </a:solidFill>
            </a:endParaRPr>
          </a:p>
        </p:txBody>
      </p:sp>
      <p:sp>
        <p:nvSpPr>
          <p:cNvPr id="7" name="Rounded Rectangle 6"/>
          <p:cNvSpPr/>
          <p:nvPr/>
        </p:nvSpPr>
        <p:spPr>
          <a:xfrm>
            <a:off x="35496" y="764704"/>
            <a:ext cx="460851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Bez TĒTA būtu grūti iemācīties:</a:t>
            </a:r>
            <a:endParaRPr lang="en-US" sz="40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6000"/>
                            </p:stCondLst>
                            <p:childTnLst>
                              <p:par>
                                <p:cTn id="21" presetID="9" presetClass="entr" presetSubtype="0" fill="hold" grpId="0" nodeType="afterEffect">
                                  <p:stCondLst>
                                    <p:cond delay="0"/>
                                  </p:stCondLst>
                                  <p:childTnLst>
                                    <p:set>
                                      <p:cBhvr>
                                        <p:cTn id="22" dur="1" fill="hold">
                                          <p:stCondLst>
                                            <p:cond delay="0"/>
                                          </p:stCondLst>
                                        </p:cTn>
                                        <p:tgtEl>
                                          <p:spTgt spid="66563">
                                            <p:txEl>
                                              <p:pRg st="0" end="0"/>
                                            </p:txEl>
                                          </p:spTgt>
                                        </p:tgtEl>
                                        <p:attrNameLst>
                                          <p:attrName>style.visibility</p:attrName>
                                        </p:attrNameLst>
                                      </p:cBhvr>
                                      <p:to>
                                        <p:strVal val="visible"/>
                                      </p:to>
                                    </p:set>
                                    <p:animEffect transition="in" filter="dissolve">
                                      <p:cBhvr>
                                        <p:cTn id="23" dur="500"/>
                                        <p:tgtEl>
                                          <p:spTgt spid="66563">
                                            <p:txEl>
                                              <p:pRg st="0" end="0"/>
                                            </p:txEl>
                                          </p:spTgt>
                                        </p:tgtEl>
                                      </p:cBhvr>
                                    </p:animEffect>
                                  </p:childTnLst>
                                </p:cTn>
                              </p:par>
                            </p:childTnLst>
                          </p:cTn>
                        </p:par>
                        <p:par>
                          <p:cTn id="24" fill="hold">
                            <p:stCondLst>
                              <p:cond delay="6500"/>
                            </p:stCondLst>
                            <p:childTnLst>
                              <p:par>
                                <p:cTn id="25" presetID="9" presetClass="entr" presetSubtype="0" fill="hold" grpId="0" nodeType="afterEffect">
                                  <p:stCondLst>
                                    <p:cond delay="0"/>
                                  </p:stCondLst>
                                  <p:childTnLst>
                                    <p:set>
                                      <p:cBhvr>
                                        <p:cTn id="26" dur="1" fill="hold">
                                          <p:stCondLst>
                                            <p:cond delay="0"/>
                                          </p:stCondLst>
                                        </p:cTn>
                                        <p:tgtEl>
                                          <p:spTgt spid="66563">
                                            <p:txEl>
                                              <p:pRg st="1" end="1"/>
                                            </p:txEl>
                                          </p:spTgt>
                                        </p:tgtEl>
                                        <p:attrNameLst>
                                          <p:attrName>style.visibility</p:attrName>
                                        </p:attrNameLst>
                                      </p:cBhvr>
                                      <p:to>
                                        <p:strVal val="visible"/>
                                      </p:to>
                                    </p:set>
                                    <p:animEffect transition="in" filter="dissolve">
                                      <p:cBhvr>
                                        <p:cTn id="27" dur="500"/>
                                        <p:tgtEl>
                                          <p:spTgt spid="66563">
                                            <p:txEl>
                                              <p:pRg st="1" end="1"/>
                                            </p:txEl>
                                          </p:spTgt>
                                        </p:tgtEl>
                                      </p:cBhvr>
                                    </p:animEffect>
                                  </p:childTnLst>
                                </p:cTn>
                              </p:par>
                            </p:childTnLst>
                          </p:cTn>
                        </p:par>
                        <p:par>
                          <p:cTn id="28" fill="hold">
                            <p:stCondLst>
                              <p:cond delay="7000"/>
                            </p:stCondLst>
                            <p:childTnLst>
                              <p:par>
                                <p:cTn id="29" presetID="9" presetClass="entr" presetSubtype="0" fill="hold" grpId="0" nodeType="afterEffect">
                                  <p:stCondLst>
                                    <p:cond delay="0"/>
                                  </p:stCondLst>
                                  <p:childTnLst>
                                    <p:set>
                                      <p:cBhvr>
                                        <p:cTn id="30" dur="1" fill="hold">
                                          <p:stCondLst>
                                            <p:cond delay="0"/>
                                          </p:stCondLst>
                                        </p:cTn>
                                        <p:tgtEl>
                                          <p:spTgt spid="66563">
                                            <p:txEl>
                                              <p:pRg st="2" end="2"/>
                                            </p:txEl>
                                          </p:spTgt>
                                        </p:tgtEl>
                                        <p:attrNameLst>
                                          <p:attrName>style.visibility</p:attrName>
                                        </p:attrNameLst>
                                      </p:cBhvr>
                                      <p:to>
                                        <p:strVal val="visible"/>
                                      </p:to>
                                    </p:set>
                                    <p:animEffect transition="in" filter="dissolve">
                                      <p:cBhvr>
                                        <p:cTn id="31" dur="500"/>
                                        <p:tgtEl>
                                          <p:spTgt spid="66563">
                                            <p:txEl>
                                              <p:pRg st="2" end="2"/>
                                            </p:txEl>
                                          </p:spTgt>
                                        </p:tgtEl>
                                      </p:cBhvr>
                                    </p:animEffect>
                                  </p:childTnLst>
                                </p:cTn>
                              </p:par>
                            </p:childTnLst>
                          </p:cTn>
                        </p:par>
                        <p:par>
                          <p:cTn id="32" fill="hold">
                            <p:stCondLst>
                              <p:cond delay="7500"/>
                            </p:stCondLst>
                            <p:childTnLst>
                              <p:par>
                                <p:cTn id="33" presetID="9" presetClass="entr" presetSubtype="0" fill="hold" grpId="0" nodeType="afterEffect">
                                  <p:stCondLst>
                                    <p:cond delay="0"/>
                                  </p:stCondLst>
                                  <p:childTnLst>
                                    <p:set>
                                      <p:cBhvr>
                                        <p:cTn id="34" dur="1" fill="hold">
                                          <p:stCondLst>
                                            <p:cond delay="0"/>
                                          </p:stCondLst>
                                        </p:cTn>
                                        <p:tgtEl>
                                          <p:spTgt spid="66563">
                                            <p:txEl>
                                              <p:pRg st="3" end="3"/>
                                            </p:txEl>
                                          </p:spTgt>
                                        </p:tgtEl>
                                        <p:attrNameLst>
                                          <p:attrName>style.visibility</p:attrName>
                                        </p:attrNameLst>
                                      </p:cBhvr>
                                      <p:to>
                                        <p:strVal val="visible"/>
                                      </p:to>
                                    </p:set>
                                    <p:animEffect transition="in" filter="dissolve">
                                      <p:cBhvr>
                                        <p:cTn id="35" dur="500"/>
                                        <p:tgtEl>
                                          <p:spTgt spid="66563">
                                            <p:txEl>
                                              <p:pRg st="3" end="3"/>
                                            </p:txEl>
                                          </p:spTgt>
                                        </p:tgtEl>
                                      </p:cBhvr>
                                    </p:animEffect>
                                  </p:childTnLst>
                                </p:cTn>
                              </p:par>
                            </p:childTnLst>
                          </p:cTn>
                        </p:par>
                        <p:par>
                          <p:cTn id="36" fill="hold">
                            <p:stCondLst>
                              <p:cond delay="8000"/>
                            </p:stCondLst>
                            <p:childTnLst>
                              <p:par>
                                <p:cTn id="37" presetID="9" presetClass="entr" presetSubtype="0" fill="hold" grpId="0" nodeType="afterEffect">
                                  <p:stCondLst>
                                    <p:cond delay="0"/>
                                  </p:stCondLst>
                                  <p:childTnLst>
                                    <p:set>
                                      <p:cBhvr>
                                        <p:cTn id="38" dur="1" fill="hold">
                                          <p:stCondLst>
                                            <p:cond delay="0"/>
                                          </p:stCondLst>
                                        </p:cTn>
                                        <p:tgtEl>
                                          <p:spTgt spid="66563">
                                            <p:txEl>
                                              <p:pRg st="4" end="4"/>
                                            </p:txEl>
                                          </p:spTgt>
                                        </p:tgtEl>
                                        <p:attrNameLst>
                                          <p:attrName>style.visibility</p:attrName>
                                        </p:attrNameLst>
                                      </p:cBhvr>
                                      <p:to>
                                        <p:strVal val="visible"/>
                                      </p:to>
                                    </p:set>
                                    <p:animEffect transition="in" filter="dissolve">
                                      <p:cBhvr>
                                        <p:cTn id="39" dur="500"/>
                                        <p:tgtEl>
                                          <p:spTgt spid="66563">
                                            <p:txEl>
                                              <p:pRg st="4" end="4"/>
                                            </p:txEl>
                                          </p:spTgt>
                                        </p:tgtEl>
                                      </p:cBhvr>
                                    </p:animEffect>
                                  </p:childTnLst>
                                </p:cTn>
                              </p:par>
                            </p:childTnLst>
                          </p:cTn>
                        </p:par>
                        <p:par>
                          <p:cTn id="40" fill="hold">
                            <p:stCondLst>
                              <p:cond delay="8500"/>
                            </p:stCondLst>
                            <p:childTnLst>
                              <p:par>
                                <p:cTn id="41" presetID="9" presetClass="entr" presetSubtype="0" fill="hold" grpId="0" nodeType="afterEffect">
                                  <p:stCondLst>
                                    <p:cond delay="0"/>
                                  </p:stCondLst>
                                  <p:childTnLst>
                                    <p:set>
                                      <p:cBhvr>
                                        <p:cTn id="42" dur="1" fill="hold">
                                          <p:stCondLst>
                                            <p:cond delay="0"/>
                                          </p:stCondLst>
                                        </p:cTn>
                                        <p:tgtEl>
                                          <p:spTgt spid="66563">
                                            <p:txEl>
                                              <p:pRg st="5" end="5"/>
                                            </p:txEl>
                                          </p:spTgt>
                                        </p:tgtEl>
                                        <p:attrNameLst>
                                          <p:attrName>style.visibility</p:attrName>
                                        </p:attrNameLst>
                                      </p:cBhvr>
                                      <p:to>
                                        <p:strVal val="visible"/>
                                      </p:to>
                                    </p:set>
                                    <p:animEffect transition="in" filter="dissolve">
                                      <p:cBhvr>
                                        <p:cTn id="43" dur="500"/>
                                        <p:tgtEl>
                                          <p:spTgt spid="66563">
                                            <p:txEl>
                                              <p:pRg st="5" end="5"/>
                                            </p:txEl>
                                          </p:spTgt>
                                        </p:tgtEl>
                                      </p:cBhvr>
                                    </p:animEffect>
                                  </p:childTnLst>
                                </p:cTn>
                              </p:par>
                            </p:childTnLst>
                          </p:cTn>
                        </p:par>
                        <p:par>
                          <p:cTn id="44" fill="hold">
                            <p:stCondLst>
                              <p:cond delay="9000"/>
                            </p:stCondLst>
                            <p:childTnLst>
                              <p:par>
                                <p:cTn id="45" presetID="9" presetClass="entr" presetSubtype="0" fill="hold" grpId="0" nodeType="afterEffect">
                                  <p:stCondLst>
                                    <p:cond delay="0"/>
                                  </p:stCondLst>
                                  <p:childTnLst>
                                    <p:set>
                                      <p:cBhvr>
                                        <p:cTn id="46" dur="1" fill="hold">
                                          <p:stCondLst>
                                            <p:cond delay="0"/>
                                          </p:stCondLst>
                                        </p:cTn>
                                        <p:tgtEl>
                                          <p:spTgt spid="66563">
                                            <p:txEl>
                                              <p:pRg st="6" end="6"/>
                                            </p:txEl>
                                          </p:spTgt>
                                        </p:tgtEl>
                                        <p:attrNameLst>
                                          <p:attrName>style.visibility</p:attrName>
                                        </p:attrNameLst>
                                      </p:cBhvr>
                                      <p:to>
                                        <p:strVal val="visible"/>
                                      </p:to>
                                    </p:set>
                                    <p:animEffect transition="in" filter="dissolve">
                                      <p:cBhvr>
                                        <p:cTn id="47" dur="500"/>
                                        <p:tgtEl>
                                          <p:spTgt spid="66563">
                                            <p:txEl>
                                              <p:pRg st="6" end="6"/>
                                            </p:txEl>
                                          </p:spTgt>
                                        </p:tgtEl>
                                      </p:cBhvr>
                                    </p:animEffect>
                                  </p:childTnLst>
                                </p:cTn>
                              </p:par>
                            </p:childTnLst>
                          </p:cTn>
                        </p:par>
                        <p:par>
                          <p:cTn id="48" fill="hold">
                            <p:stCondLst>
                              <p:cond delay="9500"/>
                            </p:stCondLst>
                            <p:childTnLst>
                              <p:par>
                                <p:cTn id="49" presetID="9" presetClass="entr" presetSubtype="0" fill="hold" grpId="0" nodeType="afterEffect">
                                  <p:stCondLst>
                                    <p:cond delay="0"/>
                                  </p:stCondLst>
                                  <p:childTnLst>
                                    <p:set>
                                      <p:cBhvr>
                                        <p:cTn id="50" dur="1" fill="hold">
                                          <p:stCondLst>
                                            <p:cond delay="0"/>
                                          </p:stCondLst>
                                        </p:cTn>
                                        <p:tgtEl>
                                          <p:spTgt spid="66563">
                                            <p:txEl>
                                              <p:pRg st="8" end="8"/>
                                            </p:txEl>
                                          </p:spTgt>
                                        </p:tgtEl>
                                        <p:attrNameLst>
                                          <p:attrName>style.visibility</p:attrName>
                                        </p:attrNameLst>
                                      </p:cBhvr>
                                      <p:to>
                                        <p:strVal val="visible"/>
                                      </p:to>
                                    </p:set>
                                    <p:animEffect transition="in" filter="dissolve">
                                      <p:cBhvr>
                                        <p:cTn id="51" dur="500"/>
                                        <p:tgtEl>
                                          <p:spTgt spid="66563">
                                            <p:txEl>
                                              <p:pRg st="8" end="8"/>
                                            </p:txEl>
                                          </p:spTgt>
                                        </p:tgtEl>
                                      </p:cBhvr>
                                    </p:animEffect>
                                  </p:childTnLst>
                                </p:cTn>
                              </p:par>
                            </p:childTnLst>
                          </p:cTn>
                        </p:par>
                        <p:par>
                          <p:cTn id="52" fill="hold">
                            <p:stCondLst>
                              <p:cond delay="10000"/>
                            </p:stCondLst>
                            <p:childTnLst>
                              <p:par>
                                <p:cTn id="53" presetID="9" presetClass="entr" presetSubtype="0" fill="hold" grpId="0" nodeType="afterEffect">
                                  <p:stCondLst>
                                    <p:cond delay="0"/>
                                  </p:stCondLst>
                                  <p:childTnLst>
                                    <p:set>
                                      <p:cBhvr>
                                        <p:cTn id="54" dur="1" fill="hold">
                                          <p:stCondLst>
                                            <p:cond delay="0"/>
                                          </p:stCondLst>
                                        </p:cTn>
                                        <p:tgtEl>
                                          <p:spTgt spid="66563">
                                            <p:txEl>
                                              <p:pRg st="9" end="9"/>
                                            </p:txEl>
                                          </p:spTgt>
                                        </p:tgtEl>
                                        <p:attrNameLst>
                                          <p:attrName>style.visibility</p:attrName>
                                        </p:attrNameLst>
                                      </p:cBhvr>
                                      <p:to>
                                        <p:strVal val="visible"/>
                                      </p:to>
                                    </p:set>
                                    <p:animEffect transition="in" filter="dissolve">
                                      <p:cBhvr>
                                        <p:cTn id="55" dur="500"/>
                                        <p:tgtEl>
                                          <p:spTgt spid="665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6563" grpId="0" build="p" autoUpdateAnimBg="0" advAuto="0"/>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2913187"/>
            <a:ext cx="4608884" cy="731837"/>
          </a:xfrm>
        </p:spPr>
        <p:txBody>
          <a:bodyPr/>
          <a:lstStyle/>
          <a:p>
            <a:pPr eaLnBrk="1" hangingPunct="1"/>
            <a:r>
              <a:rPr lang="lv-LV" sz="5400" b="1" dirty="0" smtClean="0">
                <a:solidFill>
                  <a:schemeClr val="tx1"/>
                </a:solidFill>
              </a:rPr>
              <a:t>Ko varam mācīties no tēva </a:t>
            </a:r>
            <a:r>
              <a:rPr lang="lv-LV" sz="5400" b="1" dirty="0" err="1" smtClean="0">
                <a:solidFill>
                  <a:schemeClr val="tx1"/>
                </a:solidFill>
              </a:rPr>
              <a:t>Jozua</a:t>
            </a:r>
            <a:r>
              <a:rPr lang="lv-LV" sz="5400" b="1" dirty="0" smtClean="0">
                <a:solidFill>
                  <a:schemeClr val="tx1"/>
                </a:solidFill>
              </a:rPr>
              <a:t>?</a:t>
            </a:r>
          </a:p>
        </p:txBody>
      </p:sp>
      <p:pic>
        <p:nvPicPr>
          <p:cNvPr id="4" name="Picture 2" descr="https://encrypted-tbn2.gstatic.com/images?q=tbn:ANd9GcRlqHhJs0KaHHG6Khnqc0_YqkbUSrwJk93CPaueIDHUM7tur3e2"/>
          <p:cNvPicPr>
            <a:picLocks noChangeAspect="1" noChangeArrowheads="1"/>
          </p:cNvPicPr>
          <p:nvPr/>
        </p:nvPicPr>
        <p:blipFill>
          <a:blip r:embed="rId2" cstate="print"/>
          <a:srcRect/>
          <a:stretch>
            <a:fillRect/>
          </a:stretch>
        </p:blipFill>
        <p:spPr bwMode="auto">
          <a:xfrm>
            <a:off x="4716016" y="836712"/>
            <a:ext cx="3923928" cy="520959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stonybrookfellowship.com/wordpress/wp-content/uploads/2012/05/Family-Worship-Background1-1024x768.jpg"/>
          <p:cNvPicPr>
            <a:picLocks noChangeAspect="1" noChangeArrowheads="1"/>
          </p:cNvPicPr>
          <p:nvPr/>
        </p:nvPicPr>
        <p:blipFill>
          <a:blip r:embed="rId2" cstate="print"/>
          <a:srcRect l="27349" r="24263"/>
          <a:stretch>
            <a:fillRect/>
          </a:stretch>
        </p:blipFill>
        <p:spPr bwMode="auto">
          <a:xfrm>
            <a:off x="6228184" y="2327631"/>
            <a:ext cx="2781786" cy="45303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a:spLocks noChangeArrowheads="1"/>
          </p:cNvSpPr>
          <p:nvPr/>
        </p:nvSpPr>
        <p:spPr bwMode="auto">
          <a:xfrm>
            <a:off x="0" y="891877"/>
            <a:ext cx="9144000" cy="1384995"/>
          </a:xfrm>
          <a:prstGeom prst="rect">
            <a:avLst/>
          </a:prstGeom>
          <a:noFill/>
          <a:ln w="9525">
            <a:noFill/>
            <a:miter lim="800000"/>
            <a:headEnd/>
            <a:tailEnd/>
          </a:ln>
        </p:spPr>
        <p:txBody>
          <a:bodyPr wrap="square">
            <a:spAutoFit/>
          </a:bodyPr>
          <a:lstStyle/>
          <a:p>
            <a:r>
              <a:rPr lang="lv-LV" sz="2800" i="1" dirty="0"/>
              <a:t>Joz.24:15 izvēlieties šodien paši sev, kam jūs kalposit - vai tiem dieviem, kuriem jūsu tēvi vai Tam Kungam, bet </a:t>
            </a:r>
            <a:r>
              <a:rPr lang="lv-LV" sz="2800" b="1" i="1" dirty="0"/>
              <a:t>Es un mans nams kalposim tam Kungam</a:t>
            </a:r>
            <a:r>
              <a:rPr lang="lv-LV" sz="2800" dirty="0"/>
              <a:t>. </a:t>
            </a:r>
          </a:p>
        </p:txBody>
      </p:sp>
      <p:sp>
        <p:nvSpPr>
          <p:cNvPr id="6148" name="Slide Number Placeholder 3"/>
          <p:cNvSpPr>
            <a:spLocks noGrp="1"/>
          </p:cNvSpPr>
          <p:nvPr>
            <p:ph type="sldNum" sz="quarter" idx="12"/>
          </p:nvPr>
        </p:nvSpPr>
        <p:spPr>
          <a:noFill/>
        </p:spPr>
        <p:txBody>
          <a:bodyPr/>
          <a:lstStyle/>
          <a:p>
            <a:fld id="{42CCEA51-1182-4FB0-A137-50B64F0E8100}" type="slidenum">
              <a:rPr lang="lv-LV" smtClean="0"/>
              <a:pPr/>
              <a:t>4</a:t>
            </a:fld>
            <a:endParaRPr lang="lv-LV" smtClean="0"/>
          </a:p>
        </p:txBody>
      </p:sp>
      <p:sp>
        <p:nvSpPr>
          <p:cNvPr id="5"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err="1" smtClean="0">
                <a:solidFill>
                  <a:schemeClr val="tx1"/>
                </a:solidFill>
                <a:ea typeface="+mn-ea"/>
                <a:cs typeface="+mn-cs"/>
              </a:rPr>
              <a:t>Jozua</a:t>
            </a:r>
            <a:r>
              <a:rPr lang="lv-LV" b="1" kern="1200" dirty="0" smtClean="0">
                <a:solidFill>
                  <a:schemeClr val="tx1"/>
                </a:solidFill>
                <a:ea typeface="+mn-ea"/>
                <a:cs typeface="+mn-cs"/>
              </a:rPr>
              <a:t> izaicina citus tēvus</a:t>
            </a:r>
            <a:endParaRPr lang="en-US" b="1" kern="1200" dirty="0" smtClean="0">
              <a:solidFill>
                <a:schemeClr val="tx1"/>
              </a:solidFill>
              <a:ea typeface="+mn-ea"/>
              <a:cs typeface="+mn-cs"/>
            </a:endParaRPr>
          </a:p>
        </p:txBody>
      </p:sp>
      <p:sp>
        <p:nvSpPr>
          <p:cNvPr id="6" name="Rounded Rectangle 5"/>
          <p:cNvSpPr/>
          <p:nvPr/>
        </p:nvSpPr>
        <p:spPr>
          <a:xfrm>
            <a:off x="1043608" y="2420888"/>
            <a:ext cx="3960440"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Vīrs trin vīru </a:t>
            </a:r>
            <a:r>
              <a:rPr lang="lv-LV" sz="3200" dirty="0" smtClean="0">
                <a:solidFill>
                  <a:schemeClr val="tx1"/>
                </a:solidFill>
              </a:rPr>
              <a:t>(Sal.pam.27:17)</a:t>
            </a:r>
            <a:endParaRPr lang="en-US" sz="3200" dirty="0">
              <a:solidFill>
                <a:schemeClr val="tx1"/>
              </a:solidFill>
            </a:endParaRPr>
          </a:p>
        </p:txBody>
      </p:sp>
      <p:sp>
        <p:nvSpPr>
          <p:cNvPr id="8" name="Rounded Rectangle 7"/>
          <p:cNvSpPr/>
          <p:nvPr/>
        </p:nvSpPr>
        <p:spPr>
          <a:xfrm>
            <a:off x="251520" y="5445224"/>
            <a:ext cx="568863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t>Jo vīrs ir sievas galva</a:t>
            </a:r>
          </a:p>
          <a:p>
            <a:pPr algn="ctr"/>
            <a:r>
              <a:rPr lang="lv-LV" sz="3200" dirty="0" smtClean="0">
                <a:solidFill>
                  <a:schemeClr val="tx1"/>
                </a:solidFill>
              </a:rPr>
              <a:t>(Ef.5:23)</a:t>
            </a:r>
            <a:endParaRPr lang="en-US" sz="3200" dirty="0">
              <a:solidFill>
                <a:schemeClr val="tx1"/>
              </a:solidFill>
            </a:endParaRPr>
          </a:p>
        </p:txBody>
      </p:sp>
      <p:sp>
        <p:nvSpPr>
          <p:cNvPr id="9" name="Rounded Rectangle 8"/>
          <p:cNvSpPr/>
          <p:nvPr/>
        </p:nvSpPr>
        <p:spPr>
          <a:xfrm>
            <a:off x="179512" y="3717032"/>
            <a:ext cx="6264696"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Slikts piemērs ir lipīgs, tāpēc vīriem viens otru jāizaicina būt labiem tēviem</a:t>
            </a:r>
            <a:endParaRPr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6" name="Picture 2" descr="Euro banknotes - Wikipedia"/>
          <p:cNvPicPr>
            <a:picLocks noChangeAspect="1" noChangeArrowheads="1"/>
          </p:cNvPicPr>
          <p:nvPr/>
        </p:nvPicPr>
        <p:blipFill>
          <a:blip r:embed="rId2" cstate="print"/>
          <a:srcRect/>
          <a:stretch>
            <a:fillRect/>
          </a:stretch>
        </p:blipFill>
        <p:spPr bwMode="auto">
          <a:xfrm>
            <a:off x="5148064" y="2492896"/>
            <a:ext cx="1634253" cy="184216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194" name="Slide Number Placeholder 6"/>
          <p:cNvSpPr>
            <a:spLocks noGrp="1"/>
          </p:cNvSpPr>
          <p:nvPr>
            <p:ph type="sldNum" sz="quarter" idx="12"/>
          </p:nvPr>
        </p:nvSpPr>
        <p:spPr>
          <a:noFill/>
        </p:spPr>
        <p:txBody>
          <a:bodyPr/>
          <a:lstStyle/>
          <a:p>
            <a:fld id="{A4D68BDC-A428-44F6-B086-4E25863C5C72}" type="slidenum">
              <a:rPr lang="en-US" smtClean="0"/>
              <a:pPr/>
              <a:t>5</a:t>
            </a:fld>
            <a:endParaRPr lang="en-US" smtClean="0"/>
          </a:p>
        </p:txBody>
      </p:sp>
      <p:pic>
        <p:nvPicPr>
          <p:cNvPr id="48130" name="Picture 2" descr="http://catholicharboroffaithandmorals.com/Trinity%20Sunday%201.jpg"/>
          <p:cNvPicPr>
            <a:picLocks noChangeAspect="1" noChangeArrowheads="1"/>
          </p:cNvPicPr>
          <p:nvPr/>
        </p:nvPicPr>
        <p:blipFill>
          <a:blip r:embed="rId3" cstate="print"/>
          <a:srcRect/>
          <a:stretch>
            <a:fillRect/>
          </a:stretch>
        </p:blipFill>
        <p:spPr bwMode="auto">
          <a:xfrm>
            <a:off x="103922" y="2060848"/>
            <a:ext cx="4108038" cy="381642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10"/>
          <p:cNvPicPr>
            <a:picLocks noChangeAspect="1" noChangeArrowheads="1"/>
          </p:cNvPicPr>
          <p:nvPr/>
        </p:nvPicPr>
        <p:blipFill>
          <a:blip r:embed="rId4" cstate="print"/>
          <a:srcRect/>
          <a:stretch>
            <a:fillRect/>
          </a:stretch>
        </p:blipFill>
        <p:spPr bwMode="auto">
          <a:xfrm>
            <a:off x="4932040" y="4941168"/>
            <a:ext cx="1836963" cy="19168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15"/>
          <p:cNvPicPr>
            <a:picLocks noChangeAspect="1" noChangeArrowheads="1"/>
          </p:cNvPicPr>
          <p:nvPr/>
        </p:nvPicPr>
        <p:blipFill>
          <a:blip r:embed="rId5" cstate="print"/>
          <a:srcRect/>
          <a:stretch>
            <a:fillRect/>
          </a:stretch>
        </p:blipFill>
        <p:spPr bwMode="auto">
          <a:xfrm>
            <a:off x="7068722" y="2492896"/>
            <a:ext cx="2075278" cy="18722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Picture 16"/>
          <p:cNvPicPr>
            <a:picLocks noChangeAspect="1" noChangeArrowheads="1"/>
          </p:cNvPicPr>
          <p:nvPr/>
        </p:nvPicPr>
        <p:blipFill>
          <a:blip r:embed="rId6" cstate="print">
            <a:clrChange>
              <a:clrFrom>
                <a:srgbClr val="FEFEFE"/>
              </a:clrFrom>
              <a:clrTo>
                <a:srgbClr val="FEFEFE">
                  <a:alpha val="0"/>
                </a:srgbClr>
              </a:clrTo>
            </a:clrChange>
          </a:blip>
          <a:srcRect/>
          <a:stretch>
            <a:fillRect/>
          </a:stretch>
        </p:blipFill>
        <p:spPr bwMode="auto">
          <a:xfrm>
            <a:off x="7236296" y="5130800"/>
            <a:ext cx="1656184" cy="1727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202" name="Rectangle 12"/>
          <p:cNvSpPr>
            <a:spLocks noChangeArrowheads="1"/>
          </p:cNvSpPr>
          <p:nvPr/>
        </p:nvSpPr>
        <p:spPr bwMode="auto">
          <a:xfrm>
            <a:off x="0" y="692696"/>
            <a:ext cx="9144000" cy="1292226"/>
          </a:xfrm>
          <a:prstGeom prst="rect">
            <a:avLst/>
          </a:prstGeom>
          <a:noFill/>
          <a:ln w="9525">
            <a:noFill/>
            <a:miter lim="800000"/>
            <a:headEnd/>
            <a:tailEnd/>
          </a:ln>
        </p:spPr>
        <p:txBody>
          <a:bodyPr>
            <a:spAutoFit/>
          </a:bodyPr>
          <a:lstStyle/>
          <a:p>
            <a:r>
              <a:rPr lang="lv-LV" sz="2600" i="1" dirty="0"/>
              <a:t>20 Ja jūs atmetīsiet Kungu un kalposiet svešiem dieviem, tad Viņš novērsīsies, darīs jums ļaunu un iznīcinās jūs – arī tad, kad jau darījis jums labu!" </a:t>
            </a:r>
          </a:p>
        </p:txBody>
      </p:sp>
      <p:sp>
        <p:nvSpPr>
          <p:cNvPr id="1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2. </a:t>
            </a:r>
            <a:r>
              <a:rPr lang="lv-LV" b="1" kern="1200" dirty="0" err="1" smtClean="0">
                <a:solidFill>
                  <a:schemeClr val="tx1"/>
                </a:solidFill>
                <a:ea typeface="+mn-ea"/>
                <a:cs typeface="+mn-cs"/>
              </a:rPr>
              <a:t>Jozua</a:t>
            </a:r>
            <a:r>
              <a:rPr lang="lv-LV" b="1" kern="1200" dirty="0" smtClean="0">
                <a:solidFill>
                  <a:schemeClr val="tx1"/>
                </a:solidFill>
                <a:ea typeface="+mn-ea"/>
                <a:cs typeface="+mn-cs"/>
              </a:rPr>
              <a:t> māca grūto izvēli</a:t>
            </a:r>
            <a:endParaRPr lang="en-US" b="1" kern="1200" dirty="0" smtClean="0">
              <a:solidFill>
                <a:schemeClr val="tx1"/>
              </a:solidFill>
              <a:ea typeface="+mn-ea"/>
              <a:cs typeface="+mn-cs"/>
            </a:endParaRPr>
          </a:p>
        </p:txBody>
      </p:sp>
      <p:sp>
        <p:nvSpPr>
          <p:cNvPr id="13" name="Rounded Rectangle 12"/>
          <p:cNvSpPr/>
          <p:nvPr/>
        </p:nvSpPr>
        <p:spPr>
          <a:xfrm>
            <a:off x="4932040" y="1844824"/>
            <a:ext cx="216024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NAUDA</a:t>
            </a:r>
            <a:endParaRPr lang="en-US" sz="3200" dirty="0">
              <a:solidFill>
                <a:schemeClr val="tx1"/>
              </a:solidFill>
            </a:endParaRPr>
          </a:p>
        </p:txBody>
      </p:sp>
      <p:sp>
        <p:nvSpPr>
          <p:cNvPr id="14" name="Rounded Rectangle 13"/>
          <p:cNvSpPr/>
          <p:nvPr/>
        </p:nvSpPr>
        <p:spPr>
          <a:xfrm>
            <a:off x="7236296" y="1844824"/>
            <a:ext cx="1835696"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VARA</a:t>
            </a:r>
            <a:endParaRPr lang="en-US" sz="3200" dirty="0">
              <a:solidFill>
                <a:schemeClr val="tx1"/>
              </a:solidFill>
            </a:endParaRPr>
          </a:p>
        </p:txBody>
      </p:sp>
      <p:sp>
        <p:nvSpPr>
          <p:cNvPr id="15" name="Rounded Rectangle 14"/>
          <p:cNvSpPr/>
          <p:nvPr/>
        </p:nvSpPr>
        <p:spPr>
          <a:xfrm>
            <a:off x="4716016" y="4437112"/>
            <a:ext cx="216024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SLAVA</a:t>
            </a:r>
            <a:endParaRPr lang="en-US" sz="3200" dirty="0">
              <a:solidFill>
                <a:schemeClr val="tx1"/>
              </a:solidFill>
            </a:endParaRPr>
          </a:p>
        </p:txBody>
      </p:sp>
      <p:sp>
        <p:nvSpPr>
          <p:cNvPr id="16" name="Rounded Rectangle 15"/>
          <p:cNvSpPr/>
          <p:nvPr/>
        </p:nvSpPr>
        <p:spPr>
          <a:xfrm>
            <a:off x="6948264" y="4437112"/>
            <a:ext cx="216024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BAUDA</a:t>
            </a:r>
            <a:endParaRPr lang="en-US" sz="3200" dirty="0">
              <a:solidFill>
                <a:schemeClr val="tx1"/>
              </a:solidFill>
            </a:endParaRPr>
          </a:p>
        </p:txBody>
      </p:sp>
      <p:sp>
        <p:nvSpPr>
          <p:cNvPr id="17" name="Rounded Rectangle 16"/>
          <p:cNvSpPr/>
          <p:nvPr/>
        </p:nvSpPr>
        <p:spPr>
          <a:xfrm>
            <a:off x="3779912" y="3501008"/>
            <a:ext cx="1296144"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VAI</a:t>
            </a:r>
            <a:endParaRPr lang="en-US"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202"/>
                                        </p:tgtEl>
                                        <p:attrNameLst>
                                          <p:attrName>style.visibility</p:attrName>
                                        </p:attrNameLst>
                                      </p:cBhvr>
                                      <p:to>
                                        <p:strVal val="visible"/>
                                      </p:to>
                                    </p:set>
                                    <p:anim calcmode="lin" valueType="num">
                                      <p:cBhvr additive="base">
                                        <p:cTn id="12" dur="500" fill="hold"/>
                                        <p:tgtEl>
                                          <p:spTgt spid="8202"/>
                                        </p:tgtEl>
                                        <p:attrNameLst>
                                          <p:attrName>ppt_x</p:attrName>
                                        </p:attrNameLst>
                                      </p:cBhvr>
                                      <p:tavLst>
                                        <p:tav tm="0">
                                          <p:val>
                                            <p:strVal val="#ppt_x"/>
                                          </p:val>
                                        </p:tav>
                                        <p:tav tm="100000">
                                          <p:val>
                                            <p:strVal val="#ppt_x"/>
                                          </p:val>
                                        </p:tav>
                                      </p:tavLst>
                                    </p:anim>
                                    <p:anim calcmode="lin" valueType="num">
                                      <p:cBhvr additive="base">
                                        <p:cTn id="13" dur="500" fill="hold"/>
                                        <p:tgtEl>
                                          <p:spTgt spid="8202"/>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8130"/>
                                        </p:tgtEl>
                                        <p:attrNameLst>
                                          <p:attrName>style.visibility</p:attrName>
                                        </p:attrNameLst>
                                      </p:cBhvr>
                                      <p:to>
                                        <p:strVal val="visible"/>
                                      </p:to>
                                    </p:set>
                                    <p:animEffect transition="in" filter="fade">
                                      <p:cBhvr>
                                        <p:cTn id="16" dur="2000"/>
                                        <p:tgtEl>
                                          <p:spTgt spid="48130"/>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2000"/>
                                        <p:tgtEl>
                                          <p:spTgt spid="17"/>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11266"/>
                                        </p:tgtEl>
                                        <p:attrNameLst>
                                          <p:attrName>style.visibility</p:attrName>
                                        </p:attrNameLst>
                                      </p:cBhvr>
                                      <p:to>
                                        <p:strVal val="visible"/>
                                      </p:to>
                                    </p:set>
                                    <p:animEffect transition="in" filter="fade">
                                      <p:cBhvr>
                                        <p:cTn id="27" dur="2000"/>
                                        <p:tgtEl>
                                          <p:spTgt spid="11266"/>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2000"/>
                                        <p:tgtEl>
                                          <p:spTgt spid="10"/>
                                        </p:tgtEl>
                                      </p:cBhvr>
                                    </p:animEffect>
                                  </p:childTnLst>
                                </p:cTn>
                              </p:par>
                            </p:childTnLst>
                          </p:cTn>
                        </p:par>
                        <p:par>
                          <p:cTn id="35" fill="hold">
                            <p:stCondLst>
                              <p:cond delay="8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20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2000"/>
                                        <p:tgtEl>
                                          <p:spTgt spid="9"/>
                                        </p:tgtEl>
                                      </p:cBhvr>
                                    </p:animEffect>
                                  </p:childTnLst>
                                </p:cTn>
                              </p:par>
                            </p:childTnLst>
                          </p:cTn>
                        </p:par>
                        <p:par>
                          <p:cTn id="42" fill="hold">
                            <p:stCondLst>
                              <p:cond delay="1050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2000"/>
                                        <p:tgtEl>
                                          <p:spTgt spid="16"/>
                                        </p:tgtEl>
                                      </p:cBhvr>
                                    </p:animEffect>
                                  </p:childTnLst>
                                </p:cTn>
                              </p:par>
                              <p:par>
                                <p:cTn id="46" presetID="9" presetClass="entr" presetSubtype="0"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p:bldP spid="12" grpId="0" autoUpdateAnimBg="0"/>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A4D68BDC-A428-44F6-B086-4E25863C5C72}" type="slidenum">
              <a:rPr lang="en-US" smtClean="0"/>
              <a:pPr/>
              <a:t>6</a:t>
            </a:fld>
            <a:endParaRPr lang="en-US" smtClean="0"/>
          </a:p>
        </p:txBody>
      </p:sp>
      <p:sp>
        <p:nvSpPr>
          <p:cNvPr id="12" name="Rectangle 2"/>
          <p:cNvSpPr>
            <a:spLocks noGrp="1" noChangeArrowheads="1"/>
          </p:cNvSpPr>
          <p:nvPr>
            <p:ph type="title"/>
          </p:nvPr>
        </p:nvSpPr>
        <p:spPr>
          <a:xfrm>
            <a:off x="0" y="72554"/>
            <a:ext cx="9144000" cy="692150"/>
          </a:xfrm>
        </p:spPr>
        <p:txBody>
          <a:bodyPr/>
          <a:lstStyle/>
          <a:p>
            <a:pPr marL="762000" indent="-762000" eaLnBrk="1" hangingPunct="1">
              <a:defRPr/>
            </a:pPr>
            <a:r>
              <a:rPr lang="lv-LV" b="1" kern="1200" dirty="0" smtClean="0">
                <a:solidFill>
                  <a:schemeClr val="tx1"/>
                </a:solidFill>
                <a:ea typeface="+mn-ea"/>
                <a:cs typeface="+mn-cs"/>
              </a:rPr>
              <a:t>Māci bērniem sargāties no elkiem</a:t>
            </a:r>
            <a:endParaRPr lang="en-US" b="1" kern="1200" dirty="0" smtClean="0">
              <a:solidFill>
                <a:schemeClr val="tx1"/>
              </a:solidFill>
              <a:ea typeface="+mn-ea"/>
              <a:cs typeface="+mn-cs"/>
            </a:endParaRPr>
          </a:p>
        </p:txBody>
      </p:sp>
      <p:sp>
        <p:nvSpPr>
          <p:cNvPr id="13" name="Rounded Rectangle 12"/>
          <p:cNvSpPr/>
          <p:nvPr/>
        </p:nvSpPr>
        <p:spPr>
          <a:xfrm>
            <a:off x="4427984" y="908720"/>
            <a:ext cx="4320480" cy="29523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Kā namatēvam kristīgā veidā jāmāca saviem bērniem</a:t>
            </a:r>
            <a:endParaRPr lang="en-US" sz="3200" dirty="0">
              <a:solidFill>
                <a:schemeClr val="tx1"/>
              </a:solidFill>
            </a:endParaRPr>
          </a:p>
        </p:txBody>
      </p:sp>
      <p:pic>
        <p:nvPicPr>
          <p:cNvPr id="1026" name="Picture 2" descr="Liepājas evaņģēliski luteriskā draudze - Mazais Katehisms"/>
          <p:cNvPicPr>
            <a:picLocks noChangeAspect="1" noChangeArrowheads="1"/>
          </p:cNvPicPr>
          <p:nvPr/>
        </p:nvPicPr>
        <p:blipFill>
          <a:blip r:embed="rId2" cstate="print"/>
          <a:srcRect/>
          <a:stretch>
            <a:fillRect/>
          </a:stretch>
        </p:blipFill>
        <p:spPr bwMode="auto">
          <a:xfrm>
            <a:off x="467544" y="1340768"/>
            <a:ext cx="3713634" cy="4951512"/>
          </a:xfrm>
          <a:prstGeom prst="rect">
            <a:avLst/>
          </a:prstGeom>
          <a:noFill/>
        </p:spPr>
      </p:pic>
      <p:sp>
        <p:nvSpPr>
          <p:cNvPr id="18" name="Rounded Rectangle 17"/>
          <p:cNvSpPr/>
          <p:nvPr/>
        </p:nvSpPr>
        <p:spPr>
          <a:xfrm>
            <a:off x="4499992" y="4077072"/>
            <a:ext cx="4464496"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Luters: 1.bauslis ir diagnoze, pārējie baušļi ir simptomi</a:t>
            </a:r>
            <a:endParaRPr lang="en-US"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6156176" y="4949180"/>
            <a:ext cx="2316865" cy="190882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0725" name="Picture 5"/>
          <p:cNvPicPr>
            <a:picLocks noChangeAspect="1" noChangeArrowheads="1"/>
          </p:cNvPicPr>
          <p:nvPr/>
        </p:nvPicPr>
        <p:blipFill>
          <a:blip r:embed="rId3" cstate="print"/>
          <a:srcRect/>
          <a:stretch>
            <a:fillRect/>
          </a:stretch>
        </p:blipFill>
        <p:spPr bwMode="auto">
          <a:xfrm>
            <a:off x="2267744" y="2204864"/>
            <a:ext cx="4573860" cy="29403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194" name="Slide Number Placeholder 6"/>
          <p:cNvSpPr>
            <a:spLocks noGrp="1"/>
          </p:cNvSpPr>
          <p:nvPr>
            <p:ph type="sldNum" sz="quarter" idx="12"/>
          </p:nvPr>
        </p:nvSpPr>
        <p:spPr>
          <a:noFill/>
        </p:spPr>
        <p:txBody>
          <a:bodyPr/>
          <a:lstStyle/>
          <a:p>
            <a:fld id="{A4D68BDC-A428-44F6-B086-4E25863C5C72}" type="slidenum">
              <a:rPr lang="en-US" smtClean="0"/>
              <a:pPr/>
              <a:t>7</a:t>
            </a:fld>
            <a:endParaRPr lang="en-US" smtClean="0"/>
          </a:p>
        </p:txBody>
      </p:sp>
      <p:pic>
        <p:nvPicPr>
          <p:cNvPr id="9" name="Picture 10"/>
          <p:cNvPicPr>
            <a:picLocks noChangeAspect="1" noChangeArrowheads="1"/>
          </p:cNvPicPr>
          <p:nvPr/>
        </p:nvPicPr>
        <p:blipFill>
          <a:blip r:embed="rId4" cstate="print"/>
          <a:srcRect/>
          <a:stretch>
            <a:fillRect/>
          </a:stretch>
        </p:blipFill>
        <p:spPr bwMode="auto">
          <a:xfrm>
            <a:off x="1043608" y="4941168"/>
            <a:ext cx="1836963" cy="19168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Māci bērniem sargāties no elkiem</a:t>
            </a:r>
            <a:endParaRPr lang="en-US" b="1" kern="1200" dirty="0" smtClean="0">
              <a:solidFill>
                <a:schemeClr val="tx1"/>
              </a:solidFill>
              <a:ea typeface="+mn-ea"/>
              <a:cs typeface="+mn-cs"/>
            </a:endParaRPr>
          </a:p>
        </p:txBody>
      </p:sp>
      <p:sp>
        <p:nvSpPr>
          <p:cNvPr id="15" name="Rounded Rectangle 14"/>
          <p:cNvSpPr/>
          <p:nvPr/>
        </p:nvSpPr>
        <p:spPr>
          <a:xfrm>
            <a:off x="179512" y="4365104"/>
            <a:ext cx="360040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SLAVENĪBAS</a:t>
            </a:r>
            <a:endParaRPr lang="en-US" sz="3200" dirty="0">
              <a:solidFill>
                <a:schemeClr val="tx1"/>
              </a:solidFill>
            </a:endParaRPr>
          </a:p>
        </p:txBody>
      </p:sp>
      <p:sp>
        <p:nvSpPr>
          <p:cNvPr id="16" name="Rounded Rectangle 15"/>
          <p:cNvSpPr/>
          <p:nvPr/>
        </p:nvSpPr>
        <p:spPr>
          <a:xfrm>
            <a:off x="5724128" y="4437112"/>
            <a:ext cx="3384376"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SOC. TĪKLI</a:t>
            </a:r>
            <a:endParaRPr lang="en-US" sz="3200" dirty="0">
              <a:solidFill>
                <a:schemeClr val="tx1"/>
              </a:solidFill>
            </a:endParaRPr>
          </a:p>
        </p:txBody>
      </p:sp>
      <p:sp>
        <p:nvSpPr>
          <p:cNvPr id="30722" name="AutoShape 2" descr="We Asked: Can You Wait Until Eighth to Give Your Kid a Cell Phone? -  Nashville Par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4" name="AutoShape 4" descr="We Asked: Can You Wait Until Eighth to Give Your Kid a Cell Phone? -  Nashville Par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31" name="Picture 11" descr="Future of Video Games: Trends, Technology, and Types | Maryville Online"/>
          <p:cNvPicPr>
            <a:picLocks noChangeAspect="1" noChangeArrowheads="1"/>
          </p:cNvPicPr>
          <p:nvPr/>
        </p:nvPicPr>
        <p:blipFill>
          <a:blip r:embed="rId5" cstate="print"/>
          <a:srcRect l="15690" t="6667" r="16320" b="10000"/>
          <a:stretch>
            <a:fillRect/>
          </a:stretch>
        </p:blipFill>
        <p:spPr bwMode="auto">
          <a:xfrm>
            <a:off x="395536" y="1412776"/>
            <a:ext cx="2808312" cy="1800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Rounded Rectangle 12"/>
          <p:cNvSpPr/>
          <p:nvPr/>
        </p:nvSpPr>
        <p:spPr>
          <a:xfrm>
            <a:off x="611560" y="908720"/>
            <a:ext cx="2304256"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SPĒLES</a:t>
            </a:r>
            <a:endParaRPr lang="en-US" sz="3200" dirty="0">
              <a:solidFill>
                <a:schemeClr val="tx1"/>
              </a:solidFill>
            </a:endParaRPr>
          </a:p>
        </p:txBody>
      </p:sp>
      <p:pic>
        <p:nvPicPr>
          <p:cNvPr id="30733" name="Picture 13" descr="Hollywood"/>
          <p:cNvPicPr>
            <a:picLocks noChangeAspect="1" noChangeArrowheads="1"/>
          </p:cNvPicPr>
          <p:nvPr/>
        </p:nvPicPr>
        <p:blipFill>
          <a:blip r:embed="rId6" cstate="print"/>
          <a:srcRect/>
          <a:stretch>
            <a:fillRect/>
          </a:stretch>
        </p:blipFill>
        <p:spPr bwMode="auto">
          <a:xfrm>
            <a:off x="6012160" y="1484785"/>
            <a:ext cx="2944326" cy="165618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Rounded Rectangle 13"/>
          <p:cNvSpPr/>
          <p:nvPr/>
        </p:nvSpPr>
        <p:spPr>
          <a:xfrm>
            <a:off x="6228184" y="836712"/>
            <a:ext cx="2376264"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b="1" dirty="0" smtClean="0">
                <a:solidFill>
                  <a:schemeClr val="tx1"/>
                </a:solidFill>
              </a:rPr>
              <a:t>FILMAS</a:t>
            </a:r>
            <a:endParaRPr lang="en-US"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725"/>
                                        </p:tgtEl>
                                        <p:attrNameLst>
                                          <p:attrName>style.visibility</p:attrName>
                                        </p:attrNameLst>
                                      </p:cBhvr>
                                      <p:to>
                                        <p:strVal val="visible"/>
                                      </p:to>
                                    </p:set>
                                    <p:animEffect transition="in" filter="fade">
                                      <p:cBhvr>
                                        <p:cTn id="12" dur="2000"/>
                                        <p:tgtEl>
                                          <p:spTgt spid="30725"/>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30731"/>
                                        </p:tgtEl>
                                        <p:attrNameLst>
                                          <p:attrName>style.visibility</p:attrName>
                                        </p:attrNameLst>
                                      </p:cBhvr>
                                      <p:to>
                                        <p:strVal val="visible"/>
                                      </p:to>
                                    </p:set>
                                    <p:animEffect transition="in" filter="fade">
                                      <p:cBhvr>
                                        <p:cTn id="19" dur="2000"/>
                                        <p:tgtEl>
                                          <p:spTgt spid="30731"/>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par>
                                <p:cTn id="24" presetID="10" presetClass="entr" presetSubtype="0" fill="hold" nodeType="withEffect">
                                  <p:stCondLst>
                                    <p:cond delay="0"/>
                                  </p:stCondLst>
                                  <p:childTnLst>
                                    <p:set>
                                      <p:cBhvr>
                                        <p:cTn id="25" dur="1" fill="hold">
                                          <p:stCondLst>
                                            <p:cond delay="0"/>
                                          </p:stCondLst>
                                        </p:cTn>
                                        <p:tgtEl>
                                          <p:spTgt spid="30733"/>
                                        </p:tgtEl>
                                        <p:attrNameLst>
                                          <p:attrName>style.visibility</p:attrName>
                                        </p:attrNameLst>
                                      </p:cBhvr>
                                      <p:to>
                                        <p:strVal val="visible"/>
                                      </p:to>
                                    </p:set>
                                    <p:animEffect transition="in" filter="fade">
                                      <p:cBhvr>
                                        <p:cTn id="26" dur="2000"/>
                                        <p:tgtEl>
                                          <p:spTgt spid="30733"/>
                                        </p:tgtEl>
                                      </p:cBhvr>
                                    </p:animEffec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2000"/>
                                        <p:tgtEl>
                                          <p:spTgt spid="15"/>
                                        </p:tgtEl>
                                      </p:cBhvr>
                                    </p:animEffect>
                                  </p:childTnLst>
                                </p:cTn>
                              </p:par>
                              <p:par>
                                <p:cTn id="31" presetID="8" presetClass="entr" presetSubtype="16"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amond(in)">
                                      <p:cBhvr>
                                        <p:cTn id="33" dur="2000"/>
                                        <p:tgtEl>
                                          <p:spTgt spid="9"/>
                                        </p:tgtEl>
                                      </p:cBhvr>
                                    </p:animEffect>
                                  </p:childTnLst>
                                </p:cTn>
                              </p:par>
                            </p:childTnLst>
                          </p:cTn>
                        </p:par>
                        <p:par>
                          <p:cTn id="34" fill="hold">
                            <p:stCondLst>
                              <p:cond delay="85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0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8195"/>
                                        </p:tgtEl>
                                        <p:attrNameLst>
                                          <p:attrName>style.visibility</p:attrName>
                                        </p:attrNameLst>
                                      </p:cBhvr>
                                      <p:to>
                                        <p:strVal val="visible"/>
                                      </p:to>
                                    </p:set>
                                    <p:animEffect transition="in" filter="fade">
                                      <p:cBhvr>
                                        <p:cTn id="40"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5" grpId="0" animBg="1"/>
      <p:bldP spid="16"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2" descr="http://stonybrookfellowship.com/wordpress/wp-content/uploads/2012/05/Family-Worship-Background1-1024x768.jpg"/>
          <p:cNvPicPr>
            <a:picLocks noChangeAspect="1" noChangeArrowheads="1"/>
          </p:cNvPicPr>
          <p:nvPr/>
        </p:nvPicPr>
        <p:blipFill>
          <a:blip r:embed="rId2" cstate="print"/>
          <a:srcRect l="27349" r="24263"/>
          <a:stretch>
            <a:fillRect/>
          </a:stretch>
        </p:blipFill>
        <p:spPr bwMode="auto">
          <a:xfrm>
            <a:off x="6228184" y="1340768"/>
            <a:ext cx="2781786" cy="45303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err="1" smtClean="0">
                <a:solidFill>
                  <a:schemeClr val="tx1"/>
                </a:solidFill>
              </a:rPr>
              <a:t>Jozua</a:t>
            </a:r>
            <a:r>
              <a:rPr lang="lv-LV" b="1" dirty="0" smtClean="0">
                <a:solidFill>
                  <a:schemeClr val="tx1"/>
                </a:solidFill>
              </a:rPr>
              <a:t> piemērs</a:t>
            </a:r>
          </a:p>
        </p:txBody>
      </p:sp>
      <p:sp>
        <p:nvSpPr>
          <p:cNvPr id="13316" name="Slide Number Placeholder 3"/>
          <p:cNvSpPr>
            <a:spLocks noGrp="1"/>
          </p:cNvSpPr>
          <p:nvPr>
            <p:ph type="sldNum" sz="quarter" idx="12"/>
          </p:nvPr>
        </p:nvSpPr>
        <p:spPr>
          <a:noFill/>
        </p:spPr>
        <p:txBody>
          <a:bodyPr/>
          <a:lstStyle/>
          <a:p>
            <a:fld id="{66F6DEC6-1F73-4120-8DE9-424DFD110D1B}" type="slidenum">
              <a:rPr lang="lv-LV" smtClean="0"/>
              <a:pPr/>
              <a:t>8</a:t>
            </a:fld>
            <a:endParaRPr lang="lv-LV" smtClean="0"/>
          </a:p>
        </p:txBody>
      </p:sp>
      <p:sp>
        <p:nvSpPr>
          <p:cNvPr id="6" name="Rounded Rectangle 5"/>
          <p:cNvSpPr/>
          <p:nvPr/>
        </p:nvSpPr>
        <p:spPr>
          <a:xfrm>
            <a:off x="251520" y="692696"/>
            <a:ext cx="842493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Elki posta mūsu ģimenes un valsti</a:t>
            </a:r>
            <a:endParaRPr lang="en-US" sz="3600" dirty="0">
              <a:solidFill>
                <a:schemeClr val="tx1"/>
              </a:solidFill>
            </a:endParaRPr>
          </a:p>
        </p:txBody>
      </p:sp>
      <p:sp>
        <p:nvSpPr>
          <p:cNvPr id="9" name="Rounded Rectangle 8"/>
          <p:cNvSpPr/>
          <p:nvPr/>
        </p:nvSpPr>
        <p:spPr>
          <a:xfrm>
            <a:off x="323528" y="1412776"/>
            <a:ext cx="540060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Elki karo </a:t>
            </a:r>
            <a:r>
              <a:rPr lang="lv-LV" sz="3600" dirty="0" smtClean="0"/>
              <a:t>pret </a:t>
            </a:r>
            <a:r>
              <a:rPr lang="lv-LV" sz="3600" b="1" dirty="0" smtClean="0"/>
              <a:t>ģimeni</a:t>
            </a:r>
            <a:r>
              <a:rPr lang="lv-LV" sz="3600" dirty="0" smtClean="0"/>
              <a:t>, jo zina, ka tā padarīs </a:t>
            </a:r>
            <a:r>
              <a:rPr lang="lv-LV" sz="3600" b="1" dirty="0" smtClean="0"/>
              <a:t>nelaimīgus</a:t>
            </a:r>
            <a:r>
              <a:rPr lang="lv-LV" sz="3600" dirty="0" smtClean="0"/>
              <a:t> </a:t>
            </a:r>
            <a:r>
              <a:rPr lang="lv-LV" sz="3600" b="1" dirty="0" smtClean="0"/>
              <a:t>daudzus</a:t>
            </a:r>
            <a:endParaRPr lang="en-US" sz="3600" dirty="0">
              <a:solidFill>
                <a:schemeClr val="tx1"/>
              </a:solidFill>
            </a:endParaRPr>
          </a:p>
        </p:txBody>
      </p:sp>
      <p:sp>
        <p:nvSpPr>
          <p:cNvPr id="10" name="Rounded Rectangle 9"/>
          <p:cNvSpPr/>
          <p:nvPr/>
        </p:nvSpPr>
        <p:spPr>
          <a:xfrm>
            <a:off x="251520" y="3140968"/>
            <a:ext cx="6192688"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Parādās</a:t>
            </a:r>
            <a:r>
              <a:rPr lang="lv-LV" sz="3200" dirty="0" smtClean="0"/>
              <a:t> </a:t>
            </a:r>
            <a:r>
              <a:rPr lang="lv-LV" sz="3200" b="1" dirty="0" smtClean="0"/>
              <a:t>izcils</a:t>
            </a:r>
            <a:r>
              <a:rPr lang="lv-LV" sz="3200" dirty="0" smtClean="0"/>
              <a:t> un </a:t>
            </a:r>
            <a:r>
              <a:rPr lang="lv-LV" sz="3200" b="1" dirty="0" smtClean="0"/>
              <a:t>gudrs</a:t>
            </a:r>
            <a:r>
              <a:rPr lang="lv-LV" sz="3200" dirty="0" smtClean="0"/>
              <a:t> </a:t>
            </a:r>
            <a:r>
              <a:rPr lang="lv-LV" sz="3200" b="1" dirty="0" smtClean="0"/>
              <a:t>piemērs: </a:t>
            </a:r>
            <a:r>
              <a:rPr lang="lv-LV" sz="3200" i="1" dirty="0" smtClean="0"/>
              <a:t>pietiek</a:t>
            </a:r>
            <a:r>
              <a:rPr lang="lv-LV" sz="3200" dirty="0" smtClean="0"/>
              <a:t>, </a:t>
            </a:r>
            <a:r>
              <a:rPr lang="lv-LV" sz="3200" i="1" dirty="0" smtClean="0"/>
              <a:t>es un mans nams mēs kalposim tam Kungam</a:t>
            </a:r>
            <a:r>
              <a:rPr lang="lv-LV" sz="3200" dirty="0" smtClean="0"/>
              <a:t>, </a:t>
            </a:r>
            <a:r>
              <a:rPr lang="lv-LV" sz="3200" i="1" dirty="0" smtClean="0"/>
              <a:t>trīsvienīgajam Dievam</a:t>
            </a:r>
            <a:endParaRPr lang="en-US" sz="3200" dirty="0">
              <a:solidFill>
                <a:schemeClr val="tx1"/>
              </a:solidFill>
            </a:endParaRPr>
          </a:p>
        </p:txBody>
      </p:sp>
      <p:sp>
        <p:nvSpPr>
          <p:cNvPr id="11" name="Rounded Rectangle 10"/>
          <p:cNvSpPr/>
          <p:nvPr/>
        </p:nvSpPr>
        <p:spPr>
          <a:xfrm>
            <a:off x="179512" y="5157192"/>
            <a:ext cx="7416824" cy="16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Dievs grib</a:t>
            </a:r>
            <a:r>
              <a:rPr lang="lv-LV" sz="3200" dirty="0" smtClean="0"/>
              <a:t>, lai mums būtu </a:t>
            </a:r>
            <a:r>
              <a:rPr lang="lv-LV" sz="3200" b="1" dirty="0" smtClean="0"/>
              <a:t>atbildīgi tēvi, mātes</a:t>
            </a:r>
            <a:r>
              <a:rPr lang="lv-LV" sz="3200" dirty="0" smtClean="0"/>
              <a:t> un lai </a:t>
            </a:r>
            <a:r>
              <a:rPr lang="lv-LV" sz="3200" b="1" dirty="0" smtClean="0"/>
              <a:t>ģimenes vērtības </a:t>
            </a:r>
            <a:r>
              <a:rPr lang="lv-LV" sz="3200" dirty="0" smtClean="0"/>
              <a:t>tiktu </a:t>
            </a:r>
            <a:r>
              <a:rPr lang="lv-LV" sz="3200" b="1" dirty="0" smtClean="0"/>
              <a:t>augsti</a:t>
            </a:r>
            <a:r>
              <a:rPr lang="lv-LV" sz="3200" dirty="0" smtClean="0"/>
              <a:t> </a:t>
            </a:r>
            <a:r>
              <a:rPr lang="lv-LV" sz="3200" b="1" dirty="0" smtClean="0"/>
              <a:t>turētas</a:t>
            </a:r>
            <a:r>
              <a:rPr lang="lv-LV" sz="3200" dirty="0" smtClean="0"/>
              <a:t> </a:t>
            </a:r>
            <a:r>
              <a:rPr lang="lv-LV" sz="3200" b="1" dirty="0" smtClean="0"/>
              <a:t>sabiedrībā</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686"/>
            <a:ext cx="9144000" cy="908050"/>
          </a:xfrm>
        </p:spPr>
        <p:txBody>
          <a:bodyPr/>
          <a:lstStyle/>
          <a:p>
            <a:r>
              <a:rPr lang="lv-LV" sz="4800" b="1" dirty="0" smtClean="0">
                <a:solidFill>
                  <a:schemeClr val="tx1"/>
                </a:solidFill>
              </a:rPr>
              <a:t>Kas ir tavs elku dievs un tavu bērnu elku dievs?</a:t>
            </a:r>
            <a:endParaRPr lang="en-US" sz="4800" b="1" dirty="0" smtClean="0">
              <a:solidFill>
                <a:schemeClr val="tx1"/>
              </a:solidFill>
            </a:endParaRPr>
          </a:p>
        </p:txBody>
      </p:sp>
      <p:sp>
        <p:nvSpPr>
          <p:cNvPr id="3" name="Content Placeholder 2"/>
          <p:cNvSpPr>
            <a:spLocks noGrp="1"/>
          </p:cNvSpPr>
          <p:nvPr>
            <p:ph idx="1"/>
          </p:nvPr>
        </p:nvSpPr>
        <p:spPr>
          <a:xfrm>
            <a:off x="0" y="1207293"/>
            <a:ext cx="9144000" cy="4525963"/>
          </a:xfrm>
        </p:spPr>
        <p:txBody>
          <a:bodyPr/>
          <a:lstStyle/>
          <a:p>
            <a:r>
              <a:rPr lang="lv-LV" dirty="0" smtClean="0"/>
              <a:t>Par ko tu </a:t>
            </a:r>
            <a:r>
              <a:rPr lang="lv-LV" b="1" dirty="0" smtClean="0"/>
              <a:t>visvairāk domā</a:t>
            </a:r>
            <a:r>
              <a:rPr lang="lv-LV" dirty="0" smtClean="0"/>
              <a:t>?</a:t>
            </a:r>
          </a:p>
          <a:p>
            <a:r>
              <a:rPr lang="lv-LV" dirty="0" smtClean="0"/>
              <a:t>Kas ir pirmais, pie kā </a:t>
            </a:r>
            <a:r>
              <a:rPr lang="lv-LV" b="1" dirty="0" smtClean="0"/>
              <a:t>aizskrien tavas domas</a:t>
            </a:r>
            <a:r>
              <a:rPr lang="lv-LV" dirty="0" smtClean="0"/>
              <a:t>, kad tu tās palaid </a:t>
            </a:r>
            <a:r>
              <a:rPr lang="lv-LV" b="1" dirty="0" smtClean="0"/>
              <a:t>brīvgaitā</a:t>
            </a:r>
            <a:r>
              <a:rPr lang="lv-LV" dirty="0" smtClean="0"/>
              <a:t>?</a:t>
            </a:r>
          </a:p>
          <a:p>
            <a:r>
              <a:rPr lang="lv-LV" dirty="0" smtClean="0"/>
              <a:t>Kam tu veltī </a:t>
            </a:r>
            <a:r>
              <a:rPr lang="lv-LV" b="1" dirty="0" smtClean="0"/>
              <a:t>visvairāk laika </a:t>
            </a:r>
            <a:r>
              <a:rPr lang="lv-LV" dirty="0" smtClean="0"/>
              <a:t>savā </a:t>
            </a:r>
            <a:r>
              <a:rPr lang="lv-LV" b="1" dirty="0" smtClean="0"/>
              <a:t>ikdienā</a:t>
            </a:r>
            <a:r>
              <a:rPr lang="lv-LV" dirty="0" smtClean="0"/>
              <a:t>? </a:t>
            </a:r>
          </a:p>
          <a:p>
            <a:r>
              <a:rPr lang="lv-LV" dirty="0" smtClean="0"/>
              <a:t>Ko tu </a:t>
            </a:r>
            <a:r>
              <a:rPr lang="lv-LV" b="1" dirty="0" smtClean="0"/>
              <a:t>gribētu visvairāk darīt</a:t>
            </a:r>
            <a:r>
              <a:rPr lang="lv-LV" dirty="0" smtClean="0"/>
              <a:t>, ja tam nebūtu </a:t>
            </a:r>
            <a:r>
              <a:rPr lang="lv-LV" b="1" dirty="0" smtClean="0"/>
              <a:t>nekādu negatīvu seku</a:t>
            </a:r>
            <a:r>
              <a:rPr lang="lv-LV" dirty="0" smtClean="0"/>
              <a:t>?</a:t>
            </a:r>
          </a:p>
          <a:p>
            <a:r>
              <a:rPr lang="lv-LV" dirty="0" smtClean="0"/>
              <a:t>Kam tu </a:t>
            </a:r>
            <a:r>
              <a:rPr lang="lv-LV" b="1" dirty="0" smtClean="0"/>
              <a:t>tērē visvairāk naudu?</a:t>
            </a:r>
            <a:r>
              <a:rPr lang="lv-LV" dirty="0" smtClean="0"/>
              <a:t> </a:t>
            </a:r>
          </a:p>
          <a:p>
            <a:r>
              <a:rPr lang="lv-LV" dirty="0" smtClean="0"/>
              <a:t>Ko tu visvairāk </a:t>
            </a:r>
            <a:r>
              <a:rPr lang="lv-LV" b="1" dirty="0" smtClean="0"/>
              <a:t>baidītos pazaudēt</a:t>
            </a:r>
            <a:r>
              <a:rPr lang="lv-LV" dirty="0" smtClean="0"/>
              <a:t>?</a:t>
            </a:r>
          </a:p>
          <a:p>
            <a:r>
              <a:rPr lang="lv-LV" dirty="0" smtClean="0"/>
              <a:t>Kas būtu tev </a:t>
            </a:r>
            <a:r>
              <a:rPr lang="lv-LV" b="1" dirty="0" smtClean="0"/>
              <a:t>jāatņem</a:t>
            </a:r>
            <a:r>
              <a:rPr lang="lv-LV" dirty="0" smtClean="0"/>
              <a:t>, lai tu šo                      </a:t>
            </a:r>
            <a:r>
              <a:rPr lang="lv-LV" b="1" dirty="0" smtClean="0"/>
              <a:t>dzīvi</a:t>
            </a:r>
            <a:r>
              <a:rPr lang="lv-LV" dirty="0" smtClean="0"/>
              <a:t> tad </a:t>
            </a:r>
            <a:r>
              <a:rPr lang="lv-LV" b="1" dirty="0" smtClean="0"/>
              <a:t>sauktu par elli</a:t>
            </a:r>
            <a:r>
              <a:rPr lang="lv-LV" dirty="0" smtClean="0"/>
              <a:t>?</a:t>
            </a:r>
          </a:p>
        </p:txBody>
      </p:sp>
      <p:sp>
        <p:nvSpPr>
          <p:cNvPr id="10244" name="Slide Number Placeholder 3"/>
          <p:cNvSpPr>
            <a:spLocks noGrp="1"/>
          </p:cNvSpPr>
          <p:nvPr>
            <p:ph type="sldNum" sz="quarter" idx="12"/>
          </p:nvPr>
        </p:nvSpPr>
        <p:spPr>
          <a:noFill/>
        </p:spPr>
        <p:txBody>
          <a:bodyPr/>
          <a:lstStyle/>
          <a:p>
            <a:fld id="{76C36440-03AF-4E15-8D87-3229F39D6895}" type="slidenum">
              <a:rPr lang="lv-LV" smtClean="0"/>
              <a:pPr/>
              <a:t>9</a:t>
            </a:fld>
            <a:endParaRPr lang="lv-LV" smtClean="0"/>
          </a:p>
        </p:txBody>
      </p:sp>
      <p:pic>
        <p:nvPicPr>
          <p:cNvPr id="53250" name="Picture 2" descr="http://blog.salazarpackaging.com/wp-content/uploads/green-question-mark.jpg"/>
          <p:cNvPicPr>
            <a:picLocks noChangeAspect="1" noChangeArrowheads="1"/>
          </p:cNvPicPr>
          <p:nvPr/>
        </p:nvPicPr>
        <p:blipFill>
          <a:blip r:embed="rId2" cstate="print"/>
          <a:srcRect l="17640" r="6761"/>
          <a:stretch>
            <a:fillRect/>
          </a:stretch>
        </p:blipFill>
        <p:spPr bwMode="auto">
          <a:xfrm>
            <a:off x="6819186" y="3789040"/>
            <a:ext cx="2324813" cy="299754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3250"/>
                                        </p:tgtEl>
                                        <p:attrNameLst>
                                          <p:attrName>style.visibility</p:attrName>
                                        </p:attrNameLst>
                                      </p:cBhvr>
                                      <p:to>
                                        <p:strVal val="visible"/>
                                      </p:to>
                                    </p:set>
                                    <p:animEffect transition="in" filter="fade">
                                      <p:cBhvr>
                                        <p:cTn id="11" dur="2000"/>
                                        <p:tgtEl>
                                          <p:spTgt spid="5325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grpId="0" nodeType="after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grpId="0" nodeType="after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8876</TotalTime>
  <Words>903</Words>
  <Application>Microsoft Office PowerPoint</Application>
  <PresentationFormat>On-screen Show (4:3)</PresentationFormat>
  <Paragraphs>94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Joz.24:15-25 Tēva diena </vt:lpstr>
      <vt:lpstr>Tēva diena</vt:lpstr>
      <vt:lpstr>Ko varam mācīties no tēva Jozua?</vt:lpstr>
      <vt:lpstr>Jozua izaicina citus tēvus</vt:lpstr>
      <vt:lpstr>2. Jozua māca grūto izvēli</vt:lpstr>
      <vt:lpstr>Māci bērniem sargāties no elkiem</vt:lpstr>
      <vt:lpstr>Māci bērniem sargāties no elkiem</vt:lpstr>
      <vt:lpstr>Jozua piemērs</vt:lpstr>
      <vt:lpstr>Kas ir tavs elku dievs un tavu bērnu elku dievs?</vt:lpstr>
      <vt:lpstr>3.Jozua māca šķīstīt savu sirdi</vt:lpstr>
      <vt:lpstr>Kāda ir varbūtība, ka bērni būs kristieši, ja</vt:lpstr>
      <vt:lpstr>Kad tu no mazām dienām zini svēto rakstus</vt:lpstr>
      <vt:lpstr>Kopsavilkums</vt:lpstr>
      <vt:lpstr>Pateiksimies saviem tētiem!</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112</cp:revision>
  <dcterms:created xsi:type="dcterms:W3CDTF">2010-10-07T14:46:11Z</dcterms:created>
  <dcterms:modified xsi:type="dcterms:W3CDTF">2023-09-12T07:25:11Z</dcterms:modified>
</cp:coreProperties>
</file>