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8" r:id="rId2"/>
    <p:sldId id="282" r:id="rId3"/>
    <p:sldId id="283" r:id="rId4"/>
    <p:sldId id="285" r:id="rId5"/>
    <p:sldId id="293" r:id="rId6"/>
    <p:sldId id="287" r:id="rId7"/>
    <p:sldId id="295" r:id="rId8"/>
    <p:sldId id="291" r:id="rId9"/>
    <p:sldId id="296" r:id="rId10"/>
    <p:sldId id="297" r:id="rId11"/>
    <p:sldId id="288" r:id="rId12"/>
    <p:sldId id="299" r:id="rId13"/>
    <p:sldId id="301" r:id="rId14"/>
    <p:sldId id="302" r:id="rId15"/>
    <p:sldId id="300" r:id="rId16"/>
    <p:sldId id="284" r:id="rId17"/>
    <p:sldId id="272" r:id="rId18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7B2DF0-03AC-410F-A226-DA156504E5B9}" type="datetimeFigureOut">
              <a:rPr lang="en-US" smtClean="0"/>
              <a:pPr/>
              <a:t>11/3/2022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91F20-896A-4D44-A33C-154886A05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91F20-896A-4D44-A33C-154886A05F3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C3D68-12B0-49C7-9383-183C10D3BF2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20491-C167-4999-BE48-98FE07B7E92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99E14-B255-4DD3-A5D2-1FFC3652D6D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E3A4B-1B44-467E-9057-2A83B4F29EA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22F36-99A0-4B9B-B05D-5778819AEFE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3F90D-5EA0-4C43-9901-16BD1905C5F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93085-05E8-4411-8777-05C257B5A78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B4B3F-F962-4AAC-9027-F3D33309516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31088-40E5-440E-8A5B-8D67024E251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5A3B2-9CDF-494F-BD10-9B0B6854A5B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F3657-56A4-49F9-8293-9CC639C9EE9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01FD1F6-80DC-48C3-9CCB-03498F6D80F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88132"/>
            <a:ext cx="8229600" cy="836612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1.Kor.2:2 Reformācijai </a:t>
            </a:r>
            <a:br>
              <a:rPr lang="lv-LV" b="1" dirty="0" smtClean="0">
                <a:solidFill>
                  <a:schemeClr val="tx1"/>
                </a:solidFill>
              </a:rPr>
            </a:br>
            <a:r>
              <a:rPr lang="lv-LV" b="1" dirty="0" smtClean="0">
                <a:solidFill>
                  <a:schemeClr val="tx1"/>
                </a:solidFill>
              </a:rPr>
              <a:t>Latvijā 500</a:t>
            </a:r>
          </a:p>
        </p:txBody>
      </p:sp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7500938" y="0"/>
            <a:ext cx="16430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dirty="0" smtClean="0"/>
              <a:t>30.okt. 2022</a:t>
            </a:r>
            <a:r>
              <a:rPr lang="lv-LV" sz="2000" dirty="0" smtClean="0"/>
              <a:t>.</a:t>
            </a:r>
            <a:endParaRPr lang="lv-LV" sz="2000" dirty="0"/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5580063" y="119675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pic>
        <p:nvPicPr>
          <p:cNvPr id="2057" name="Picture 9" descr="http://reformationsa-org.win07.glodns.net/images/Luther%20before%20the%20emper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99220"/>
            <a:ext cx="8286808" cy="4242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-252536" y="1628800"/>
            <a:ext cx="939653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 es jūsu starpā negribēju neko citu zināt kā vien Jēzu Kristu un to pašu krustā sistu.</a:t>
            </a:r>
            <a:endParaRPr kumimoji="0" lang="lv-LV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836712"/>
            <a:ext cx="8229600" cy="692150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Reformācijas sekas Eiropā: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2800" dirty="0" smtClean="0"/>
              <a:t>1648. gadā Eiropa bija pilnīgi citāda, nekā 1517. gadā, kad sākās reformācijas laikmets. </a:t>
            </a:r>
          </a:p>
        </p:txBody>
      </p:sp>
      <p:pic>
        <p:nvPicPr>
          <p:cNvPr id="36866" name="Picture 2" descr="How Medieval Towns Paved the Way for Capitalism - Foundation for Economic  Educ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12168"/>
            <a:ext cx="9144000" cy="5373216"/>
          </a:xfrm>
          <a:prstGeom prst="rect">
            <a:avLst/>
          </a:prstGeom>
          <a:noFill/>
        </p:spPr>
      </p:pic>
      <p:sp>
        <p:nvSpPr>
          <p:cNvPr id="6" name="Hexagon 5"/>
          <p:cNvSpPr/>
          <p:nvPr/>
        </p:nvSpPr>
        <p:spPr>
          <a:xfrm>
            <a:off x="0" y="2204864"/>
            <a:ext cx="9144000" cy="1008112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200" b="1" dirty="0" smtClean="0">
                <a:solidFill>
                  <a:schemeClr val="tx1"/>
                </a:solidFill>
              </a:rPr>
              <a:t>8. Reformācija visur radīja baznīcas rakstniecību tautas valodā: </a:t>
            </a:r>
            <a:r>
              <a:rPr lang="lv-LV" sz="2200" b="1" dirty="0" err="1" smtClean="0">
                <a:solidFill>
                  <a:schemeClr val="tx1"/>
                </a:solidFill>
              </a:rPr>
              <a:t>katehismus</a:t>
            </a:r>
            <a:r>
              <a:rPr lang="lv-LV" sz="2200" b="1" dirty="0" smtClean="0">
                <a:solidFill>
                  <a:schemeClr val="tx1"/>
                </a:solidFill>
              </a:rPr>
              <a:t>, lūgšanu grāmatas, dziesmu grāmatas, dievkalpojuma kārtības</a:t>
            </a:r>
          </a:p>
        </p:txBody>
      </p:sp>
      <p:sp>
        <p:nvSpPr>
          <p:cNvPr id="7" name="Hexagon 6"/>
          <p:cNvSpPr/>
          <p:nvPr/>
        </p:nvSpPr>
        <p:spPr>
          <a:xfrm>
            <a:off x="0" y="3356992"/>
            <a:ext cx="9144000" cy="792088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9. sabiedrība sāka vairāk rūpēties par mazturīgajiem un slimajiem</a:t>
            </a:r>
          </a:p>
        </p:txBody>
      </p:sp>
      <p:sp>
        <p:nvSpPr>
          <p:cNvPr id="8" name="Hexagon 7"/>
          <p:cNvSpPr/>
          <p:nvPr/>
        </p:nvSpPr>
        <p:spPr>
          <a:xfrm>
            <a:off x="0" y="4293096"/>
            <a:ext cx="9144000" cy="432048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10. mākslā ienāca laicīgi sižeti </a:t>
            </a:r>
          </a:p>
        </p:txBody>
      </p:sp>
      <p:sp>
        <p:nvSpPr>
          <p:cNvPr id="9" name="Hexagon 8"/>
          <p:cNvSpPr/>
          <p:nvPr/>
        </p:nvSpPr>
        <p:spPr>
          <a:xfrm>
            <a:off x="0" y="4869160"/>
            <a:ext cx="9144000" cy="86409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11. nozīmīgāks kļuva katrs cilvēks – indivīds ar savām spējām un zināšanām</a:t>
            </a:r>
          </a:p>
        </p:txBody>
      </p:sp>
      <p:sp>
        <p:nvSpPr>
          <p:cNvPr id="10" name="Hexagon 9"/>
          <p:cNvSpPr/>
          <p:nvPr/>
        </p:nvSpPr>
        <p:spPr>
          <a:xfrm>
            <a:off x="0" y="5949280"/>
            <a:ext cx="9144000" cy="86409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300" b="1" dirty="0" smtClean="0">
                <a:solidFill>
                  <a:schemeClr val="tx1"/>
                </a:solidFill>
              </a:rPr>
              <a:t>12. </a:t>
            </a:r>
            <a:r>
              <a:rPr lang="lv-LV" sz="2400" b="1" dirty="0" smtClean="0">
                <a:solidFill>
                  <a:schemeClr val="tx1"/>
                </a:solidFill>
              </a:rPr>
              <a:t>radās labvēlīgi apstākļi uzņēmējdarbībai, attīstījās ražošana un tirdzniecība</a:t>
            </a:r>
          </a:p>
        </p:txBody>
      </p:sp>
      <p:sp>
        <p:nvSpPr>
          <p:cNvPr id="11" name="Hexagon 10"/>
          <p:cNvSpPr/>
          <p:nvPr/>
        </p:nvSpPr>
        <p:spPr>
          <a:xfrm>
            <a:off x="0" y="1484784"/>
            <a:ext cx="9144000" cy="648072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7. visā Eiropā sāka lasīt Bībeli, jo tā tika tulkota Eiropas tautu valodās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St Peter's Church | Svētā Pētera baznīca (Skārņu iela 19) - Riga City Phot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7"/>
            <a:ext cx="9144000" cy="6345899"/>
          </a:xfrm>
          <a:prstGeom prst="rect">
            <a:avLst/>
          </a:prstGeom>
          <a:noFill/>
        </p:spPr>
      </p:pic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Reformācijas notikumi Latvijā</a:t>
            </a:r>
          </a:p>
        </p:txBody>
      </p:sp>
      <p:sp>
        <p:nvSpPr>
          <p:cNvPr id="8" name="Hexagon 7"/>
          <p:cNvSpPr/>
          <p:nvPr/>
        </p:nvSpPr>
        <p:spPr>
          <a:xfrm>
            <a:off x="0" y="2420888"/>
            <a:ext cx="8999984" cy="1512168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1521.g. </a:t>
            </a:r>
            <a:r>
              <a:rPr lang="lv-LV" sz="2400" b="1" dirty="0" err="1" smtClean="0">
                <a:solidFill>
                  <a:schemeClr val="tx1"/>
                </a:solidFill>
              </a:rPr>
              <a:t>Andreas</a:t>
            </a:r>
            <a:r>
              <a:rPr lang="lv-LV" sz="2400" b="1" dirty="0" smtClean="0">
                <a:solidFill>
                  <a:schemeClr val="tx1"/>
                </a:solidFill>
              </a:rPr>
              <a:t> </a:t>
            </a:r>
            <a:r>
              <a:rPr lang="lv-LV" sz="2400" b="1" dirty="0" err="1" smtClean="0">
                <a:solidFill>
                  <a:schemeClr val="tx1"/>
                </a:solidFill>
              </a:rPr>
              <a:t>Knopkens</a:t>
            </a:r>
            <a:r>
              <a:rPr lang="lv-LV" sz="2400" b="1" dirty="0" smtClean="0">
                <a:solidFill>
                  <a:schemeClr val="tx1"/>
                </a:solidFill>
              </a:rPr>
              <a:t> </a:t>
            </a:r>
            <a:r>
              <a:rPr lang="lv-LV" sz="2400" dirty="0" smtClean="0">
                <a:solidFill>
                  <a:schemeClr val="tx1"/>
                </a:solidFill>
              </a:rPr>
              <a:t>kļūst par palīgmācītāju </a:t>
            </a:r>
            <a:r>
              <a:rPr lang="lv-LV" sz="2400" b="1" dirty="0" smtClean="0">
                <a:solidFill>
                  <a:schemeClr val="tx1"/>
                </a:solidFill>
              </a:rPr>
              <a:t>Rīgas Pētera baznīcā </a:t>
            </a:r>
            <a:r>
              <a:rPr lang="lv-LV" sz="2400" dirty="0" smtClean="0">
                <a:solidFill>
                  <a:schemeClr val="tx1"/>
                </a:solidFill>
              </a:rPr>
              <a:t>un tur sprediķoja evaņģēliskā garā. un </a:t>
            </a:r>
            <a:r>
              <a:rPr lang="lv-LV" sz="2400" b="1" dirty="0" smtClean="0">
                <a:solidFill>
                  <a:schemeClr val="tx1"/>
                </a:solidFill>
              </a:rPr>
              <a:t>1522.g.</a:t>
            </a:r>
            <a:r>
              <a:rPr lang="lv-LV" sz="2400" dirty="0" smtClean="0">
                <a:solidFill>
                  <a:schemeClr val="tx1"/>
                </a:solidFill>
              </a:rPr>
              <a:t> </a:t>
            </a:r>
            <a:r>
              <a:rPr lang="lv-LV" sz="2400" b="1" dirty="0" smtClean="0">
                <a:solidFill>
                  <a:schemeClr val="tx1"/>
                </a:solidFill>
              </a:rPr>
              <a:t>Silvestrs </a:t>
            </a:r>
            <a:r>
              <a:rPr lang="lv-LV" sz="2400" b="1" dirty="0" err="1" smtClean="0">
                <a:solidFill>
                  <a:schemeClr val="tx1"/>
                </a:solidFill>
              </a:rPr>
              <a:t>Tegetmeiers</a:t>
            </a:r>
            <a:r>
              <a:rPr lang="lv-LV" sz="2400" dirty="0" smtClean="0">
                <a:solidFill>
                  <a:schemeClr val="tx1"/>
                </a:solidFill>
              </a:rPr>
              <a:t> sprediķo evaņģēliski </a:t>
            </a:r>
            <a:r>
              <a:rPr lang="lv-LV" sz="2400" b="1" dirty="0" smtClean="0">
                <a:solidFill>
                  <a:schemeClr val="tx1"/>
                </a:solidFill>
              </a:rPr>
              <a:t>Jēkaba baznīcā</a:t>
            </a:r>
          </a:p>
        </p:txBody>
      </p:sp>
      <p:sp>
        <p:nvSpPr>
          <p:cNvPr id="9" name="Hexagon 8"/>
          <p:cNvSpPr/>
          <p:nvPr/>
        </p:nvSpPr>
        <p:spPr>
          <a:xfrm>
            <a:off x="0" y="4221088"/>
            <a:ext cx="9144000" cy="1368152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1522.g. </a:t>
            </a:r>
            <a:r>
              <a:rPr lang="lv-LV" sz="2400" dirty="0" err="1" smtClean="0">
                <a:solidFill>
                  <a:schemeClr val="tx1"/>
                </a:solidFill>
              </a:rPr>
              <a:t>A.Knopkens</a:t>
            </a:r>
            <a:r>
              <a:rPr lang="lv-LV" sz="2400" dirty="0" smtClean="0">
                <a:solidFill>
                  <a:schemeClr val="tx1"/>
                </a:solidFill>
              </a:rPr>
              <a:t> notur </a:t>
            </a:r>
            <a:r>
              <a:rPr lang="lv-LV" sz="2400" b="1" dirty="0" smtClean="0">
                <a:solidFill>
                  <a:schemeClr val="tx1"/>
                </a:solidFill>
              </a:rPr>
              <a:t>disputu</a:t>
            </a:r>
            <a:r>
              <a:rPr lang="lv-LV" sz="2400" dirty="0" smtClean="0">
                <a:solidFill>
                  <a:schemeClr val="tx1"/>
                </a:solidFill>
              </a:rPr>
              <a:t> evaņģēlisko un katoļticīgo starpā ar </a:t>
            </a:r>
            <a:r>
              <a:rPr lang="lv-LV" sz="2400" b="1" dirty="0" smtClean="0">
                <a:solidFill>
                  <a:schemeClr val="tx1"/>
                </a:solidFill>
              </a:rPr>
              <a:t>24 tēzēm par attaisnošanu ticībā </a:t>
            </a:r>
            <a:r>
              <a:rPr lang="lv-LV" sz="2400" dirty="0" smtClean="0">
                <a:solidFill>
                  <a:schemeClr val="tx1"/>
                </a:solidFill>
              </a:rPr>
              <a:t>un ar uzbrukumu indulgencēm</a:t>
            </a:r>
          </a:p>
        </p:txBody>
      </p:sp>
      <p:sp>
        <p:nvSpPr>
          <p:cNvPr id="10" name="Hexagon 9"/>
          <p:cNvSpPr/>
          <p:nvPr/>
        </p:nvSpPr>
        <p:spPr>
          <a:xfrm>
            <a:off x="611560" y="5777880"/>
            <a:ext cx="7560840" cy="108012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1524.g. </a:t>
            </a:r>
            <a:r>
              <a:rPr lang="lv-LV" sz="2400" dirty="0" err="1" smtClean="0">
                <a:solidFill>
                  <a:schemeClr val="tx1"/>
                </a:solidFill>
              </a:rPr>
              <a:t>A.Konpkens</a:t>
            </a:r>
            <a:r>
              <a:rPr lang="lv-LV" sz="2400" dirty="0" smtClean="0">
                <a:solidFill>
                  <a:schemeClr val="tx1"/>
                </a:solidFill>
              </a:rPr>
              <a:t> izdod </a:t>
            </a:r>
            <a:r>
              <a:rPr lang="lv-LV" sz="2400" b="1" dirty="0" smtClean="0">
                <a:solidFill>
                  <a:schemeClr val="tx1"/>
                </a:solidFill>
              </a:rPr>
              <a:t>komentāru</a:t>
            </a:r>
            <a:r>
              <a:rPr lang="lv-LV" sz="2400" dirty="0" smtClean="0">
                <a:solidFill>
                  <a:schemeClr val="tx1"/>
                </a:solidFill>
              </a:rPr>
              <a:t> </a:t>
            </a:r>
            <a:r>
              <a:rPr lang="lv-LV" sz="2400" b="1" dirty="0" smtClean="0">
                <a:solidFill>
                  <a:schemeClr val="tx1"/>
                </a:solidFill>
              </a:rPr>
              <a:t>par</a:t>
            </a:r>
            <a:r>
              <a:rPr lang="lv-LV" sz="2400" dirty="0" smtClean="0">
                <a:solidFill>
                  <a:schemeClr val="tx1"/>
                </a:solidFill>
              </a:rPr>
              <a:t> </a:t>
            </a:r>
            <a:r>
              <a:rPr lang="lv-LV" sz="2400" b="1" dirty="0" smtClean="0">
                <a:solidFill>
                  <a:schemeClr val="tx1"/>
                </a:solidFill>
              </a:rPr>
              <a:t>vēstuli Romiešiem </a:t>
            </a:r>
            <a:r>
              <a:rPr lang="lv-LV" sz="2400" dirty="0" smtClean="0">
                <a:solidFill>
                  <a:schemeClr val="tx1"/>
                </a:solidFill>
              </a:rPr>
              <a:t>(izdots 4 reizes)</a:t>
            </a:r>
          </a:p>
        </p:txBody>
      </p:sp>
      <p:sp>
        <p:nvSpPr>
          <p:cNvPr id="11" name="Hexagon 10"/>
          <p:cNvSpPr/>
          <p:nvPr/>
        </p:nvSpPr>
        <p:spPr>
          <a:xfrm>
            <a:off x="2483768" y="908720"/>
            <a:ext cx="6300192" cy="1296144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1517.g. </a:t>
            </a:r>
            <a:r>
              <a:rPr lang="lv-LV" sz="2800" dirty="0" smtClean="0">
                <a:solidFill>
                  <a:schemeClr val="tx1"/>
                </a:solidFill>
              </a:rPr>
              <a:t>M.Lutera 95 tēzes jau pēc 10 dienām bija Rīgā!</a:t>
            </a:r>
          </a:p>
        </p:txBody>
      </p:sp>
      <p:pic>
        <p:nvPicPr>
          <p:cNvPr id="28674" name="Picture 2" descr="Televīzija - Latvijas Kristīgais Radio"/>
          <p:cNvPicPr>
            <a:picLocks noChangeAspect="1" noChangeArrowheads="1"/>
          </p:cNvPicPr>
          <p:nvPr/>
        </p:nvPicPr>
        <p:blipFill>
          <a:blip r:embed="rId3" cstate="print"/>
          <a:srcRect l="8268" t="10500" r="61019" b="32801"/>
          <a:stretch>
            <a:fillRect/>
          </a:stretch>
        </p:blipFill>
        <p:spPr bwMode="auto">
          <a:xfrm>
            <a:off x="251520" y="548680"/>
            <a:ext cx="1872208" cy="19442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8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Sv. Jēkaba baznī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565271"/>
            <a:ext cx="5004048" cy="6292729"/>
          </a:xfrm>
          <a:prstGeom prst="rect">
            <a:avLst/>
          </a:prstGeom>
          <a:noFill/>
        </p:spPr>
      </p:pic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Reformācijas notikumi Latvijā</a:t>
            </a:r>
          </a:p>
        </p:txBody>
      </p:sp>
      <p:sp>
        <p:nvSpPr>
          <p:cNvPr id="8" name="Hexagon 7"/>
          <p:cNvSpPr/>
          <p:nvPr/>
        </p:nvSpPr>
        <p:spPr>
          <a:xfrm>
            <a:off x="179512" y="2492896"/>
            <a:ext cx="6480720" cy="108012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1530.g. </a:t>
            </a:r>
            <a:r>
              <a:rPr lang="lv-LV" sz="2400" dirty="0" smtClean="0">
                <a:solidFill>
                  <a:schemeClr val="tx1"/>
                </a:solidFill>
              </a:rPr>
              <a:t>Rīgas Jēkaba baznīcas mācītājs Nikolajs </a:t>
            </a:r>
            <a:r>
              <a:rPr lang="lv-LV" sz="2400" dirty="0" err="1" smtClean="0">
                <a:solidFill>
                  <a:schemeClr val="tx1"/>
                </a:solidFill>
              </a:rPr>
              <a:t>Ramms</a:t>
            </a:r>
            <a:r>
              <a:rPr lang="lv-LV" sz="2400" dirty="0" smtClean="0">
                <a:solidFill>
                  <a:schemeClr val="tx1"/>
                </a:solidFill>
              </a:rPr>
              <a:t> pārtulkojis vairākas dziesmas latviešu valodā:</a:t>
            </a:r>
          </a:p>
        </p:txBody>
      </p:sp>
      <p:sp>
        <p:nvSpPr>
          <p:cNvPr id="9" name="Hexagon 8"/>
          <p:cNvSpPr/>
          <p:nvPr/>
        </p:nvSpPr>
        <p:spPr>
          <a:xfrm>
            <a:off x="0" y="5373216"/>
            <a:ext cx="9144000" cy="1368152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300" b="1" dirty="0" smtClean="0">
                <a:solidFill>
                  <a:schemeClr val="tx1"/>
                </a:solidFill>
              </a:rPr>
              <a:t>1537.g. </a:t>
            </a:r>
            <a:r>
              <a:rPr lang="lv-LV" sz="2300" dirty="0" smtClean="0">
                <a:solidFill>
                  <a:schemeClr val="tx1"/>
                </a:solidFill>
              </a:rPr>
              <a:t>Jēkaba baznīcas otrais evaņģēliskais mācītājs Jānis </a:t>
            </a:r>
            <a:r>
              <a:rPr lang="lv-LV" sz="2300" dirty="0" err="1" smtClean="0">
                <a:solidFill>
                  <a:schemeClr val="tx1"/>
                </a:solidFill>
              </a:rPr>
              <a:t>Eks</a:t>
            </a:r>
            <a:r>
              <a:rPr lang="lv-LV" sz="2300" dirty="0" smtClean="0">
                <a:solidFill>
                  <a:schemeClr val="tx1"/>
                </a:solidFill>
              </a:rPr>
              <a:t> </a:t>
            </a:r>
            <a:r>
              <a:rPr lang="lv-LV" sz="2300" dirty="0" err="1" smtClean="0">
                <a:solidFill>
                  <a:schemeClr val="tx1"/>
                </a:solidFill>
              </a:rPr>
              <a:t>sastādija</a:t>
            </a:r>
            <a:r>
              <a:rPr lang="lv-LV" sz="2300" dirty="0" smtClean="0">
                <a:solidFill>
                  <a:schemeClr val="tx1"/>
                </a:solidFill>
              </a:rPr>
              <a:t> dievkalpojuma kārtības rokasgrāmatu latviešiem, kas izplatījās arī ārpus Rīgas.</a:t>
            </a:r>
          </a:p>
        </p:txBody>
      </p:sp>
      <p:sp>
        <p:nvSpPr>
          <p:cNvPr id="10" name="Hexagon 9"/>
          <p:cNvSpPr/>
          <p:nvPr/>
        </p:nvSpPr>
        <p:spPr>
          <a:xfrm>
            <a:off x="0" y="3717032"/>
            <a:ext cx="6516216" cy="1196752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i="1" dirty="0" smtClean="0">
                <a:solidFill>
                  <a:schemeClr val="tx1"/>
                </a:solidFill>
              </a:rPr>
              <a:t>“No </a:t>
            </a:r>
            <a:r>
              <a:rPr lang="lv-LV" sz="2400" i="1" dirty="0" err="1" smtClean="0">
                <a:solidFill>
                  <a:schemeClr val="tx1"/>
                </a:solidFill>
              </a:rPr>
              <a:t>sirdes</a:t>
            </a:r>
            <a:r>
              <a:rPr lang="lv-LV" sz="2400" i="1" dirty="0" smtClean="0">
                <a:solidFill>
                  <a:schemeClr val="tx1"/>
                </a:solidFill>
              </a:rPr>
              <a:t> </a:t>
            </a:r>
            <a:r>
              <a:rPr lang="lv-LV" sz="2400" i="1" dirty="0" err="1" smtClean="0">
                <a:solidFill>
                  <a:schemeClr val="tx1"/>
                </a:solidFill>
              </a:rPr>
              <a:t>dubbena</a:t>
            </a:r>
            <a:r>
              <a:rPr lang="lv-LV" sz="2400" i="1" dirty="0" smtClean="0">
                <a:solidFill>
                  <a:schemeClr val="tx1"/>
                </a:solidFill>
              </a:rPr>
              <a:t> </a:t>
            </a:r>
            <a:r>
              <a:rPr lang="lv-LV" sz="2400" i="1" dirty="0" err="1" smtClean="0">
                <a:solidFill>
                  <a:schemeClr val="tx1"/>
                </a:solidFill>
              </a:rPr>
              <a:t>buus</a:t>
            </a:r>
            <a:r>
              <a:rPr lang="lv-LV" sz="2400" i="1" dirty="0" smtClean="0">
                <a:solidFill>
                  <a:schemeClr val="tx1"/>
                </a:solidFill>
              </a:rPr>
              <a:t> </a:t>
            </a:r>
            <a:r>
              <a:rPr lang="lv-LV" sz="2400" i="1" dirty="0" err="1" smtClean="0">
                <a:solidFill>
                  <a:schemeClr val="tx1"/>
                </a:solidFill>
              </a:rPr>
              <a:t>tov</a:t>
            </a:r>
            <a:r>
              <a:rPr lang="lv-LV" sz="2400" i="1" dirty="0" smtClean="0">
                <a:solidFill>
                  <a:schemeClr val="tx1"/>
                </a:solidFill>
              </a:rPr>
              <a:t> </a:t>
            </a:r>
            <a:r>
              <a:rPr lang="lv-LV" sz="2400" i="1" dirty="0" err="1" smtClean="0">
                <a:solidFill>
                  <a:schemeClr val="tx1"/>
                </a:solidFill>
              </a:rPr>
              <a:t>titczet</a:t>
            </a:r>
            <a:r>
              <a:rPr lang="lv-LV" sz="2400" i="1" dirty="0" smtClean="0">
                <a:solidFill>
                  <a:schemeClr val="tx1"/>
                </a:solidFill>
              </a:rPr>
              <a:t> </a:t>
            </a:r>
            <a:r>
              <a:rPr lang="lv-LV" sz="2400" i="1" dirty="0" err="1" smtClean="0">
                <a:solidFill>
                  <a:schemeClr val="tx1"/>
                </a:solidFill>
              </a:rPr>
              <a:t>unde</a:t>
            </a:r>
            <a:r>
              <a:rPr lang="lv-LV" sz="2400" i="1" dirty="0" smtClean="0">
                <a:solidFill>
                  <a:schemeClr val="tx1"/>
                </a:solidFill>
              </a:rPr>
              <a:t> </a:t>
            </a:r>
            <a:r>
              <a:rPr lang="lv-LV" sz="2400" i="1" dirty="0" err="1" smtClean="0">
                <a:solidFill>
                  <a:schemeClr val="tx1"/>
                </a:solidFill>
              </a:rPr>
              <a:t>Dewam</a:t>
            </a:r>
            <a:r>
              <a:rPr lang="lv-LV" sz="2400" i="1" dirty="0" smtClean="0">
                <a:solidFill>
                  <a:schemeClr val="tx1"/>
                </a:solidFill>
              </a:rPr>
              <a:t> </a:t>
            </a:r>
            <a:r>
              <a:rPr lang="lv-LV" sz="2400" i="1" dirty="0" err="1" smtClean="0">
                <a:solidFill>
                  <a:schemeClr val="tx1"/>
                </a:solidFill>
              </a:rPr>
              <a:t>weenam</a:t>
            </a:r>
            <a:r>
              <a:rPr lang="lv-LV" sz="2400" i="1" dirty="0" smtClean="0">
                <a:solidFill>
                  <a:schemeClr val="tx1"/>
                </a:solidFill>
              </a:rPr>
              <a:t> kalpota”</a:t>
            </a:r>
          </a:p>
        </p:txBody>
      </p:sp>
      <p:sp>
        <p:nvSpPr>
          <p:cNvPr id="11" name="Hexagon 10"/>
          <p:cNvSpPr/>
          <p:nvPr/>
        </p:nvSpPr>
        <p:spPr>
          <a:xfrm>
            <a:off x="0" y="908720"/>
            <a:ext cx="6516216" cy="1296144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1524.g. </a:t>
            </a:r>
            <a:r>
              <a:rPr lang="lv-LV" sz="2800" dirty="0" smtClean="0">
                <a:solidFill>
                  <a:schemeClr val="tx1"/>
                </a:solidFill>
              </a:rPr>
              <a:t>pie Jēkaba baznīcas nodibina pirmo latviešu draudzi.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8" grpId="0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Reformācijas notikumi Latvijā</a:t>
            </a:r>
          </a:p>
        </p:txBody>
      </p:sp>
      <p:sp>
        <p:nvSpPr>
          <p:cNvPr id="10" name="Hexagon 9"/>
          <p:cNvSpPr/>
          <p:nvPr/>
        </p:nvSpPr>
        <p:spPr>
          <a:xfrm>
            <a:off x="0" y="4149080"/>
            <a:ext cx="9144000" cy="1196752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1567.g.</a:t>
            </a:r>
            <a:r>
              <a:rPr lang="lv-LV" sz="2400" dirty="0" smtClean="0">
                <a:solidFill>
                  <a:schemeClr val="tx1"/>
                </a:solidFill>
              </a:rPr>
              <a:t> Kurzemes </a:t>
            </a:r>
            <a:r>
              <a:rPr lang="lv-LV" sz="2400" dirty="0" err="1" smtClean="0">
                <a:solidFill>
                  <a:schemeClr val="tx1"/>
                </a:solidFill>
              </a:rPr>
              <a:t>herzogs</a:t>
            </a:r>
            <a:r>
              <a:rPr lang="lv-LV" sz="2400" dirty="0" smtClean="0">
                <a:solidFill>
                  <a:schemeClr val="tx1"/>
                </a:solidFill>
              </a:rPr>
              <a:t> </a:t>
            </a:r>
            <a:r>
              <a:rPr lang="lv-LV" sz="2400" b="1" dirty="0" smtClean="0">
                <a:solidFill>
                  <a:schemeClr val="tx1"/>
                </a:solidFill>
              </a:rPr>
              <a:t>Gothards </a:t>
            </a:r>
            <a:r>
              <a:rPr lang="lv-LV" sz="2400" b="1" dirty="0" err="1" smtClean="0">
                <a:solidFill>
                  <a:schemeClr val="tx1"/>
                </a:solidFill>
              </a:rPr>
              <a:t>Ketlers</a:t>
            </a:r>
            <a:r>
              <a:rPr lang="lv-LV" sz="2400" b="1" dirty="0" smtClean="0">
                <a:solidFill>
                  <a:schemeClr val="tx1"/>
                </a:solidFill>
              </a:rPr>
              <a:t> </a:t>
            </a:r>
            <a:r>
              <a:rPr lang="lv-LV" sz="2400" dirty="0" smtClean="0">
                <a:solidFill>
                  <a:schemeClr val="tx1"/>
                </a:solidFill>
              </a:rPr>
              <a:t>pieņem lēmumu </a:t>
            </a:r>
            <a:r>
              <a:rPr lang="lv-LV" sz="2400" b="1" dirty="0" smtClean="0">
                <a:solidFill>
                  <a:schemeClr val="tx1"/>
                </a:solidFill>
              </a:rPr>
              <a:t>70 vietās </a:t>
            </a:r>
            <a:r>
              <a:rPr lang="lv-LV" sz="2400" dirty="0" smtClean="0">
                <a:solidFill>
                  <a:schemeClr val="tx1"/>
                </a:solidFill>
              </a:rPr>
              <a:t>atjaunot un uzcelt jaunas luterāņu baznīcas, pastorātus, skolas un patversmes.</a:t>
            </a:r>
          </a:p>
        </p:txBody>
      </p:sp>
      <p:pic>
        <p:nvPicPr>
          <p:cNvPr id="41988" name="Picture 4" descr="Gothards Ketlers — Vikipēdi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1" y="836712"/>
            <a:ext cx="2798523" cy="31991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4034" name="Picture 2" descr="Vecumnieku ev. lut. baznīca - Bauskas novada pašvaldības iestāde  «Vecumnieku apvienības pārvalde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692696"/>
            <a:ext cx="3168352" cy="3600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Hexagon 11"/>
          <p:cNvSpPr/>
          <p:nvPr/>
        </p:nvSpPr>
        <p:spPr>
          <a:xfrm>
            <a:off x="0" y="5445224"/>
            <a:ext cx="9144000" cy="141277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 smtClean="0">
                <a:solidFill>
                  <a:schemeClr val="tx1"/>
                </a:solidFill>
              </a:rPr>
              <a:t>daudzi desmiti hercoga </a:t>
            </a:r>
            <a:r>
              <a:rPr lang="lv-LV" sz="2400" dirty="0" err="1" smtClean="0">
                <a:solidFill>
                  <a:schemeClr val="tx1"/>
                </a:solidFill>
              </a:rPr>
              <a:t>Ketlera</a:t>
            </a:r>
            <a:r>
              <a:rPr lang="lv-LV" sz="2400" dirty="0" smtClean="0">
                <a:solidFill>
                  <a:schemeClr val="tx1"/>
                </a:solidFill>
              </a:rPr>
              <a:t> baznīcu bija vien pagaidu šķūnīši ar salmu jumtiem. Līdzīgi tas bija arī ar pirmo </a:t>
            </a:r>
            <a:r>
              <a:rPr lang="lv-LV" sz="2400" b="1" dirty="0" smtClean="0">
                <a:solidFill>
                  <a:schemeClr val="tx1"/>
                </a:solidFill>
              </a:rPr>
              <a:t>Vecumnieku baznīcu</a:t>
            </a:r>
            <a:r>
              <a:rPr lang="lv-LV" sz="2400" dirty="0" smtClean="0">
                <a:solidFill>
                  <a:schemeClr val="tx1"/>
                </a:solidFill>
              </a:rPr>
              <a:t>, kura tika celta drīz pēc hercoga 1567. gada rīkojuma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10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1.bp.blogspot.com/-x0ai8LMFBlk/V7HQjeprmSI/AAAAAAAAABU/eYgf0NTPKkIXX745f15HI3KklZLDyWYUwCLcB/s640/Valles%2Bbazn%25C4%25ABca%2B-%2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8280920" cy="46377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Reformācijas notikumi Latvijā</a:t>
            </a:r>
          </a:p>
        </p:txBody>
      </p:sp>
      <p:sp>
        <p:nvSpPr>
          <p:cNvPr id="12" name="Hexagon 11"/>
          <p:cNvSpPr/>
          <p:nvPr/>
        </p:nvSpPr>
        <p:spPr>
          <a:xfrm>
            <a:off x="0" y="4869160"/>
            <a:ext cx="9144000" cy="198884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 smtClean="0">
                <a:solidFill>
                  <a:schemeClr val="tx1"/>
                </a:solidFill>
              </a:rPr>
              <a:t>Valles </a:t>
            </a:r>
            <a:r>
              <a:rPr lang="lv-LV" sz="2400" dirty="0" smtClean="0">
                <a:solidFill>
                  <a:schemeClr val="tx1"/>
                </a:solidFill>
              </a:rPr>
              <a:t>baznīcas ēka ir vecākā luterāņu baznīca Vecumnieku novadā, celta par pēdējā Kurzemes hercoga Pētera līdzekļiem 1781. – 1785. g. Tomēr evaņģēliski luteriskās draudzes pirmsākumi ir meklējami daudz agrāk. </a:t>
            </a:r>
            <a:endParaRPr lang="lv-LV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Pirmā latviski tulkotā Bībe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692696"/>
            <a:ext cx="9103305" cy="6165304"/>
          </a:xfrm>
          <a:prstGeom prst="rect">
            <a:avLst/>
          </a:prstGeom>
          <a:noFill/>
        </p:spPr>
      </p:pic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Reformācijas notikumi Latvijā</a:t>
            </a:r>
          </a:p>
        </p:txBody>
      </p:sp>
      <p:sp>
        <p:nvSpPr>
          <p:cNvPr id="8" name="Hexagon 7"/>
          <p:cNvSpPr/>
          <p:nvPr/>
        </p:nvSpPr>
        <p:spPr>
          <a:xfrm>
            <a:off x="0" y="2276872"/>
            <a:ext cx="6048672" cy="108012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1587.g. Mazais Katehisms </a:t>
            </a:r>
            <a:r>
              <a:rPr lang="lv-LV" sz="2800" dirty="0" smtClean="0">
                <a:solidFill>
                  <a:schemeClr val="tx1"/>
                </a:solidFill>
              </a:rPr>
              <a:t>iznāk latviešu valodā</a:t>
            </a:r>
          </a:p>
        </p:txBody>
      </p:sp>
      <p:sp>
        <p:nvSpPr>
          <p:cNvPr id="9" name="Hexagon 8"/>
          <p:cNvSpPr/>
          <p:nvPr/>
        </p:nvSpPr>
        <p:spPr>
          <a:xfrm>
            <a:off x="2123728" y="3501008"/>
            <a:ext cx="7020272" cy="1368152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1587.g. </a:t>
            </a:r>
            <a:r>
              <a:rPr lang="lv-LV" sz="2800" dirty="0" smtClean="0">
                <a:solidFill>
                  <a:schemeClr val="tx1"/>
                </a:solidFill>
              </a:rPr>
              <a:t>Kurzemē tiek iespiesta pirmā latviešu </a:t>
            </a:r>
            <a:r>
              <a:rPr lang="lv-LV" sz="2800" b="1" dirty="0" smtClean="0">
                <a:solidFill>
                  <a:schemeClr val="tx1"/>
                </a:solidFill>
              </a:rPr>
              <a:t>dziesmu grāmata</a:t>
            </a:r>
            <a:endParaRPr lang="lv-LV" sz="2800" dirty="0" smtClean="0">
              <a:solidFill>
                <a:schemeClr val="tx1"/>
              </a:solidFill>
            </a:endParaRPr>
          </a:p>
        </p:txBody>
      </p:sp>
      <p:sp>
        <p:nvSpPr>
          <p:cNvPr id="10" name="Hexagon 9"/>
          <p:cNvSpPr/>
          <p:nvPr/>
        </p:nvSpPr>
        <p:spPr>
          <a:xfrm>
            <a:off x="611560" y="5013176"/>
            <a:ext cx="7992888" cy="1700808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1685.g. </a:t>
            </a:r>
            <a:r>
              <a:rPr lang="lv-LV" sz="2800" dirty="0" smtClean="0">
                <a:solidFill>
                  <a:schemeClr val="tx1"/>
                </a:solidFill>
              </a:rPr>
              <a:t>Alūksnes mācītājs </a:t>
            </a:r>
            <a:r>
              <a:rPr lang="lv-LV" sz="2800" dirty="0" err="1" smtClean="0">
                <a:solidFill>
                  <a:schemeClr val="tx1"/>
                </a:solidFill>
              </a:rPr>
              <a:t>Ersnts</a:t>
            </a:r>
            <a:r>
              <a:rPr lang="lv-LV" sz="2800" dirty="0" smtClean="0">
                <a:solidFill>
                  <a:schemeClr val="tx1"/>
                </a:solidFill>
              </a:rPr>
              <a:t> Gliks iztulko </a:t>
            </a:r>
            <a:r>
              <a:rPr lang="lv-LV" sz="2800" b="1" dirty="0" smtClean="0">
                <a:solidFill>
                  <a:schemeClr val="tx1"/>
                </a:solidFill>
              </a:rPr>
              <a:t>Jauno Derību </a:t>
            </a:r>
            <a:r>
              <a:rPr lang="lv-LV" sz="2800" dirty="0" smtClean="0">
                <a:solidFill>
                  <a:schemeClr val="tx1"/>
                </a:solidFill>
              </a:rPr>
              <a:t>latviešu valodā un </a:t>
            </a:r>
            <a:r>
              <a:rPr lang="lv-LV" sz="2800" b="1" dirty="0" smtClean="0">
                <a:solidFill>
                  <a:schemeClr val="tx1"/>
                </a:solidFill>
              </a:rPr>
              <a:t>1689.g</a:t>
            </a:r>
            <a:r>
              <a:rPr lang="lv-LV" sz="2800" dirty="0" smtClean="0">
                <a:solidFill>
                  <a:schemeClr val="tx1"/>
                </a:solidFill>
              </a:rPr>
              <a:t>. iztulko arī </a:t>
            </a:r>
            <a:r>
              <a:rPr lang="lv-LV" sz="2800" b="1" dirty="0" smtClean="0">
                <a:solidFill>
                  <a:schemeClr val="tx1"/>
                </a:solidFill>
              </a:rPr>
              <a:t>Veco Derību </a:t>
            </a:r>
          </a:p>
        </p:txBody>
      </p:sp>
      <p:sp>
        <p:nvSpPr>
          <p:cNvPr id="11" name="Hexagon 10"/>
          <p:cNvSpPr/>
          <p:nvPr/>
        </p:nvSpPr>
        <p:spPr>
          <a:xfrm>
            <a:off x="755576" y="836712"/>
            <a:ext cx="6300192" cy="1296144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1586.g. </a:t>
            </a:r>
            <a:r>
              <a:rPr lang="lv-LV" sz="2800" dirty="0" smtClean="0">
                <a:solidFill>
                  <a:schemeClr val="tx1"/>
                </a:solidFill>
              </a:rPr>
              <a:t>Iznāk </a:t>
            </a:r>
            <a:r>
              <a:rPr lang="lv-LV" sz="2800" b="1" dirty="0" err="1" smtClean="0">
                <a:solidFill>
                  <a:schemeClr val="tx1"/>
                </a:solidFill>
              </a:rPr>
              <a:t>Enhiridions</a:t>
            </a:r>
            <a:r>
              <a:rPr lang="lv-LV" sz="2800" dirty="0" smtClean="0">
                <a:solidFill>
                  <a:schemeClr val="tx1"/>
                </a:solidFill>
              </a:rPr>
              <a:t> (mācītāja rokasgrāmata) latviešu valodā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8" grpId="0" animBg="1"/>
      <p:bldP spid="9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 descr="http://www.citariga.lv/images/vecriga/doma_baznica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571900"/>
            <a:ext cx="8786842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Reformācija Latvijā 500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00075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b="1" dirty="0" smtClean="0"/>
              <a:t>Latviju</a:t>
            </a:r>
            <a:r>
              <a:rPr lang="lv-LV" sz="2800" dirty="0" smtClean="0"/>
              <a:t> </a:t>
            </a:r>
            <a:r>
              <a:rPr lang="lv-LV" sz="2800" dirty="0"/>
              <a:t>reformācija sasniedza ~</a:t>
            </a:r>
            <a:r>
              <a:rPr lang="lv-LV" sz="2800" b="1" dirty="0"/>
              <a:t>1522</a:t>
            </a:r>
            <a:r>
              <a:rPr lang="lv-LV" sz="2800" dirty="0"/>
              <a:t>.g. Kad par Pētera baznīcas mācītāju ieceļ A. </a:t>
            </a:r>
            <a:r>
              <a:rPr lang="lv-LV" sz="2800" dirty="0" err="1"/>
              <a:t>Knopkenu</a:t>
            </a:r>
            <a:r>
              <a:rPr lang="lv-LV" sz="2800" dirty="0"/>
              <a:t> pret domkapitula gribu.  Un drīz vien </a:t>
            </a:r>
            <a:r>
              <a:rPr lang="lv-LV" sz="2800" b="1" dirty="0"/>
              <a:t>lielākā daļa</a:t>
            </a:r>
            <a:r>
              <a:rPr lang="lv-LV" sz="2800" dirty="0"/>
              <a:t> </a:t>
            </a:r>
            <a:r>
              <a:rPr lang="lv-LV" sz="2800" b="1" dirty="0"/>
              <a:t>Livonijas Baznīca</a:t>
            </a:r>
            <a:r>
              <a:rPr lang="lv-LV" sz="2800" dirty="0"/>
              <a:t> – mācītāji un draudzes </a:t>
            </a:r>
            <a:r>
              <a:rPr lang="lv-LV" sz="2800" b="1" dirty="0"/>
              <a:t>pārgāja luteriskajā ticībā</a:t>
            </a:r>
            <a:r>
              <a:rPr lang="lv-LV" sz="2800" dirty="0"/>
              <a:t>. </a:t>
            </a:r>
          </a:p>
          <a:p>
            <a:pPr>
              <a:buFont typeface="Arial" charset="0"/>
              <a:buChar char="•"/>
            </a:pPr>
            <a:r>
              <a:rPr lang="lv-LV" sz="2800" b="1" dirty="0"/>
              <a:t>Reformācijas ietekmi</a:t>
            </a:r>
            <a:r>
              <a:rPr lang="lv-LV" sz="2800" dirty="0"/>
              <a:t> mēs </a:t>
            </a:r>
            <a:r>
              <a:rPr lang="lv-LV" sz="2800" b="1" dirty="0"/>
              <a:t>redzam</a:t>
            </a:r>
            <a:r>
              <a:rPr lang="lv-LV" sz="2800" dirty="0"/>
              <a:t> arī līdz šai dienai </a:t>
            </a:r>
            <a:r>
              <a:rPr lang="lv-LV" sz="2800" b="1" dirty="0"/>
              <a:t>pie mums</a:t>
            </a:r>
            <a:r>
              <a:rPr lang="lv-LV" sz="2800" dirty="0"/>
              <a:t>. Un vēl šobaltdien </a:t>
            </a:r>
            <a:r>
              <a:rPr lang="lv-LV" sz="2800" b="1" dirty="0"/>
              <a:t>Luteriskā Baznīca Latvijā ir un pastāv</a:t>
            </a:r>
            <a:r>
              <a:rPr lang="lv-LV" sz="2800" dirty="0"/>
              <a:t>, kā lielākā </a:t>
            </a:r>
            <a:r>
              <a:rPr lang="lv-LV" sz="2800" b="1" dirty="0"/>
              <a:t>Baznīca šajā zemē</a:t>
            </a:r>
            <a:r>
              <a:rPr lang="lv-LV" sz="2800" dirty="0"/>
              <a:t>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5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88913"/>
            <a:ext cx="8229600" cy="668337"/>
          </a:xfrm>
        </p:spPr>
        <p:txBody>
          <a:bodyPr/>
          <a:lstStyle/>
          <a:p>
            <a:pPr eaLnBrk="1" hangingPunct="1">
              <a:defRPr/>
            </a:pPr>
            <a:r>
              <a:rPr lang="lv-LV" sz="4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Reformācija</a:t>
            </a:r>
          </a:p>
        </p:txBody>
      </p:sp>
      <p:sp>
        <p:nvSpPr>
          <p:cNvPr id="26628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710E29B-1FE1-491D-A49F-A2DE7F875ED0}" type="slidenum">
              <a:rPr lang="lv-LV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lv-LV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717032"/>
            <a:ext cx="8372461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764704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Jēzus</a:t>
            </a:r>
            <a:r>
              <a:rPr lang="lv-LV" sz="2800" dirty="0" smtClean="0"/>
              <a:t> </a:t>
            </a:r>
            <a:r>
              <a:rPr lang="lv-LV" sz="2800" dirty="0"/>
              <a:t>bija </a:t>
            </a:r>
            <a:r>
              <a:rPr lang="lv-LV" sz="2800" b="1" dirty="0"/>
              <a:t>1. Baznīcas </a:t>
            </a:r>
            <a:r>
              <a:rPr lang="lv-LV" sz="2800" b="1" dirty="0" err="1"/>
              <a:t>reformātors</a:t>
            </a:r>
            <a:r>
              <a:rPr lang="lv-LV" sz="2800" dirty="0"/>
              <a:t>, </a:t>
            </a:r>
            <a:r>
              <a:rPr lang="lv-LV" sz="2800" b="1" dirty="0"/>
              <a:t>Viņš</a:t>
            </a:r>
            <a:r>
              <a:rPr lang="lv-LV" sz="2800" dirty="0"/>
              <a:t> redzēja, ka </a:t>
            </a:r>
            <a:r>
              <a:rPr lang="lv-LV" sz="2800" b="1" dirty="0"/>
              <a:t>jūdi</a:t>
            </a:r>
            <a:r>
              <a:rPr lang="lv-LV" sz="2800" dirty="0"/>
              <a:t> bija </a:t>
            </a:r>
            <a:r>
              <a:rPr lang="lv-LV" sz="2800" b="1" dirty="0"/>
              <a:t>ieviesuši</a:t>
            </a:r>
            <a:r>
              <a:rPr lang="lv-LV" sz="2800" dirty="0"/>
              <a:t> daudz lietu </a:t>
            </a:r>
            <a:r>
              <a:rPr lang="lv-LV" sz="2800" b="1" dirty="0"/>
              <a:t>pretēji ticībai</a:t>
            </a:r>
            <a:r>
              <a:rPr lang="lv-LV" sz="2800" dirty="0"/>
              <a:t>, un tās bija </a:t>
            </a:r>
            <a:r>
              <a:rPr lang="lv-LV" sz="2800" b="1" dirty="0"/>
              <a:t>jāattīra</a:t>
            </a:r>
            <a:r>
              <a:rPr lang="lv-LV" sz="2800" dirty="0"/>
              <a:t> un </a:t>
            </a:r>
            <a:r>
              <a:rPr lang="lv-LV" sz="2800" b="1" dirty="0"/>
              <a:t>jāatgriežas</a:t>
            </a:r>
            <a:r>
              <a:rPr lang="lv-LV" sz="2800" dirty="0"/>
              <a:t> pie </a:t>
            </a:r>
            <a:r>
              <a:rPr lang="lv-LV" sz="2800" b="1" dirty="0"/>
              <a:t>saknēm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Luters</a:t>
            </a:r>
            <a:r>
              <a:rPr lang="lv-LV" sz="2800" dirty="0" smtClean="0"/>
              <a:t> rīkojās pēc </a:t>
            </a:r>
            <a:r>
              <a:rPr lang="lv-LV" sz="2800" b="1" dirty="0" smtClean="0"/>
              <a:t>Jēzus piemēra</a:t>
            </a:r>
            <a:r>
              <a:rPr lang="lv-LV" sz="2800" dirty="0" smtClean="0"/>
              <a:t>! Lasot svētos rakstus, Luters arvien vairāk pārliecinās, </a:t>
            </a:r>
            <a:r>
              <a:rPr lang="lv-LV" sz="2800" b="1" dirty="0" smtClean="0"/>
              <a:t>cik ļoti viduslaiku baznīca atšķiras no </a:t>
            </a:r>
            <a:r>
              <a:rPr lang="lv-LV" sz="2800" b="1" dirty="0" err="1" smtClean="0"/>
              <a:t>senbaznīcas</a:t>
            </a:r>
            <a:r>
              <a:rPr lang="lv-LV" sz="2800" dirty="0" smtClean="0"/>
              <a:t>, cik ļoti tā laika gaitā ir </a:t>
            </a:r>
            <a:r>
              <a:rPr lang="lv-LV" sz="2800" b="1" dirty="0" smtClean="0"/>
              <a:t>deformējusies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Reformācija 1517.g. 31.okt.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08013"/>
            <a:ext cx="91440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600" dirty="0"/>
              <a:t>1517. gadā </a:t>
            </a:r>
            <a:r>
              <a:rPr lang="lv-LV" sz="2600" b="1" dirty="0"/>
              <a:t>pāvests</a:t>
            </a:r>
            <a:r>
              <a:rPr lang="lv-LV" sz="2600" dirty="0"/>
              <a:t> </a:t>
            </a:r>
            <a:r>
              <a:rPr lang="lv-LV" sz="2600" b="1" dirty="0"/>
              <a:t>izsludināja</a:t>
            </a:r>
            <a:r>
              <a:rPr lang="lv-LV" sz="2600" dirty="0"/>
              <a:t> t.s. „</a:t>
            </a:r>
            <a:r>
              <a:rPr lang="lv-LV" sz="2600" b="1" dirty="0"/>
              <a:t>jubilejas atlaides</a:t>
            </a:r>
            <a:r>
              <a:rPr lang="lv-LV" sz="2600" dirty="0"/>
              <a:t>”-, lai vāktu līdzekļus Sv. Pētera katedrāles restaurācijai. </a:t>
            </a:r>
          </a:p>
          <a:p>
            <a:pPr>
              <a:buFont typeface="Arial" charset="0"/>
              <a:buChar char="•"/>
            </a:pPr>
            <a:r>
              <a:rPr lang="lv-LV" sz="2600" b="1" dirty="0"/>
              <a:t>1517.g. 31.oktobrī</a:t>
            </a:r>
            <a:r>
              <a:rPr lang="lv-LV" sz="2600" dirty="0"/>
              <a:t> Vācijā </a:t>
            </a:r>
            <a:r>
              <a:rPr lang="lv-LV" sz="2600" b="1" dirty="0" err="1"/>
              <a:t>augustīniešu</a:t>
            </a:r>
            <a:r>
              <a:rPr lang="lv-LV" sz="2600" dirty="0"/>
              <a:t> ordeņa </a:t>
            </a:r>
            <a:r>
              <a:rPr lang="lv-LV" sz="2600" b="1" dirty="0"/>
              <a:t>mūks</a:t>
            </a:r>
            <a:r>
              <a:rPr lang="lv-LV" sz="2600" dirty="0"/>
              <a:t> Mārtiņš </a:t>
            </a:r>
            <a:r>
              <a:rPr lang="lv-LV" sz="2600" b="1" dirty="0"/>
              <a:t>Luters</a:t>
            </a:r>
            <a:r>
              <a:rPr lang="lv-LV" sz="2600" dirty="0"/>
              <a:t> </a:t>
            </a:r>
            <a:r>
              <a:rPr lang="lv-LV" sz="2600" dirty="0" smtClean="0"/>
              <a:t>pielika </a:t>
            </a:r>
            <a:r>
              <a:rPr lang="lv-LV" sz="2600" b="1" dirty="0"/>
              <a:t>95 tēzes</a:t>
            </a:r>
            <a:r>
              <a:rPr lang="lv-LV" sz="2600" dirty="0"/>
              <a:t> </a:t>
            </a:r>
            <a:r>
              <a:rPr lang="lv-LV" sz="2600" dirty="0" smtClean="0"/>
              <a:t>pie </a:t>
            </a:r>
            <a:r>
              <a:rPr lang="lv-LV" sz="2600" dirty="0" err="1" smtClean="0"/>
              <a:t>Vitenbergas</a:t>
            </a:r>
            <a:r>
              <a:rPr lang="lv-LV" sz="2600" dirty="0" smtClean="0"/>
              <a:t> pils baznīcas </a:t>
            </a:r>
            <a:r>
              <a:rPr lang="lv-LV" sz="2600" dirty="0" err="1" smtClean="0"/>
              <a:t>druvīm</a:t>
            </a:r>
            <a:r>
              <a:rPr lang="lv-LV" sz="2600" dirty="0" smtClean="0"/>
              <a:t> vērstas </a:t>
            </a:r>
            <a:r>
              <a:rPr lang="lv-LV" sz="2600" dirty="0"/>
              <a:t>pret </a:t>
            </a:r>
            <a:r>
              <a:rPr lang="lv-LV" sz="2600" b="1" dirty="0"/>
              <a:t>indulgenču </a:t>
            </a:r>
            <a:r>
              <a:rPr lang="lv-LV" sz="2600" b="1" dirty="0" smtClean="0"/>
              <a:t>tirdzniecību.</a:t>
            </a:r>
          </a:p>
          <a:p>
            <a:pPr>
              <a:buFont typeface="Arial" charset="0"/>
              <a:buChar char="•"/>
            </a:pPr>
            <a:r>
              <a:rPr lang="lv-LV" sz="2600" b="1" dirty="0" smtClean="0"/>
              <a:t>95 tēzes bija tikai iesākums, svarīgākais nāca vēlāk!</a:t>
            </a:r>
            <a:endParaRPr lang="en-US" sz="2600" dirty="0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7656" y="3286124"/>
            <a:ext cx="3096344" cy="35718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47" name="Picture 7" descr="Att&amp;emacr;lu rezult&amp;amacr;ti vaic&amp;amacr;jumam “Wittenberg schlosskirche”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90068"/>
            <a:ext cx="5857884" cy="32722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27384"/>
            <a:ext cx="9144000" cy="777875"/>
          </a:xfrm>
        </p:spPr>
        <p:txBody>
          <a:bodyPr/>
          <a:lstStyle/>
          <a:p>
            <a:pPr eaLnBrk="1" hangingPunct="1"/>
            <a:r>
              <a:rPr lang="lv-LV" sz="3300" b="1" dirty="0" smtClean="0"/>
              <a:t>Lutera reformācijas galvenais sasniegums: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5903893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/>
            <a:r>
              <a:rPr lang="lv-LV" sz="2800" dirty="0" smtClean="0"/>
              <a:t>“</a:t>
            </a:r>
            <a:r>
              <a:rPr lang="lv-LV" sz="2800" i="1" dirty="0" smtClean="0"/>
              <a:t>Bet Dievs Savā žēlastībā tos attaisno bez nopelna, sagādājis tiem pestīšanu Jēzū Kristū</a:t>
            </a:r>
            <a:r>
              <a:rPr lang="lv-LV" sz="2800" dirty="0" smtClean="0"/>
              <a:t>.” (Rom.3:24)</a:t>
            </a:r>
            <a:endParaRPr lang="lv-LV" sz="2800" dirty="0"/>
          </a:p>
        </p:txBody>
      </p:sp>
      <p:pic>
        <p:nvPicPr>
          <p:cNvPr id="6" name="Picture 2" descr="GHDI -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0888"/>
            <a:ext cx="9186902" cy="3484689"/>
          </a:xfrm>
          <a:prstGeom prst="rect">
            <a:avLst/>
          </a:prstGeom>
          <a:noFill/>
        </p:spPr>
      </p:pic>
      <p:sp>
        <p:nvSpPr>
          <p:cNvPr id="9" name="Hexagon 8"/>
          <p:cNvSpPr/>
          <p:nvPr/>
        </p:nvSpPr>
        <p:spPr>
          <a:xfrm>
            <a:off x="395536" y="836712"/>
            <a:ext cx="8352928" cy="144016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/>
            <a:r>
              <a:rPr lang="lv-LV" sz="3200" b="1" dirty="0" smtClean="0">
                <a:solidFill>
                  <a:schemeClr val="tx1"/>
                </a:solidFill>
              </a:rPr>
              <a:t>Evaņģēlija atgūšana</a:t>
            </a:r>
            <a:r>
              <a:rPr lang="lv-LV" sz="3200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 algn="ctr"/>
            <a:r>
              <a:rPr lang="lv-LV" sz="3200" dirty="0" smtClean="0">
                <a:solidFill>
                  <a:schemeClr val="tx1"/>
                </a:solidFill>
              </a:rPr>
              <a:t>mācība par </a:t>
            </a:r>
            <a:r>
              <a:rPr lang="lv-LV" sz="3200" b="1" dirty="0" smtClean="0">
                <a:solidFill>
                  <a:schemeClr val="tx1"/>
                </a:solidFill>
              </a:rPr>
              <a:t>attaisnošanu ticībā</a:t>
            </a:r>
            <a:r>
              <a:rPr lang="lv-LV" sz="3200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 algn="ctr"/>
            <a:r>
              <a:rPr lang="lv-LV" sz="3200" dirty="0" smtClean="0">
                <a:solidFill>
                  <a:schemeClr val="tx1"/>
                </a:solidFill>
              </a:rPr>
              <a:t>nevis ar darbiem.</a:t>
            </a:r>
          </a:p>
        </p:txBody>
      </p:sp>
      <p:pic>
        <p:nvPicPr>
          <p:cNvPr id="10" name="Picture 3" descr="D:\Downloads\cros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872182"/>
            <a:ext cx="1332682" cy="13326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44D9646-2F3D-405D-B390-3827EA323470}" type="slidenum">
              <a:rPr lang="en-US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en-US" sz="1200" dirty="0">
              <a:latin typeface="+mn-lt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4857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Labie darbi</a:t>
            </a:r>
            <a:endParaRPr lang="lv-LV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548680"/>
            <a:ext cx="51435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000"/>
              </a:lnSpc>
              <a:buFontTx/>
              <a:buChar char="-"/>
            </a:pPr>
            <a:r>
              <a:rPr lang="lv-LV" sz="2800" dirty="0" smtClean="0">
                <a:cs typeface="Arial" charset="0"/>
              </a:rPr>
              <a:t> Darījums ar Dievu</a:t>
            </a:r>
          </a:p>
          <a:p>
            <a:pPr>
              <a:lnSpc>
                <a:spcPts val="3000"/>
              </a:lnSpc>
              <a:buFontTx/>
              <a:buChar char="-"/>
            </a:pPr>
            <a:r>
              <a:rPr lang="lv-LV" sz="2800" dirty="0" smtClean="0">
                <a:cs typeface="Arial" charset="0"/>
              </a:rPr>
              <a:t> Nav vajadzīga sirds nožēla</a:t>
            </a:r>
          </a:p>
          <a:p>
            <a:pPr>
              <a:lnSpc>
                <a:spcPts val="3000"/>
              </a:lnSpc>
              <a:buFontTx/>
              <a:buChar char="-"/>
            </a:pPr>
            <a:r>
              <a:rPr lang="lv-LV" sz="2800" dirty="0" smtClean="0">
                <a:cs typeface="Arial" charset="0"/>
              </a:rPr>
              <a:t> Nav vajadzīgs Jēzus</a:t>
            </a:r>
          </a:p>
          <a:p>
            <a:pPr>
              <a:lnSpc>
                <a:spcPts val="3000"/>
              </a:lnSpc>
            </a:pPr>
            <a:r>
              <a:rPr lang="lv-LV" sz="2800" dirty="0" smtClean="0">
                <a:cs typeface="Arial" charset="0"/>
              </a:rPr>
              <a:t>- Var viegli kontrolēt cilvēkus</a:t>
            </a:r>
          </a:p>
          <a:p>
            <a:pPr>
              <a:lnSpc>
                <a:spcPts val="3000"/>
              </a:lnSpc>
            </a:pPr>
            <a:r>
              <a:rPr lang="lv-LV" sz="2800" dirty="0" smtClean="0">
                <a:cs typeface="Arial" charset="0"/>
              </a:rPr>
              <a:t>- Var </a:t>
            </a:r>
            <a:r>
              <a:rPr lang="lv-LV" sz="2800" dirty="0">
                <a:cs typeface="Arial" charset="0"/>
              </a:rPr>
              <a:t>vieglāk taisīt biznesu</a:t>
            </a:r>
          </a:p>
          <a:p>
            <a:pPr>
              <a:lnSpc>
                <a:spcPts val="3000"/>
              </a:lnSpc>
              <a:buFontTx/>
              <a:buChar char="-"/>
            </a:pPr>
            <a:r>
              <a:rPr lang="lv-LV" sz="2800" dirty="0">
                <a:cs typeface="Arial" charset="0"/>
              </a:rPr>
              <a:t> Neatbilst </a:t>
            </a:r>
            <a:r>
              <a:rPr lang="lv-LV" sz="2800" dirty="0" smtClean="0">
                <a:cs typeface="Arial" charset="0"/>
              </a:rPr>
              <a:t>Bībeles patiesībai</a:t>
            </a:r>
            <a:endParaRPr lang="lv-LV" sz="2800" dirty="0">
              <a:cs typeface="Arial" charset="0"/>
            </a:endParaRPr>
          </a:p>
          <a:p>
            <a:pPr>
              <a:lnSpc>
                <a:spcPts val="3000"/>
              </a:lnSpc>
              <a:buFontTx/>
              <a:buChar char="-"/>
            </a:pPr>
            <a:r>
              <a:rPr lang="lv-LV" sz="2800" dirty="0">
                <a:cs typeface="Arial" charset="0"/>
              </a:rPr>
              <a:t> </a:t>
            </a:r>
            <a:r>
              <a:rPr lang="lv-LV" sz="2800" dirty="0" smtClean="0">
                <a:cs typeface="Arial" charset="0"/>
              </a:rPr>
              <a:t>Viegli </a:t>
            </a:r>
            <a:r>
              <a:rPr lang="lv-LV" sz="2800" dirty="0">
                <a:cs typeface="Arial" charset="0"/>
              </a:rPr>
              <a:t>piesaista māņticības</a:t>
            </a:r>
          </a:p>
          <a:p>
            <a:pPr>
              <a:lnSpc>
                <a:spcPts val="3000"/>
              </a:lnSpc>
              <a:buFontTx/>
              <a:buChar char="-"/>
            </a:pPr>
            <a:r>
              <a:rPr lang="lv-LV" sz="2800" dirty="0" smtClean="0">
                <a:cs typeface="Arial" charset="0"/>
              </a:rPr>
              <a:t> Neizpildāmi cilvēkam</a:t>
            </a:r>
            <a:endParaRPr lang="lv-LV" sz="2800" dirty="0">
              <a:cs typeface="Arial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4929188" y="0"/>
            <a:ext cx="4214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Ticība</a:t>
            </a:r>
            <a:endParaRPr lang="lv-LV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788024" y="476672"/>
            <a:ext cx="4643437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000"/>
              </a:lnSpc>
            </a:pPr>
            <a:r>
              <a:rPr lang="lv-LV" sz="2800" dirty="0" smtClean="0">
                <a:cs typeface="Arial" charset="0"/>
              </a:rPr>
              <a:t>+ Dieva mīlestība</a:t>
            </a:r>
          </a:p>
          <a:p>
            <a:pPr>
              <a:lnSpc>
                <a:spcPts val="3000"/>
              </a:lnSpc>
              <a:buFontTx/>
              <a:buChar char="-"/>
            </a:pPr>
            <a:r>
              <a:rPr lang="lv-LV" sz="2800" dirty="0" smtClean="0">
                <a:cs typeface="Arial" charset="0"/>
              </a:rPr>
              <a:t> Ir vajadzīga sirds nožēla</a:t>
            </a:r>
          </a:p>
          <a:p>
            <a:pPr>
              <a:lnSpc>
                <a:spcPts val="3000"/>
              </a:lnSpc>
              <a:buFontTx/>
              <a:buChar char="-"/>
            </a:pPr>
            <a:r>
              <a:rPr lang="lv-LV" sz="2800" dirty="0" smtClean="0">
                <a:cs typeface="Arial" charset="0"/>
              </a:rPr>
              <a:t> Grūti </a:t>
            </a:r>
            <a:r>
              <a:rPr lang="lv-LV" sz="2800" dirty="0">
                <a:cs typeface="Arial" charset="0"/>
              </a:rPr>
              <a:t>taisīt </a:t>
            </a:r>
            <a:r>
              <a:rPr lang="lv-LV" sz="2800" dirty="0" smtClean="0">
                <a:cs typeface="Arial" charset="0"/>
              </a:rPr>
              <a:t>biznesu</a:t>
            </a:r>
          </a:p>
          <a:p>
            <a:pPr>
              <a:lnSpc>
                <a:spcPts val="3000"/>
              </a:lnSpc>
              <a:buFontTx/>
              <a:buChar char="-"/>
            </a:pPr>
            <a:r>
              <a:rPr lang="lv-LV" sz="2800" dirty="0" smtClean="0">
                <a:cs typeface="Arial" charset="0"/>
              </a:rPr>
              <a:t> Grūti kontrolēt cilvēkus</a:t>
            </a:r>
            <a:endParaRPr lang="lv-LV" sz="2800" dirty="0">
              <a:cs typeface="Arial" charset="0"/>
            </a:endParaRPr>
          </a:p>
          <a:p>
            <a:pPr>
              <a:lnSpc>
                <a:spcPts val="3000"/>
              </a:lnSpc>
            </a:pPr>
            <a:r>
              <a:rPr lang="lv-LV" sz="2800" dirty="0">
                <a:cs typeface="Arial" charset="0"/>
              </a:rPr>
              <a:t>+ Ir patiesa</a:t>
            </a:r>
          </a:p>
          <a:p>
            <a:pPr>
              <a:lnSpc>
                <a:spcPts val="3000"/>
              </a:lnSpc>
            </a:pPr>
            <a:r>
              <a:rPr lang="lv-LV" sz="2800" dirty="0">
                <a:cs typeface="Arial" charset="0"/>
              </a:rPr>
              <a:t>+ Nav </a:t>
            </a:r>
            <a:r>
              <a:rPr lang="lv-LV" sz="2800" dirty="0" smtClean="0">
                <a:cs typeface="Arial" charset="0"/>
              </a:rPr>
              <a:t>māņticības</a:t>
            </a:r>
            <a:endParaRPr lang="lv-LV" sz="2800" dirty="0">
              <a:cs typeface="Arial" charset="0"/>
            </a:endParaRPr>
          </a:p>
          <a:p>
            <a:pPr>
              <a:lnSpc>
                <a:spcPts val="3000"/>
              </a:lnSpc>
            </a:pPr>
            <a:r>
              <a:rPr lang="lv-LV" sz="2800" dirty="0" smtClean="0">
                <a:cs typeface="Arial" charset="0"/>
              </a:rPr>
              <a:t>+ </a:t>
            </a:r>
            <a:r>
              <a:rPr lang="lv-LV" sz="2800" dirty="0">
                <a:cs typeface="Arial" charset="0"/>
              </a:rPr>
              <a:t>Atkarīga no </a:t>
            </a:r>
            <a:r>
              <a:rPr lang="lv-LV" sz="2800" dirty="0" smtClean="0">
                <a:cs typeface="Arial" charset="0"/>
              </a:rPr>
              <a:t>Jēzus</a:t>
            </a:r>
            <a:endParaRPr lang="lv-LV" sz="2800" dirty="0">
              <a:cs typeface="Arial" charset="0"/>
            </a:endParaRPr>
          </a:p>
          <a:p>
            <a:pPr>
              <a:lnSpc>
                <a:spcPts val="3000"/>
              </a:lnSpc>
            </a:pPr>
            <a:r>
              <a:rPr lang="lv-LV" sz="2800" dirty="0">
                <a:cs typeface="Arial" charset="0"/>
              </a:rPr>
              <a:t>+ Viss jau ir izdarīts</a:t>
            </a:r>
            <a:endParaRPr lang="en-US" sz="2800" dirty="0">
              <a:cs typeface="Arial" charset="0"/>
            </a:endParaRPr>
          </a:p>
        </p:txBody>
      </p:sp>
      <p:pic>
        <p:nvPicPr>
          <p:cNvPr id="9225" name="Picture 9" descr="http://t1.gstatic.com/images?q=tbn:ANd9GcRcLmCUeyFp8tl0GxPE56UEIr9tipw4Fn8qD4kodd1q_rck4P4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645024"/>
            <a:ext cx="388843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7" name="Picture 11" descr="http://t2.gstatic.com/images?q=tbn:ANd9GcQ0eKX-IG5oP2NvxheQW_pOwTnb3sqYs-uk2MXkfChayQJfukeh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8068" y="3573016"/>
            <a:ext cx="441593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0" y="6003285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2800" dirty="0" smtClean="0"/>
              <a:t>“</a:t>
            </a:r>
            <a:r>
              <a:rPr lang="en-US" sz="2800" i="1" dirty="0" smtClean="0"/>
              <a:t>Jo no </a:t>
            </a:r>
            <a:r>
              <a:rPr lang="en-US" sz="2800" i="1" dirty="0" err="1" smtClean="0"/>
              <a:t>žēlastības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jūs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esat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pestīti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ticībā</a:t>
            </a:r>
            <a:r>
              <a:rPr lang="en-US" sz="2800" i="1" dirty="0" smtClean="0"/>
              <a:t>, un </a:t>
            </a:r>
            <a:r>
              <a:rPr lang="en-US" sz="2800" i="1" dirty="0" err="1" smtClean="0"/>
              <a:t>tas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nav</a:t>
            </a:r>
            <a:r>
              <a:rPr lang="en-US" sz="2800" i="1" dirty="0" smtClean="0"/>
              <a:t> no </a:t>
            </a:r>
            <a:r>
              <a:rPr lang="en-US" sz="2800" i="1" dirty="0" err="1" smtClean="0"/>
              <a:t>jums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tā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ir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Dieva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dāvana</a:t>
            </a:r>
            <a:r>
              <a:rPr lang="en-US" sz="2800" dirty="0" smtClean="0"/>
              <a:t>.</a:t>
            </a:r>
            <a:r>
              <a:rPr lang="lv-LV" sz="2800" dirty="0" smtClean="0"/>
              <a:t>” (Ef.2:8)</a:t>
            </a:r>
            <a:endParaRPr lang="en-US" sz="28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 autoUpdateAnimBg="0"/>
      <p:bldP spid="8" grpId="0" autoUpdateAnimBg="0"/>
      <p:bldP spid="10" grpId="0" autoUpdateAnimBg="0"/>
      <p:bldP spid="1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Reformācijas notikumi Vācijā</a:t>
            </a:r>
          </a:p>
        </p:txBody>
      </p:sp>
      <p:pic>
        <p:nvPicPr>
          <p:cNvPr id="29698" name="Picture 2" descr="How the Protestant Reformation Started | Zondervan Academ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7"/>
            <a:ext cx="9144000" cy="6242205"/>
          </a:xfrm>
          <a:prstGeom prst="rect">
            <a:avLst/>
          </a:prstGeom>
          <a:noFill/>
        </p:spPr>
      </p:pic>
      <p:sp>
        <p:nvSpPr>
          <p:cNvPr id="13" name="Hexagon 12"/>
          <p:cNvSpPr/>
          <p:nvPr/>
        </p:nvSpPr>
        <p:spPr>
          <a:xfrm>
            <a:off x="0" y="836712"/>
            <a:ext cx="9144000" cy="108012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600" b="1" dirty="0" smtClean="0">
                <a:solidFill>
                  <a:schemeClr val="tx1"/>
                </a:solidFill>
              </a:rPr>
              <a:t>1517.g. 31.oktobrī</a:t>
            </a:r>
            <a:r>
              <a:rPr lang="lv-LV" sz="2600" dirty="0" smtClean="0">
                <a:solidFill>
                  <a:schemeClr val="tx1"/>
                </a:solidFill>
              </a:rPr>
              <a:t> Vācijā M.</a:t>
            </a:r>
            <a:r>
              <a:rPr lang="lv-LV" sz="2600" b="1" dirty="0" smtClean="0">
                <a:solidFill>
                  <a:schemeClr val="tx1"/>
                </a:solidFill>
              </a:rPr>
              <a:t>Luters</a:t>
            </a:r>
            <a:r>
              <a:rPr lang="lv-LV" sz="2600" dirty="0" smtClean="0">
                <a:solidFill>
                  <a:schemeClr val="tx1"/>
                </a:solidFill>
              </a:rPr>
              <a:t> pienagloja </a:t>
            </a:r>
            <a:r>
              <a:rPr lang="lv-LV" sz="2600" b="1" dirty="0" smtClean="0">
                <a:solidFill>
                  <a:schemeClr val="tx1"/>
                </a:solidFill>
              </a:rPr>
              <a:t>95 tēzes</a:t>
            </a:r>
            <a:r>
              <a:rPr lang="lv-LV" sz="2600" dirty="0" smtClean="0">
                <a:solidFill>
                  <a:schemeClr val="tx1"/>
                </a:solidFill>
              </a:rPr>
              <a:t> vērstas pret </a:t>
            </a:r>
            <a:r>
              <a:rPr lang="lv-LV" sz="2600" b="1" dirty="0" smtClean="0">
                <a:solidFill>
                  <a:schemeClr val="tx1"/>
                </a:solidFill>
              </a:rPr>
              <a:t>indulgenču tirdzniecību.</a:t>
            </a:r>
          </a:p>
        </p:txBody>
      </p:sp>
      <p:sp>
        <p:nvSpPr>
          <p:cNvPr id="14" name="Hexagon 13"/>
          <p:cNvSpPr/>
          <p:nvPr/>
        </p:nvSpPr>
        <p:spPr>
          <a:xfrm>
            <a:off x="0" y="2852936"/>
            <a:ext cx="9144000" cy="108012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600" b="1" dirty="0" smtClean="0">
                <a:solidFill>
                  <a:schemeClr val="tx1"/>
                </a:solidFill>
              </a:rPr>
              <a:t>1518. g. 7.augustā</a:t>
            </a:r>
            <a:r>
              <a:rPr lang="lv-LV" sz="2600" dirty="0" smtClean="0">
                <a:solidFill>
                  <a:schemeClr val="tx1"/>
                </a:solidFill>
              </a:rPr>
              <a:t> </a:t>
            </a:r>
            <a:r>
              <a:rPr lang="lv-LV" sz="2600" b="1" dirty="0" smtClean="0">
                <a:solidFill>
                  <a:schemeClr val="tx1"/>
                </a:solidFill>
              </a:rPr>
              <a:t>Luters</a:t>
            </a:r>
            <a:r>
              <a:rPr lang="lv-LV" sz="2600" dirty="0" smtClean="0">
                <a:solidFill>
                  <a:schemeClr val="tx1"/>
                </a:solidFill>
              </a:rPr>
              <a:t> tiek aicināts ierasties </a:t>
            </a:r>
            <a:r>
              <a:rPr lang="lv-LV" sz="2600" b="1" dirty="0" smtClean="0">
                <a:solidFill>
                  <a:schemeClr val="tx1"/>
                </a:solidFill>
              </a:rPr>
              <a:t>Romā</a:t>
            </a:r>
            <a:r>
              <a:rPr lang="lv-LV" sz="2600" dirty="0" smtClean="0">
                <a:solidFill>
                  <a:schemeClr val="tx1"/>
                </a:solidFill>
              </a:rPr>
              <a:t>, lai </a:t>
            </a:r>
            <a:r>
              <a:rPr lang="lv-LV" sz="2600" b="1" dirty="0" smtClean="0">
                <a:solidFill>
                  <a:schemeClr val="tx1"/>
                </a:solidFill>
              </a:rPr>
              <a:t>atbildētu</a:t>
            </a:r>
            <a:r>
              <a:rPr lang="lv-LV" sz="2600" dirty="0" smtClean="0">
                <a:solidFill>
                  <a:schemeClr val="tx1"/>
                </a:solidFill>
              </a:rPr>
              <a:t> par savu </a:t>
            </a:r>
            <a:r>
              <a:rPr lang="lv-LV" sz="2600" b="1" dirty="0" smtClean="0">
                <a:solidFill>
                  <a:schemeClr val="tx1"/>
                </a:solidFill>
              </a:rPr>
              <a:t>ķecerību</a:t>
            </a:r>
            <a:r>
              <a:rPr lang="lv-LV" sz="26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5" name="Hexagon 14"/>
          <p:cNvSpPr/>
          <p:nvPr/>
        </p:nvSpPr>
        <p:spPr>
          <a:xfrm>
            <a:off x="0" y="4293096"/>
            <a:ext cx="9144000" cy="108012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1520. g. </a:t>
            </a:r>
            <a:r>
              <a:rPr lang="lv-LV" sz="2400" dirty="0" smtClean="0">
                <a:solidFill>
                  <a:schemeClr val="tx1"/>
                </a:solidFill>
              </a:rPr>
              <a:t>pāvests parakstīja </a:t>
            </a:r>
            <a:r>
              <a:rPr lang="lv-LV" sz="2400" b="1" dirty="0" smtClean="0">
                <a:solidFill>
                  <a:schemeClr val="tx1"/>
                </a:solidFill>
              </a:rPr>
              <a:t>bullu</a:t>
            </a:r>
            <a:r>
              <a:rPr lang="lv-LV" sz="2400" dirty="0" smtClean="0">
                <a:solidFill>
                  <a:schemeClr val="tx1"/>
                </a:solidFill>
              </a:rPr>
              <a:t>, kura noteica Luteram tapt </a:t>
            </a:r>
            <a:r>
              <a:rPr lang="lv-LV" sz="2400" b="1" dirty="0" smtClean="0">
                <a:solidFill>
                  <a:schemeClr val="tx1"/>
                </a:solidFill>
              </a:rPr>
              <a:t>izslēgtam</a:t>
            </a:r>
            <a:r>
              <a:rPr lang="lv-LV" sz="2400" dirty="0" smtClean="0">
                <a:solidFill>
                  <a:schemeClr val="tx1"/>
                </a:solidFill>
              </a:rPr>
              <a:t> no </a:t>
            </a:r>
            <a:r>
              <a:rPr lang="lv-LV" sz="2400" b="1" dirty="0" smtClean="0">
                <a:solidFill>
                  <a:schemeClr val="tx1"/>
                </a:solidFill>
              </a:rPr>
              <a:t>baznīcas</a:t>
            </a:r>
            <a:r>
              <a:rPr lang="lv-LV" sz="2400" dirty="0" smtClean="0">
                <a:solidFill>
                  <a:schemeClr val="tx1"/>
                </a:solidFill>
              </a:rPr>
              <a:t> un </a:t>
            </a:r>
            <a:r>
              <a:rPr lang="lv-LV" sz="2400" b="1" dirty="0" smtClean="0">
                <a:solidFill>
                  <a:schemeClr val="tx1"/>
                </a:solidFill>
              </a:rPr>
              <a:t>nolādētam</a:t>
            </a:r>
            <a:r>
              <a:rPr lang="lv-LV" sz="2400" dirty="0" smtClean="0">
                <a:solidFill>
                  <a:schemeClr val="tx1"/>
                </a:solidFill>
              </a:rPr>
              <a:t>, un visām </a:t>
            </a:r>
            <a:r>
              <a:rPr lang="lv-LV" sz="2400" b="1" dirty="0" smtClean="0">
                <a:solidFill>
                  <a:schemeClr val="tx1"/>
                </a:solidFill>
              </a:rPr>
              <a:t>ķecera grāmatām </a:t>
            </a:r>
            <a:r>
              <a:rPr lang="lv-LV" sz="2400" dirty="0" smtClean="0">
                <a:solidFill>
                  <a:schemeClr val="tx1"/>
                </a:solidFill>
              </a:rPr>
              <a:t>jātop</a:t>
            </a:r>
            <a:r>
              <a:rPr lang="lv-LV" sz="2400" b="1" dirty="0" smtClean="0">
                <a:solidFill>
                  <a:schemeClr val="tx1"/>
                </a:solidFill>
              </a:rPr>
              <a:t> sadedzinātām</a:t>
            </a:r>
            <a:r>
              <a:rPr lang="lv-LV" sz="2400" dirty="0" smtClean="0">
                <a:solidFill>
                  <a:schemeClr val="tx1"/>
                </a:solidFill>
              </a:rPr>
              <a:t>. </a:t>
            </a:r>
            <a:endParaRPr lang="lv-LV" sz="2400" b="1" dirty="0" smtClean="0">
              <a:solidFill>
                <a:schemeClr val="tx1"/>
              </a:solidFill>
            </a:endParaRPr>
          </a:p>
        </p:txBody>
      </p:sp>
      <p:sp>
        <p:nvSpPr>
          <p:cNvPr id="16" name="Hexagon 15"/>
          <p:cNvSpPr/>
          <p:nvPr/>
        </p:nvSpPr>
        <p:spPr>
          <a:xfrm>
            <a:off x="0" y="5661248"/>
            <a:ext cx="9144000" cy="108012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600" b="1" dirty="0" smtClean="0">
                <a:solidFill>
                  <a:schemeClr val="tx1"/>
                </a:solidFill>
              </a:rPr>
              <a:t>1521. g. </a:t>
            </a:r>
            <a:r>
              <a:rPr lang="lv-LV" sz="2600" dirty="0" smtClean="0">
                <a:solidFill>
                  <a:schemeClr val="tx1"/>
                </a:solidFill>
              </a:rPr>
              <a:t>Luters dodas aizstāvēties uz </a:t>
            </a:r>
            <a:r>
              <a:rPr lang="lv-LV" sz="2600" b="1" dirty="0" err="1" smtClean="0">
                <a:solidFill>
                  <a:schemeClr val="tx1"/>
                </a:solidFill>
              </a:rPr>
              <a:t>Vormsu</a:t>
            </a:r>
            <a:r>
              <a:rPr lang="lv-LV" sz="2600" dirty="0" smtClean="0">
                <a:solidFill>
                  <a:schemeClr val="tx1"/>
                </a:solidFill>
              </a:rPr>
              <a:t>, “Šeit es stāvu un citādāk es nevaru!”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1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atei:Luther im Kreise seiner Familie musizierend.jpg – Wikiped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92617" cy="6237312"/>
          </a:xfrm>
          <a:prstGeom prst="rect">
            <a:avLst/>
          </a:prstGeom>
          <a:noFill/>
        </p:spPr>
      </p:pic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Reformācijas notikumi Vācijā</a:t>
            </a:r>
          </a:p>
        </p:txBody>
      </p:sp>
      <p:sp>
        <p:nvSpPr>
          <p:cNvPr id="13" name="Hexagon 12"/>
          <p:cNvSpPr/>
          <p:nvPr/>
        </p:nvSpPr>
        <p:spPr>
          <a:xfrm>
            <a:off x="0" y="836712"/>
            <a:ext cx="9144000" cy="108012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500" b="1" dirty="0" smtClean="0">
                <a:solidFill>
                  <a:schemeClr val="tx1"/>
                </a:solidFill>
              </a:rPr>
              <a:t>1522. g. septembrī</a:t>
            </a:r>
            <a:r>
              <a:rPr lang="lv-LV" sz="2500" dirty="0" smtClean="0">
                <a:solidFill>
                  <a:schemeClr val="tx1"/>
                </a:solidFill>
              </a:rPr>
              <a:t> iznāk Lutera </a:t>
            </a:r>
            <a:r>
              <a:rPr lang="lv-LV" sz="2500" b="1" dirty="0" smtClean="0">
                <a:solidFill>
                  <a:schemeClr val="tx1"/>
                </a:solidFill>
              </a:rPr>
              <a:t>pārtulkotā Jaunā Derība, </a:t>
            </a:r>
            <a:r>
              <a:rPr lang="lv-LV" sz="2500" dirty="0" smtClean="0">
                <a:solidFill>
                  <a:schemeClr val="tx1"/>
                </a:solidFill>
              </a:rPr>
              <a:t>ko viņš iztulkoja tikai </a:t>
            </a:r>
            <a:r>
              <a:rPr lang="lv-LV" sz="2500" b="1" dirty="0" smtClean="0">
                <a:solidFill>
                  <a:schemeClr val="tx1"/>
                </a:solidFill>
              </a:rPr>
              <a:t>11 nedēļu laikā</a:t>
            </a:r>
            <a:r>
              <a:rPr lang="lv-LV" sz="2500" dirty="0" smtClean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14" name="Hexagon 13"/>
          <p:cNvSpPr/>
          <p:nvPr/>
        </p:nvSpPr>
        <p:spPr>
          <a:xfrm>
            <a:off x="0" y="2276872"/>
            <a:ext cx="9144000" cy="1368152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600" b="1" dirty="0" smtClean="0">
                <a:solidFill>
                  <a:schemeClr val="tx1"/>
                </a:solidFill>
              </a:rPr>
              <a:t>1525. g. 13. jūnijā</a:t>
            </a:r>
            <a:r>
              <a:rPr lang="lv-LV" sz="2600" dirty="0" smtClean="0">
                <a:solidFill>
                  <a:schemeClr val="tx1"/>
                </a:solidFill>
              </a:rPr>
              <a:t> Luters apprecēja </a:t>
            </a:r>
            <a:r>
              <a:rPr lang="lv-LV" sz="2600" b="1" dirty="0" smtClean="0">
                <a:solidFill>
                  <a:schemeClr val="tx1"/>
                </a:solidFill>
              </a:rPr>
              <a:t>Katrīnu </a:t>
            </a:r>
            <a:r>
              <a:rPr lang="lv-LV" sz="2600" b="1" dirty="0" err="1" smtClean="0">
                <a:solidFill>
                  <a:schemeClr val="tx1"/>
                </a:solidFill>
              </a:rPr>
              <a:t>fon</a:t>
            </a:r>
            <a:r>
              <a:rPr lang="lv-LV" sz="2600" b="1" dirty="0" smtClean="0">
                <a:solidFill>
                  <a:schemeClr val="tx1"/>
                </a:solidFill>
              </a:rPr>
              <a:t> Boru</a:t>
            </a:r>
            <a:r>
              <a:rPr lang="lv-LV" sz="2600" dirty="0" smtClean="0">
                <a:solidFill>
                  <a:schemeClr val="tx1"/>
                </a:solidFill>
              </a:rPr>
              <a:t>, </a:t>
            </a:r>
            <a:r>
              <a:rPr lang="lv-LV" sz="2600" b="1" dirty="0" smtClean="0">
                <a:solidFill>
                  <a:schemeClr val="tx1"/>
                </a:solidFill>
              </a:rPr>
              <a:t>bijušo mūķeni</a:t>
            </a:r>
            <a:r>
              <a:rPr lang="lv-LV" sz="2600" dirty="0" smtClean="0">
                <a:solidFill>
                  <a:schemeClr val="tx1"/>
                </a:solidFill>
              </a:rPr>
              <a:t>. Viņiem bija </a:t>
            </a:r>
            <a:r>
              <a:rPr lang="lv-LV" sz="2600" b="1" dirty="0" smtClean="0">
                <a:solidFill>
                  <a:schemeClr val="tx1"/>
                </a:solidFill>
              </a:rPr>
              <a:t>7 paša bērni </a:t>
            </a:r>
            <a:r>
              <a:rPr lang="lv-LV" sz="2600" dirty="0" smtClean="0">
                <a:solidFill>
                  <a:schemeClr val="tx1"/>
                </a:solidFill>
              </a:rPr>
              <a:t>un </a:t>
            </a:r>
            <a:r>
              <a:rPr lang="lv-LV" sz="2600" b="1" dirty="0" smtClean="0">
                <a:solidFill>
                  <a:schemeClr val="tx1"/>
                </a:solidFill>
              </a:rPr>
              <a:t>11 Lutera mirušo māsu adoptētie bērni</a:t>
            </a:r>
            <a:r>
              <a:rPr lang="lv-LV" sz="26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5" name="Hexagon 14"/>
          <p:cNvSpPr/>
          <p:nvPr/>
        </p:nvSpPr>
        <p:spPr>
          <a:xfrm>
            <a:off x="35496" y="4005064"/>
            <a:ext cx="8964488" cy="108012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1530. g. </a:t>
            </a:r>
            <a:r>
              <a:rPr lang="lv-LV" sz="2400" dirty="0" smtClean="0">
                <a:solidFill>
                  <a:schemeClr val="tx1"/>
                </a:solidFill>
              </a:rPr>
              <a:t>tika pieņemta </a:t>
            </a:r>
            <a:r>
              <a:rPr lang="lv-LV" sz="2400" b="1" dirty="0" err="1" smtClean="0">
                <a:solidFill>
                  <a:schemeClr val="tx1"/>
                </a:solidFill>
              </a:rPr>
              <a:t>Augsburgas</a:t>
            </a:r>
            <a:r>
              <a:rPr lang="lv-LV" sz="2400" b="1" dirty="0" smtClean="0">
                <a:solidFill>
                  <a:schemeClr val="tx1"/>
                </a:solidFill>
              </a:rPr>
              <a:t> ticības apliecība</a:t>
            </a:r>
            <a:r>
              <a:rPr lang="lv-LV" sz="2400" dirty="0" smtClean="0">
                <a:solidFill>
                  <a:schemeClr val="tx1"/>
                </a:solidFill>
              </a:rPr>
              <a:t>. To parakstīja ļoti daudzi </a:t>
            </a:r>
            <a:r>
              <a:rPr lang="lv-LV" sz="2400" b="1" dirty="0" smtClean="0">
                <a:solidFill>
                  <a:schemeClr val="tx1"/>
                </a:solidFill>
              </a:rPr>
              <a:t>laicīgi valdnieki</a:t>
            </a:r>
          </a:p>
        </p:txBody>
      </p:sp>
      <p:sp>
        <p:nvSpPr>
          <p:cNvPr id="16" name="Hexagon 15"/>
          <p:cNvSpPr/>
          <p:nvPr/>
        </p:nvSpPr>
        <p:spPr>
          <a:xfrm>
            <a:off x="1475656" y="5445224"/>
            <a:ext cx="6300192" cy="108012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1534. g. Luters iztulkoja </a:t>
            </a:r>
          </a:p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Veco Derību (visu Bībeli)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77875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Reformācija lielākie sasniegumi:</a:t>
            </a:r>
          </a:p>
        </p:txBody>
      </p:sp>
      <p:pic>
        <p:nvPicPr>
          <p:cNvPr id="25602" name="Picture 2" descr="What was really at stake in the Protestant Reformation?, Evangelical Foc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6711"/>
            <a:ext cx="9094786" cy="6021289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>
            <a:off x="179512" y="908720"/>
            <a:ext cx="4104456" cy="1728192"/>
          </a:xfrm>
          <a:prstGeom prst="ellipse">
            <a:avLst/>
          </a:prstGeom>
          <a:solidFill>
            <a:schemeClr val="accent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1. Evaņģēlija atgūšana</a:t>
            </a:r>
            <a:r>
              <a:rPr lang="lv-LV" sz="2800" dirty="0" smtClean="0">
                <a:solidFill>
                  <a:schemeClr val="tx1"/>
                </a:solidFill>
              </a:rPr>
              <a:t> 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499992" y="764704"/>
            <a:ext cx="4644008" cy="1728192"/>
          </a:xfrm>
          <a:prstGeom prst="ellipse">
            <a:avLst/>
          </a:prstGeom>
          <a:solidFill>
            <a:schemeClr val="accent1">
              <a:alpha val="7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3. Dievkalpojumi dzimtā valodā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51520" y="2780928"/>
            <a:ext cx="3816424" cy="1440160"/>
          </a:xfrm>
          <a:prstGeom prst="ellipse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2. Iztulkota Bībele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860032" y="3140968"/>
            <a:ext cx="4031432" cy="1512168"/>
          </a:xfrm>
          <a:prstGeom prst="ellipse">
            <a:avLst/>
          </a:prstGeom>
          <a:solidFill>
            <a:schemeClr val="accent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4.Idulgeņču izskaušana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355976" y="4797152"/>
            <a:ext cx="4608512" cy="1872208"/>
          </a:xfrm>
          <a:prstGeom prst="ellipse">
            <a:avLst/>
          </a:prstGeom>
          <a:solidFill>
            <a:schemeClr val="accent1">
              <a:alpha val="7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6.Garīgās un laicīgās varas nodalīšana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-540568" y="4725144"/>
            <a:ext cx="4716016" cy="1800200"/>
          </a:xfrm>
          <a:prstGeom prst="ellipse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5. Garīdznieku laulības</a:t>
            </a:r>
          </a:p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 atgūšana</a:t>
            </a: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25603" name="Picture 3" descr="D:\Downloads\cros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07270" y="908720"/>
            <a:ext cx="1332682" cy="1332682"/>
          </a:xfrm>
          <a:prstGeom prst="rect">
            <a:avLst/>
          </a:prstGeom>
          <a:noFill/>
        </p:spPr>
      </p:pic>
      <p:pic>
        <p:nvPicPr>
          <p:cNvPr id="25604" name="Picture 4" descr="D:\Downloads\bibl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3068960"/>
            <a:ext cx="884808" cy="884808"/>
          </a:xfrm>
          <a:prstGeom prst="rect">
            <a:avLst/>
          </a:prstGeom>
          <a:noFill/>
        </p:spPr>
      </p:pic>
      <p:pic>
        <p:nvPicPr>
          <p:cNvPr id="25605" name="Picture 5" descr="D:\Downloads\church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28384" y="1124744"/>
            <a:ext cx="869602" cy="869602"/>
          </a:xfrm>
          <a:prstGeom prst="rect">
            <a:avLst/>
          </a:prstGeom>
          <a:noFill/>
        </p:spPr>
      </p:pic>
      <p:pic>
        <p:nvPicPr>
          <p:cNvPr id="25606" name="Picture 6" descr="D:\Downloads\prayer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40352" y="3501008"/>
            <a:ext cx="797024" cy="797024"/>
          </a:xfrm>
          <a:prstGeom prst="rect">
            <a:avLst/>
          </a:prstGeom>
          <a:noFill/>
        </p:spPr>
      </p:pic>
      <p:pic>
        <p:nvPicPr>
          <p:cNvPr id="25607" name="Picture 7" descr="D:\Downloads\marriag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04728" y="5013176"/>
            <a:ext cx="1219200" cy="1219200"/>
          </a:xfrm>
          <a:prstGeom prst="rect">
            <a:avLst/>
          </a:prstGeom>
          <a:noFill/>
        </p:spPr>
      </p:pic>
      <p:pic>
        <p:nvPicPr>
          <p:cNvPr id="25608" name="Picture 8" descr="D:\Downloads\government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5157192"/>
            <a:ext cx="870496" cy="1014512"/>
          </a:xfrm>
          <a:prstGeom prst="rect">
            <a:avLst/>
          </a:prstGeom>
          <a:noFill/>
        </p:spPr>
      </p:pic>
      <p:pic>
        <p:nvPicPr>
          <p:cNvPr id="19" name="Picture 5" descr="D:\Downloads\church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84368" y="5229200"/>
            <a:ext cx="869602" cy="869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836712"/>
            <a:ext cx="8229600" cy="692150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Reformācijas sekas Eiropā: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2800" dirty="0" smtClean="0"/>
              <a:t>1648. gadā Eiropa bija pilnīgi citāda, nekā 1517. gadā, kad sākās reformācijas laikmets. </a:t>
            </a:r>
          </a:p>
        </p:txBody>
      </p:sp>
      <p:pic>
        <p:nvPicPr>
          <p:cNvPr id="36866" name="Picture 2" descr="How Medieval Towns Paved the Way for Capitalism - Foundation for Economic  Educ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12168"/>
            <a:ext cx="9144000" cy="5373216"/>
          </a:xfrm>
          <a:prstGeom prst="rect">
            <a:avLst/>
          </a:prstGeom>
          <a:noFill/>
        </p:spPr>
      </p:pic>
      <p:sp>
        <p:nvSpPr>
          <p:cNvPr id="6" name="Hexagon 5"/>
          <p:cNvSpPr/>
          <p:nvPr/>
        </p:nvSpPr>
        <p:spPr>
          <a:xfrm>
            <a:off x="0" y="1556792"/>
            <a:ext cx="9144000" cy="86409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600" b="1" dirty="0" smtClean="0">
                <a:solidFill>
                  <a:schemeClr val="tx1"/>
                </a:solidFill>
              </a:rPr>
              <a:t>1. </a:t>
            </a:r>
            <a:r>
              <a:rPr lang="lv-LV" sz="2400" b="1" dirty="0" smtClean="0">
                <a:solidFill>
                  <a:schemeClr val="tx1"/>
                </a:solidFill>
              </a:rPr>
              <a:t>valsts un sabiedrība tika atbrīvota no katoļu baznīcas neierobežotās aizbildniecības</a:t>
            </a:r>
            <a:endParaRPr lang="lv-LV" sz="2600" b="1" dirty="0" smtClean="0">
              <a:solidFill>
                <a:schemeClr val="tx1"/>
              </a:solidFill>
            </a:endParaRPr>
          </a:p>
        </p:txBody>
      </p:sp>
      <p:sp>
        <p:nvSpPr>
          <p:cNvPr id="7" name="Hexagon 6"/>
          <p:cNvSpPr/>
          <p:nvPr/>
        </p:nvSpPr>
        <p:spPr>
          <a:xfrm>
            <a:off x="0" y="2492896"/>
            <a:ext cx="9144000" cy="936104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2.visas konfesijas atvēra skolas, arī katoļi</a:t>
            </a:r>
          </a:p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uzlabojās izglītība un tās pieejamība</a:t>
            </a:r>
          </a:p>
        </p:txBody>
      </p:sp>
      <p:sp>
        <p:nvSpPr>
          <p:cNvPr id="8" name="Hexagon 7"/>
          <p:cNvSpPr/>
          <p:nvPr/>
        </p:nvSpPr>
        <p:spPr>
          <a:xfrm>
            <a:off x="179512" y="3501008"/>
            <a:ext cx="8784976" cy="576064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3.visas konfesijas sāka sludināt dzimtajā valodā</a:t>
            </a:r>
          </a:p>
        </p:txBody>
      </p:sp>
      <p:sp>
        <p:nvSpPr>
          <p:cNvPr id="9" name="Hexagon 8"/>
          <p:cNvSpPr/>
          <p:nvPr/>
        </p:nvSpPr>
        <p:spPr>
          <a:xfrm>
            <a:off x="0" y="4221088"/>
            <a:ext cx="9144000" cy="86409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4. universitātēs vairs nerunāja tikai latīniski</a:t>
            </a:r>
          </a:p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(pasniedzēji vairs nebija tikai mūki)</a:t>
            </a:r>
          </a:p>
        </p:txBody>
      </p:sp>
      <p:sp>
        <p:nvSpPr>
          <p:cNvPr id="10" name="Hexagon 9"/>
          <p:cNvSpPr/>
          <p:nvPr/>
        </p:nvSpPr>
        <p:spPr>
          <a:xfrm>
            <a:off x="0" y="5229200"/>
            <a:ext cx="9144000" cy="86409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300" b="1" dirty="0" smtClean="0">
                <a:solidFill>
                  <a:schemeClr val="tx1"/>
                </a:solidFill>
              </a:rPr>
              <a:t>5. pieauga laicīgās varas ietekme (valdnieki ieguva varu pār baznīcu un tās īpašumiem savās zemēs)</a:t>
            </a:r>
          </a:p>
        </p:txBody>
      </p:sp>
      <p:sp>
        <p:nvSpPr>
          <p:cNvPr id="11" name="Hexagon 10"/>
          <p:cNvSpPr/>
          <p:nvPr/>
        </p:nvSpPr>
        <p:spPr>
          <a:xfrm>
            <a:off x="179512" y="6237312"/>
            <a:ext cx="8712968" cy="54868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6. attīstījās nacionālās valodas un rakstniecība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5" grpId="0" autoUpdateAnimBg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3651</TotalTime>
  <Words>1005</Words>
  <Application>Microsoft Office PowerPoint</Application>
  <PresentationFormat>On-screen Show (4:3)</PresentationFormat>
  <Paragraphs>99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1.Kor.2:2 Reformācijai  Latvijā 500</vt:lpstr>
      <vt:lpstr>Reformācija</vt:lpstr>
      <vt:lpstr>Reformācija 1517.g. 31.okt.</vt:lpstr>
      <vt:lpstr>Lutera reformācijas galvenais sasniegums:</vt:lpstr>
      <vt:lpstr>Slide 5</vt:lpstr>
      <vt:lpstr>Reformācijas notikumi Vācijā</vt:lpstr>
      <vt:lpstr>Reformācijas notikumi Vācijā</vt:lpstr>
      <vt:lpstr>Reformācija lielākie sasniegumi:</vt:lpstr>
      <vt:lpstr>Reformācijas sekas Eiropā:</vt:lpstr>
      <vt:lpstr>Reformācijas sekas Eiropā:</vt:lpstr>
      <vt:lpstr>Reformācijas notikumi Latvijā</vt:lpstr>
      <vt:lpstr>Reformācijas notikumi Latvijā</vt:lpstr>
      <vt:lpstr>Reformācijas notikumi Latvijā</vt:lpstr>
      <vt:lpstr>Reformācijas notikumi Latvijā</vt:lpstr>
      <vt:lpstr>Reformācijas notikumi Latvijā</vt:lpstr>
      <vt:lpstr>Reformācija Latvijā 500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Rob</cp:lastModifiedBy>
  <cp:revision>65</cp:revision>
  <dcterms:created xsi:type="dcterms:W3CDTF">2010-10-07T14:46:11Z</dcterms:created>
  <dcterms:modified xsi:type="dcterms:W3CDTF">2022-11-03T09:45:59Z</dcterms:modified>
</cp:coreProperties>
</file>