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85" r:id="rId4"/>
    <p:sldId id="261" r:id="rId5"/>
    <p:sldId id="286" r:id="rId6"/>
    <p:sldId id="284" r:id="rId7"/>
    <p:sldId id="268" r:id="rId8"/>
    <p:sldId id="287" r:id="rId9"/>
    <p:sldId id="273" r:id="rId10"/>
    <p:sldId id="288" r:id="rId11"/>
    <p:sldId id="280" r:id="rId12"/>
    <p:sldId id="281" r:id="rId13"/>
    <p:sldId id="282" r:id="rId14"/>
    <p:sldId id="279" r:id="rId15"/>
    <p:sldId id="272" r:id="rId16"/>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598547C-3E5E-4679-B0A7-7E657A5ABB2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D860E6C-76F7-4436-AC78-13DFE67344E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BAB083-FC27-48D6-840A-AFB762851E1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0AE9043-E1C0-4615-8C03-22A493CC1EE9}"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F14A678-3336-4F38-8F4A-11F7ED99AD1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4CD41B4-3169-40E6-8847-5EEF5C4152FC}"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FCA1F60-458B-4ACF-9D53-E19AA747F21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EF8518A-2ED2-4C2E-AB7B-183E0E7CAA9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D96241B-D567-481E-9CC6-A17BAA11FC0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DEBD312-FA00-44DA-8D30-8557B1125B00}"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21A8761-FCCE-45C5-A069-DE35044FF62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4C68DEB-D406-4F2E-BE6C-6D58A69D678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53181"/>
            <a:ext cx="8429625" cy="1071563"/>
          </a:xfrm>
        </p:spPr>
        <p:txBody>
          <a:bodyPr/>
          <a:lstStyle/>
          <a:p>
            <a:pPr eaLnBrk="1" hangingPunct="1"/>
            <a:r>
              <a:rPr lang="lv-LV" b="1" dirty="0" smtClean="0">
                <a:solidFill>
                  <a:schemeClr val="tx1"/>
                </a:solidFill>
              </a:rPr>
              <a:t>1.Moz.22:1-14 Īzaka upurēšana</a:t>
            </a:r>
          </a:p>
        </p:txBody>
      </p:sp>
      <p:pic>
        <p:nvPicPr>
          <p:cNvPr id="2051" name="Picture 3" descr="DOVE019"/>
          <p:cNvPicPr>
            <a:picLocks noChangeAspect="1" noChangeArrowheads="1"/>
          </p:cNvPicPr>
          <p:nvPr/>
        </p:nvPicPr>
        <p:blipFill>
          <a:blip r:embed="rId2" cstate="print"/>
          <a:srcRect/>
          <a:stretch>
            <a:fillRect/>
          </a:stretch>
        </p:blipFill>
        <p:spPr bwMode="auto">
          <a:xfrm>
            <a:off x="53777" y="72554"/>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dirty="0" smtClean="0"/>
              <a:t>19.sep.2021.</a:t>
            </a:r>
            <a:endParaRPr lang="lv-LV" sz="2000" dirty="0"/>
          </a:p>
        </p:txBody>
      </p:sp>
      <p:pic>
        <p:nvPicPr>
          <p:cNvPr id="2054" name="Picture 6"/>
          <p:cNvPicPr>
            <a:picLocks noChangeAspect="1" noChangeArrowheads="1"/>
          </p:cNvPicPr>
          <p:nvPr/>
        </p:nvPicPr>
        <p:blipFill>
          <a:blip r:embed="rId3" cstate="print"/>
          <a:srcRect/>
          <a:stretch>
            <a:fillRect/>
          </a:stretch>
        </p:blipFill>
        <p:spPr bwMode="auto">
          <a:xfrm>
            <a:off x="683568" y="980728"/>
            <a:ext cx="7848872" cy="553712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0"/>
            <a:ext cx="9034463" cy="1052513"/>
          </a:xfrm>
        </p:spPr>
        <p:txBody>
          <a:bodyPr/>
          <a:lstStyle/>
          <a:p>
            <a:pPr marL="0" indent="0" algn="just" eaLnBrk="1" hangingPunct="1">
              <a:lnSpc>
                <a:spcPct val="80000"/>
              </a:lnSpc>
              <a:spcBef>
                <a:spcPts val="0"/>
              </a:spcBef>
              <a:buFontTx/>
              <a:buNone/>
            </a:pPr>
            <a:r>
              <a:rPr lang="lv-LV" sz="2800" i="1" dirty="0" smtClean="0"/>
              <a:t>“Kad viņš tika sodīts un spīdzināts, viņš padevās un neatdarīja savu muti kā jērs, ko ved nokaušanai, un kā avs, kas paliek klusa savu cirpēju priekšā; tā viņš apklusa un neatdarīja savu muti.” (Jes.53:7)</a:t>
            </a:r>
            <a:endParaRPr lang="lv-LV" sz="2800" i="1" dirty="0" smtClean="0"/>
          </a:p>
        </p:txBody>
      </p:sp>
      <p:sp>
        <p:nvSpPr>
          <p:cNvPr id="7" name="Rectangle 6"/>
          <p:cNvSpPr>
            <a:spLocks noChangeArrowheads="1"/>
          </p:cNvSpPr>
          <p:nvPr/>
        </p:nvSpPr>
        <p:spPr bwMode="auto">
          <a:xfrm>
            <a:off x="0" y="1412776"/>
            <a:ext cx="8460432" cy="523220"/>
          </a:xfrm>
          <a:prstGeom prst="rect">
            <a:avLst/>
          </a:prstGeom>
          <a:noFill/>
          <a:ln w="9525">
            <a:noFill/>
            <a:miter lim="800000"/>
            <a:headEnd/>
            <a:tailEnd/>
          </a:ln>
        </p:spPr>
        <p:txBody>
          <a:bodyPr wrap="square">
            <a:spAutoFit/>
          </a:bodyPr>
          <a:lstStyle/>
          <a:p>
            <a:pPr>
              <a:buFontTx/>
              <a:buChar char="•"/>
            </a:pPr>
            <a:r>
              <a:rPr lang="lv-LV" sz="2800" b="1" dirty="0" smtClean="0"/>
              <a:t>Īzaka upurēšana norāda uz Kristus upurēšanu!</a:t>
            </a:r>
            <a:endParaRPr lang="lv-LV" sz="2800" dirty="0" smtClean="0"/>
          </a:p>
        </p:txBody>
      </p:sp>
      <p:pic>
        <p:nvPicPr>
          <p:cNvPr id="5" name="Picture 5"/>
          <p:cNvPicPr>
            <a:picLocks noChangeAspect="1" noChangeArrowheads="1"/>
          </p:cNvPicPr>
          <p:nvPr/>
        </p:nvPicPr>
        <p:blipFill>
          <a:blip r:embed="rId2" cstate="print"/>
          <a:srcRect/>
          <a:stretch>
            <a:fillRect/>
          </a:stretch>
        </p:blipFill>
        <p:spPr bwMode="auto">
          <a:xfrm>
            <a:off x="0" y="1916832"/>
            <a:ext cx="3735005" cy="4941168"/>
          </a:xfrm>
          <a:prstGeom prst="rect">
            <a:avLst/>
          </a:prstGeom>
          <a:ln>
            <a:noFill/>
          </a:ln>
          <a:effectLst>
            <a:softEdge rad="112500"/>
          </a:effectLst>
        </p:spPr>
      </p:pic>
      <p:sp>
        <p:nvSpPr>
          <p:cNvPr id="6" name="Right Arrow 5"/>
          <p:cNvSpPr/>
          <p:nvPr/>
        </p:nvSpPr>
        <p:spPr>
          <a:xfrm>
            <a:off x="3419872" y="3573016"/>
            <a:ext cx="1656184" cy="14401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914" name="Picture 2" descr="Crucifixion darkness - Wikipedia"/>
          <p:cNvPicPr>
            <a:picLocks noChangeAspect="1" noChangeArrowheads="1"/>
          </p:cNvPicPr>
          <p:nvPr/>
        </p:nvPicPr>
        <p:blipFill>
          <a:blip r:embed="rId3" cstate="print"/>
          <a:srcRect/>
          <a:stretch>
            <a:fillRect/>
          </a:stretch>
        </p:blipFill>
        <p:spPr bwMode="auto">
          <a:xfrm>
            <a:off x="5076056" y="1967834"/>
            <a:ext cx="4067943" cy="49508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nodeType="afterEffect">
                                  <p:stCondLst>
                                    <p:cond delay="0"/>
                                  </p:stCondLst>
                                  <p:childTnLst>
                                    <p:set>
                                      <p:cBhvr>
                                        <p:cTn id="23" dur="1" fill="hold">
                                          <p:stCondLst>
                                            <p:cond delay="0"/>
                                          </p:stCondLst>
                                        </p:cTn>
                                        <p:tgtEl>
                                          <p:spTgt spid="38914"/>
                                        </p:tgtEl>
                                        <p:attrNameLst>
                                          <p:attrName>style.visibility</p:attrName>
                                        </p:attrNameLst>
                                      </p:cBhvr>
                                      <p:to>
                                        <p:strVal val="visible"/>
                                      </p:to>
                                    </p:set>
                                    <p:animEffect transition="in" filter="fade">
                                      <p:cBhvr>
                                        <p:cTn id="24" dur="2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sz="2800" i="1" smtClean="0"/>
              <a:t>9 Un tie nonāca līdz vietai, kādu tam Dievs bija noteicis, un Ābrahāms uzcēla tur altāri, sakārtoja malku, sasēja savu dēlu Īzāku un uzcēla to uz altāra virs malkas. 10 Un Ābrahāms izstiepa savu roku un satvēra nazi, lai nokautu savu dēlu.</a:t>
            </a:r>
            <a:endParaRPr lang="lv-LV" sz="2800" smtClean="0"/>
          </a:p>
          <a:p>
            <a:pPr algn="just" eaLnBrk="1" hangingPunct="1">
              <a:lnSpc>
                <a:spcPct val="80000"/>
              </a:lnSpc>
              <a:buFontTx/>
              <a:buNone/>
            </a:pPr>
            <a:endParaRPr lang="en-US" sz="28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1700213"/>
            <a:ext cx="5148263" cy="5262979"/>
          </a:xfrm>
          <a:prstGeom prst="rect">
            <a:avLst/>
          </a:prstGeom>
          <a:noFill/>
          <a:ln w="9525">
            <a:noFill/>
            <a:miter lim="800000"/>
            <a:headEnd/>
            <a:tailEnd/>
          </a:ln>
        </p:spPr>
        <p:txBody>
          <a:bodyPr>
            <a:spAutoFit/>
          </a:bodyPr>
          <a:lstStyle/>
          <a:p>
            <a:pPr>
              <a:buFontTx/>
              <a:buChar char="•"/>
            </a:pPr>
            <a:r>
              <a:rPr lang="lv-LV" sz="2800" dirty="0" smtClean="0"/>
              <a:t>Daudzās </a:t>
            </a:r>
            <a:r>
              <a:rPr lang="lv-LV" sz="2800" b="1" dirty="0" smtClean="0"/>
              <a:t>pagānu tautās </a:t>
            </a:r>
            <a:r>
              <a:rPr lang="lv-LV" sz="2800" dirty="0" smtClean="0"/>
              <a:t>bija cilvēku </a:t>
            </a:r>
            <a:r>
              <a:rPr lang="lv-LV" sz="2800" b="1" dirty="0" smtClean="0"/>
              <a:t>bērni tika upurēti</a:t>
            </a:r>
            <a:r>
              <a:rPr lang="lv-LV" sz="2800" dirty="0" smtClean="0"/>
              <a:t>.</a:t>
            </a:r>
          </a:p>
          <a:p>
            <a:pPr>
              <a:buFontTx/>
              <a:buChar char="•"/>
            </a:pPr>
            <a:r>
              <a:rPr lang="lv-LV" sz="2800" dirty="0" smtClean="0"/>
              <a:t>Taču </a:t>
            </a:r>
            <a:r>
              <a:rPr lang="lv-LV" sz="2800" b="1" dirty="0" smtClean="0"/>
              <a:t>ne jūdu reliģijā</a:t>
            </a:r>
            <a:r>
              <a:rPr lang="lv-LV" sz="2800" dirty="0" smtClean="0"/>
              <a:t>, šeit ir </a:t>
            </a:r>
            <a:r>
              <a:rPr lang="lv-LV" sz="2800" b="1" dirty="0" smtClean="0"/>
              <a:t>vienīgais gadījums</a:t>
            </a:r>
            <a:r>
              <a:rPr lang="lv-LV" sz="2800" dirty="0" smtClean="0"/>
              <a:t>, kur </a:t>
            </a:r>
            <a:r>
              <a:rPr lang="lv-LV" sz="2800" b="1" dirty="0" smtClean="0"/>
              <a:t>Dievs pārbauda</a:t>
            </a:r>
            <a:r>
              <a:rPr lang="lv-LV" sz="2800" dirty="0" smtClean="0"/>
              <a:t>, vai </a:t>
            </a:r>
            <a:r>
              <a:rPr lang="lv-LV" sz="2800" b="1" dirty="0" smtClean="0"/>
              <a:t>Ābrahams</a:t>
            </a:r>
            <a:r>
              <a:rPr lang="lv-LV" sz="2800" dirty="0" smtClean="0"/>
              <a:t> </a:t>
            </a:r>
            <a:r>
              <a:rPr lang="lv-LV" sz="2800" b="1" dirty="0" smtClean="0"/>
              <a:t>Dievu tur augstāk </a:t>
            </a:r>
            <a:r>
              <a:rPr lang="lv-LV" sz="2800" dirty="0" smtClean="0"/>
              <a:t>par visu, ko </a:t>
            </a:r>
            <a:r>
              <a:rPr lang="lv-LV" sz="2800" b="1" dirty="0" smtClean="0"/>
              <a:t>Dievs dāvā</a:t>
            </a:r>
            <a:r>
              <a:rPr lang="lv-LV" sz="2800" dirty="0" smtClean="0"/>
              <a:t>, pat par </a:t>
            </a:r>
            <a:r>
              <a:rPr lang="lv-LV" sz="2800" b="1" dirty="0" smtClean="0"/>
              <a:t>dēlu</a:t>
            </a:r>
            <a:r>
              <a:rPr lang="lv-LV" sz="2800" dirty="0" smtClean="0"/>
              <a:t>.</a:t>
            </a:r>
          </a:p>
          <a:p>
            <a:pPr>
              <a:buFontTx/>
              <a:buChar char="•"/>
            </a:pPr>
            <a:endParaRPr lang="lv-LV" sz="1500" dirty="0" smtClean="0"/>
          </a:p>
          <a:p>
            <a:pPr>
              <a:buFontTx/>
              <a:buChar char="•"/>
            </a:pPr>
            <a:r>
              <a:rPr lang="lv-LV" sz="2800" b="1" dirty="0" smtClean="0"/>
              <a:t>Īzakam nāve </a:t>
            </a:r>
            <a:r>
              <a:rPr lang="lv-LV" sz="2800" dirty="0" smtClean="0"/>
              <a:t>caur </a:t>
            </a:r>
            <a:r>
              <a:rPr lang="lv-LV" sz="2800" b="1" dirty="0" smtClean="0"/>
              <a:t>upuri</a:t>
            </a:r>
            <a:r>
              <a:rPr lang="lv-LV" sz="2800" dirty="0" smtClean="0"/>
              <a:t> būtu </a:t>
            </a:r>
            <a:r>
              <a:rPr lang="lv-LV" sz="2800" b="1" dirty="0" smtClean="0"/>
              <a:t>Dievu pagodinoša</a:t>
            </a:r>
            <a:r>
              <a:rPr lang="lv-LV" sz="2800" dirty="0" smtClean="0"/>
              <a:t>, dzīve </a:t>
            </a:r>
            <a:r>
              <a:rPr lang="lv-LV" sz="2800" b="1" dirty="0" smtClean="0"/>
              <a:t>vecumdienās</a:t>
            </a:r>
            <a:r>
              <a:rPr lang="lv-LV" sz="2800" dirty="0" smtClean="0"/>
              <a:t> nemaz </a:t>
            </a:r>
            <a:r>
              <a:rPr lang="lv-LV" sz="2800" b="1" dirty="0" smtClean="0"/>
              <a:t>nebija viegla</a:t>
            </a:r>
            <a:r>
              <a:rPr lang="lv-LV" sz="2800" dirty="0" smtClean="0"/>
              <a:t>: </a:t>
            </a:r>
            <a:r>
              <a:rPr lang="lv-LV" sz="2800" b="1" dirty="0" smtClean="0"/>
              <a:t>sieva</a:t>
            </a:r>
            <a:r>
              <a:rPr lang="lv-LV" sz="2800" dirty="0" smtClean="0"/>
              <a:t> un </a:t>
            </a:r>
            <a:r>
              <a:rPr lang="lv-LV" sz="2800" b="1" dirty="0" smtClean="0"/>
              <a:t>dēli muļķoja</a:t>
            </a:r>
            <a:r>
              <a:rPr lang="lv-LV" sz="2800" dirty="0" smtClean="0"/>
              <a:t>.</a:t>
            </a:r>
            <a:endParaRPr lang="lv-LV" sz="2800" dirty="0"/>
          </a:p>
        </p:txBody>
      </p:sp>
      <p:pic>
        <p:nvPicPr>
          <p:cNvPr id="4" name="Picture 5"/>
          <p:cNvPicPr>
            <a:picLocks noChangeAspect="1" noChangeArrowheads="1"/>
          </p:cNvPicPr>
          <p:nvPr/>
        </p:nvPicPr>
        <p:blipFill>
          <a:blip r:embed="rId2" cstate="print"/>
          <a:srcRect/>
          <a:stretch>
            <a:fillRect/>
          </a:stretch>
        </p:blipFill>
        <p:spPr bwMode="auto">
          <a:xfrm>
            <a:off x="5076056" y="1476375"/>
            <a:ext cx="4067944" cy="53816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sz="2800" i="1" smtClean="0"/>
              <a:t>11 Bet Dieva eņģelis no debesīm sauca viņam: "Ābrahām! Ābrahām!" 12 Bet tas sacīja: "Te es esmu." Un viņš sacīja: "Neizstiep savu roku pret savu dēlu un nedari tam it nekā, jo tagad Es zinu, ka tu bīsties Dieva un neesi taupījis savu vienīgo dēlu Manis labad." </a:t>
            </a:r>
            <a:endParaRPr lang="en-US" sz="2800" smtClean="0"/>
          </a:p>
          <a:p>
            <a:pPr algn="just" eaLnBrk="1" hangingPunct="1">
              <a:lnSpc>
                <a:spcPct val="80000"/>
              </a:lnSpc>
              <a:buFontTx/>
              <a:buNone/>
            </a:pPr>
            <a:endParaRPr lang="en-US" sz="28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1773238"/>
            <a:ext cx="6011863" cy="4832350"/>
          </a:xfrm>
          <a:prstGeom prst="rect">
            <a:avLst/>
          </a:prstGeom>
          <a:noFill/>
          <a:ln w="9525">
            <a:noFill/>
            <a:miter lim="800000"/>
            <a:headEnd/>
            <a:tailEnd/>
          </a:ln>
        </p:spPr>
        <p:txBody>
          <a:bodyPr>
            <a:spAutoFit/>
          </a:bodyPr>
          <a:lstStyle/>
          <a:p>
            <a:pPr>
              <a:buFontTx/>
              <a:buChar char="•"/>
            </a:pPr>
            <a:r>
              <a:rPr lang="lv-LV" sz="2800" b="1"/>
              <a:t>Jūdi skaidro</a:t>
            </a:r>
            <a:r>
              <a:rPr lang="lv-LV" sz="2800"/>
              <a:t>: Dievs tik tā </a:t>
            </a:r>
            <a:r>
              <a:rPr lang="lv-LV" sz="2800" b="1"/>
              <a:t>joka pēc</a:t>
            </a:r>
            <a:r>
              <a:rPr lang="lv-LV" sz="2800"/>
              <a:t> Ābrahamam </a:t>
            </a:r>
            <a:r>
              <a:rPr lang="lv-LV" sz="2800" b="1"/>
              <a:t>izmeta –</a:t>
            </a:r>
            <a:r>
              <a:rPr lang="lv-LV" sz="2800"/>
              <a:t> </a:t>
            </a:r>
            <a:r>
              <a:rPr lang="lv-LV" sz="2800" b="1"/>
              <a:t>upurē</a:t>
            </a:r>
            <a:r>
              <a:rPr lang="lv-LV" sz="2800"/>
              <a:t> </a:t>
            </a:r>
            <a:r>
              <a:rPr lang="lv-LV" sz="2800" b="1"/>
              <a:t>dēlu</a:t>
            </a:r>
          </a:p>
          <a:p>
            <a:pPr>
              <a:buFontTx/>
              <a:buChar char="•"/>
            </a:pPr>
            <a:r>
              <a:rPr lang="lv-LV" sz="2800"/>
              <a:t>Bet </a:t>
            </a:r>
            <a:r>
              <a:rPr lang="lv-LV" sz="2800" b="1"/>
              <a:t>Dievs</a:t>
            </a:r>
            <a:r>
              <a:rPr lang="lv-LV" sz="2800"/>
              <a:t> šādi </a:t>
            </a:r>
            <a:r>
              <a:rPr lang="lv-LV" sz="2800" b="1"/>
              <a:t>ļauni nejokojas</a:t>
            </a:r>
            <a:r>
              <a:rPr lang="lv-LV" sz="2800"/>
              <a:t>. Pie </a:t>
            </a:r>
            <a:r>
              <a:rPr lang="lv-LV" sz="2800" b="1"/>
              <a:t>Dieva</a:t>
            </a:r>
            <a:r>
              <a:rPr lang="lv-LV" sz="2800"/>
              <a:t> </a:t>
            </a:r>
            <a:r>
              <a:rPr lang="lv-LV" sz="2800" b="1"/>
              <a:t>viss</a:t>
            </a:r>
            <a:r>
              <a:rPr lang="lv-LV" sz="2800"/>
              <a:t> ir pa </a:t>
            </a:r>
            <a:r>
              <a:rPr lang="lv-LV" sz="2800" b="1"/>
              <a:t>īstam</a:t>
            </a:r>
            <a:r>
              <a:rPr lang="lv-LV" sz="2800"/>
              <a:t>. </a:t>
            </a:r>
            <a:r>
              <a:rPr lang="lv-LV" sz="2800" b="1"/>
              <a:t>Tā nav kino filma</a:t>
            </a:r>
            <a:r>
              <a:rPr lang="lv-LV" sz="2800"/>
              <a:t>, tā ir </a:t>
            </a:r>
            <a:r>
              <a:rPr lang="lv-LV" sz="2800" b="1"/>
              <a:t>dzīve</a:t>
            </a:r>
            <a:r>
              <a:rPr lang="lv-LV" sz="2800"/>
              <a:t>!</a:t>
            </a:r>
          </a:p>
          <a:p>
            <a:pPr>
              <a:buFontTx/>
              <a:buChar char="•"/>
            </a:pPr>
            <a:r>
              <a:rPr lang="lv-LV" sz="2800" b="1"/>
              <a:t>Pāvils</a:t>
            </a:r>
            <a:r>
              <a:rPr lang="lv-LV" sz="2800"/>
              <a:t> 1.Kor. saka: </a:t>
            </a:r>
            <a:r>
              <a:rPr lang="lv-LV" sz="2800" i="1"/>
              <a:t>kaut jūs Dievam ietu līdzi tāpat kā elkiem</a:t>
            </a:r>
            <a:r>
              <a:rPr lang="lv-LV" sz="2800"/>
              <a:t>. </a:t>
            </a:r>
          </a:p>
          <a:p>
            <a:pPr>
              <a:buFontTx/>
              <a:buChar char="•"/>
            </a:pPr>
            <a:r>
              <a:rPr lang="lv-LV" sz="2800"/>
              <a:t>Tas bija</a:t>
            </a:r>
            <a:r>
              <a:rPr lang="lv-LV" sz="2800" b="1"/>
              <a:t> pārbaudījums Ābrahamam</a:t>
            </a:r>
            <a:r>
              <a:rPr lang="lv-LV" sz="2800"/>
              <a:t>, vai </a:t>
            </a:r>
            <a:r>
              <a:rPr lang="lv-LV" sz="2800" b="1"/>
              <a:t>tu</a:t>
            </a:r>
            <a:r>
              <a:rPr lang="lv-LV" sz="2800"/>
              <a:t> </a:t>
            </a:r>
            <a:r>
              <a:rPr lang="lv-LV" sz="2800" b="1"/>
              <a:t>vari</a:t>
            </a:r>
            <a:r>
              <a:rPr lang="lv-LV" sz="2800"/>
              <a:t> būt </a:t>
            </a:r>
            <a:r>
              <a:rPr lang="lv-LV" sz="2800" b="1"/>
              <a:t>tik</a:t>
            </a:r>
            <a:r>
              <a:rPr lang="lv-LV" sz="2800"/>
              <a:t> </a:t>
            </a:r>
            <a:r>
              <a:rPr lang="lv-LV" sz="2800" b="1"/>
              <a:t>pat</a:t>
            </a:r>
            <a:r>
              <a:rPr lang="lv-LV" sz="2800"/>
              <a:t> </a:t>
            </a:r>
            <a:r>
              <a:rPr lang="lv-LV" sz="2800" b="1"/>
              <a:t>uzticīgs</a:t>
            </a:r>
            <a:r>
              <a:rPr lang="lv-LV" sz="2800"/>
              <a:t> </a:t>
            </a:r>
            <a:r>
              <a:rPr lang="lv-LV" sz="2800" b="1"/>
              <a:t>Man</a:t>
            </a:r>
            <a:r>
              <a:rPr lang="lv-LV" sz="2800"/>
              <a:t>, kā </a:t>
            </a:r>
            <a:r>
              <a:rPr lang="lv-LV" sz="2800" b="1"/>
              <a:t>apkārtējās</a:t>
            </a:r>
            <a:r>
              <a:rPr lang="lv-LV" sz="2800"/>
              <a:t> </a:t>
            </a:r>
            <a:r>
              <a:rPr lang="lv-LV" sz="2800" b="1"/>
              <a:t>tautas</a:t>
            </a:r>
            <a:r>
              <a:rPr lang="lv-LV" sz="2800"/>
              <a:t> </a:t>
            </a:r>
            <a:r>
              <a:rPr lang="lv-LV" sz="2800" b="1"/>
              <a:t>saviem</a:t>
            </a:r>
            <a:r>
              <a:rPr lang="lv-LV" sz="2800"/>
              <a:t> </a:t>
            </a:r>
            <a:r>
              <a:rPr lang="lv-LV" sz="2800" b="1"/>
              <a:t>elkiem.</a:t>
            </a:r>
            <a:endParaRPr lang="lv-LV" sz="2800"/>
          </a:p>
        </p:txBody>
      </p:sp>
      <p:pic>
        <p:nvPicPr>
          <p:cNvPr id="20482" name="Picture 2"/>
          <p:cNvPicPr>
            <a:picLocks noChangeAspect="1" noChangeArrowheads="1"/>
          </p:cNvPicPr>
          <p:nvPr/>
        </p:nvPicPr>
        <p:blipFill>
          <a:blip r:embed="rId2" cstate="print"/>
          <a:srcRect/>
          <a:stretch>
            <a:fillRect/>
          </a:stretch>
        </p:blipFill>
        <p:spPr bwMode="auto">
          <a:xfrm>
            <a:off x="5838395" y="1772816"/>
            <a:ext cx="3342117" cy="50131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20482"/>
                                        </p:tgtEl>
                                        <p:attrNameLst>
                                          <p:attrName>style.visibility</p:attrName>
                                        </p:attrNameLst>
                                      </p:cBhvr>
                                      <p:to>
                                        <p:strVal val="visible"/>
                                      </p:to>
                                    </p:set>
                                    <p:animEffect transition="in" filter="fade">
                                      <p:cBhvr>
                                        <p:cTn id="31"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sz="2800" i="1" smtClean="0"/>
              <a:t>13 Un Ābrahāms pacēla savas acis un ieraudzīja aunu aiz sevis, kas ar saviem ragiem bija saķēries krūmājos, un Ābrahāms piegāja klāt, paņēma aunu un nolika to par dedzināmo upuri sava dēla vietā.14 Un Ābrahāms nosauca šīs vietas vārdu: Jahve-jire[A]. Tā vēl šodien mēdz teikt: uz kalna Dievs izredz [izrauga].</a:t>
            </a:r>
            <a:endParaRPr lang="en-US" sz="2800" smtClean="0"/>
          </a:p>
          <a:p>
            <a:pPr algn="just" eaLnBrk="1" hangingPunct="1">
              <a:lnSpc>
                <a:spcPct val="80000"/>
              </a:lnSpc>
              <a:buFontTx/>
              <a:buNone/>
            </a:pPr>
            <a:endParaRPr lang="en-US" sz="28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2133600"/>
            <a:ext cx="6516688" cy="4832092"/>
          </a:xfrm>
          <a:prstGeom prst="rect">
            <a:avLst/>
          </a:prstGeom>
          <a:noFill/>
          <a:ln w="9525">
            <a:noFill/>
            <a:miter lim="800000"/>
            <a:headEnd/>
            <a:tailEnd/>
          </a:ln>
        </p:spPr>
        <p:txBody>
          <a:bodyPr>
            <a:spAutoFit/>
          </a:bodyPr>
          <a:lstStyle/>
          <a:p>
            <a:pPr>
              <a:buFontTx/>
              <a:buChar char="•"/>
            </a:pPr>
            <a:r>
              <a:rPr lang="lv-LV" sz="2800" b="1" dirty="0" smtClean="0"/>
              <a:t>Jērs</a:t>
            </a:r>
            <a:r>
              <a:rPr lang="lv-LV" sz="2800" dirty="0" smtClean="0"/>
              <a:t> mirst </a:t>
            </a:r>
            <a:r>
              <a:rPr lang="lv-LV" sz="2800" b="1" dirty="0" smtClean="0"/>
              <a:t>Īzaka vietā</a:t>
            </a:r>
            <a:r>
              <a:rPr lang="lv-LV" sz="2800" dirty="0" smtClean="0"/>
              <a:t>, tāpat, kā </a:t>
            </a:r>
            <a:r>
              <a:rPr lang="lv-LV" sz="2800" b="1" dirty="0" smtClean="0"/>
              <a:t>Kristus mūsu vietā</a:t>
            </a:r>
            <a:r>
              <a:rPr lang="lv-LV" sz="2800" dirty="0" smtClean="0"/>
              <a:t>!</a:t>
            </a:r>
            <a:endParaRPr lang="lv-LV" sz="2800" b="1" dirty="0"/>
          </a:p>
          <a:p>
            <a:pPr>
              <a:buFontTx/>
              <a:buChar char="•"/>
            </a:pPr>
            <a:r>
              <a:rPr lang="lv-LV" sz="2800" b="1" dirty="0"/>
              <a:t>Dievs</a:t>
            </a:r>
            <a:r>
              <a:rPr lang="lv-LV" sz="2800" dirty="0"/>
              <a:t> ir </a:t>
            </a:r>
            <a:r>
              <a:rPr lang="lv-LV" sz="2800" b="1" dirty="0"/>
              <a:t>citu</a:t>
            </a:r>
            <a:r>
              <a:rPr lang="lv-LV" sz="2800" dirty="0"/>
              <a:t> </a:t>
            </a:r>
            <a:r>
              <a:rPr lang="lv-LV" sz="2800" b="1" dirty="0"/>
              <a:t>upuri</a:t>
            </a:r>
            <a:r>
              <a:rPr lang="lv-LV" sz="2800" dirty="0"/>
              <a:t> izraudzījies- tas ir </a:t>
            </a:r>
            <a:r>
              <a:rPr lang="lv-LV" sz="2800" b="1" dirty="0"/>
              <a:t>Kristus</a:t>
            </a:r>
            <a:r>
              <a:rPr lang="lv-LV" sz="2800" dirty="0"/>
              <a:t> (</a:t>
            </a:r>
            <a:r>
              <a:rPr lang="lv-LV" sz="2800" b="1" dirty="0"/>
              <a:t>auns</a:t>
            </a:r>
            <a:r>
              <a:rPr lang="lv-LV" sz="2800" dirty="0"/>
              <a:t>).</a:t>
            </a:r>
          </a:p>
          <a:p>
            <a:pPr>
              <a:buFontTx/>
              <a:buChar char="•"/>
            </a:pPr>
            <a:r>
              <a:rPr lang="lv-LV" sz="2800" i="1" dirty="0"/>
              <a:t>Kad viņš tika sodīts un spīdzināts, viņš padevās un neatdarīja savu muti kā jērs, ko ved nokaušanai...</a:t>
            </a:r>
            <a:r>
              <a:rPr lang="lv-LV" sz="2800" dirty="0"/>
              <a:t> (Jes.53:7) </a:t>
            </a:r>
            <a:endParaRPr lang="lv-LV" sz="2800" b="1" dirty="0"/>
          </a:p>
          <a:p>
            <a:pPr>
              <a:buFontTx/>
              <a:buChar char="•"/>
            </a:pPr>
            <a:r>
              <a:rPr lang="lv-LV" sz="2800" b="1" dirty="0"/>
              <a:t>JD Dievs saka</a:t>
            </a:r>
            <a:r>
              <a:rPr lang="lv-LV" sz="2800" dirty="0"/>
              <a:t>: </a:t>
            </a:r>
            <a:r>
              <a:rPr lang="lv-LV" sz="2800" i="1" dirty="0"/>
              <a:t>šis ir Mans mīļais dēls</a:t>
            </a:r>
            <a:r>
              <a:rPr lang="lv-LV" sz="2800" dirty="0"/>
              <a:t>.</a:t>
            </a:r>
          </a:p>
          <a:p>
            <a:pPr>
              <a:buFontTx/>
              <a:buChar char="•"/>
            </a:pPr>
            <a:r>
              <a:rPr lang="lv-LV" sz="2800" dirty="0"/>
              <a:t>Mēs </a:t>
            </a:r>
            <a:r>
              <a:rPr lang="lv-LV" sz="2800" b="1" dirty="0"/>
              <a:t>visi</a:t>
            </a:r>
            <a:r>
              <a:rPr lang="lv-LV" sz="2800" dirty="0"/>
              <a:t> ar saviem </a:t>
            </a:r>
            <a:r>
              <a:rPr lang="lv-LV" sz="2800" b="1" dirty="0"/>
              <a:t>grēkiem</a:t>
            </a:r>
            <a:r>
              <a:rPr lang="lv-LV" sz="2800" dirty="0"/>
              <a:t> </a:t>
            </a:r>
            <a:r>
              <a:rPr lang="lv-LV" sz="2800" b="1" dirty="0"/>
              <a:t>nāvi</a:t>
            </a:r>
            <a:r>
              <a:rPr lang="lv-LV" sz="2800" dirty="0"/>
              <a:t> esam </a:t>
            </a:r>
            <a:r>
              <a:rPr lang="lv-LV" sz="2800" b="1" dirty="0"/>
              <a:t>pelnījuši</a:t>
            </a:r>
            <a:r>
              <a:rPr lang="lv-LV" sz="2800" dirty="0"/>
              <a:t>, bet Dievs </a:t>
            </a:r>
            <a:r>
              <a:rPr lang="lv-LV" sz="2800" b="1" dirty="0"/>
              <a:t>par mums</a:t>
            </a:r>
            <a:r>
              <a:rPr lang="lv-LV" sz="2800" dirty="0"/>
              <a:t> ir </a:t>
            </a:r>
            <a:r>
              <a:rPr lang="lv-LV" sz="2800" b="1" dirty="0"/>
              <a:t>citu</a:t>
            </a:r>
            <a:r>
              <a:rPr lang="lv-LV" sz="2800" dirty="0"/>
              <a:t> </a:t>
            </a:r>
            <a:r>
              <a:rPr lang="lv-LV" sz="2800" b="1" dirty="0"/>
              <a:t>upuri</a:t>
            </a:r>
            <a:r>
              <a:rPr lang="lv-LV" sz="2800" dirty="0"/>
              <a:t> mums </a:t>
            </a:r>
            <a:r>
              <a:rPr lang="lv-LV" sz="2800" b="1" dirty="0"/>
              <a:t>izraudzījies.</a:t>
            </a:r>
            <a:endParaRPr lang="lv-LV" sz="2800" dirty="0"/>
          </a:p>
        </p:txBody>
      </p:sp>
      <p:pic>
        <p:nvPicPr>
          <p:cNvPr id="21508" name="Picture 4"/>
          <p:cNvPicPr>
            <a:picLocks noChangeAspect="1" noChangeArrowheads="1"/>
          </p:cNvPicPr>
          <p:nvPr/>
        </p:nvPicPr>
        <p:blipFill>
          <a:blip r:embed="rId2" cstate="print"/>
          <a:srcRect/>
          <a:stretch>
            <a:fillRect/>
          </a:stretch>
        </p:blipFill>
        <p:spPr bwMode="auto">
          <a:xfrm>
            <a:off x="6228184" y="1804059"/>
            <a:ext cx="2915816" cy="479329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8"/>
                                        </p:tgtEl>
                                        <p:attrNameLst>
                                          <p:attrName>style.visibility</p:attrName>
                                        </p:attrNameLst>
                                      </p:cBhvr>
                                      <p:to>
                                        <p:strVal val="visible"/>
                                      </p:to>
                                    </p:set>
                                    <p:animEffect transition="in" filter="fade">
                                      <p:cBhvr>
                                        <p:cTn id="11" dur="2000"/>
                                        <p:tgtEl>
                                          <p:spTgt spid="2150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4704"/>
            <a:ext cx="5219700" cy="6124754"/>
          </a:xfrm>
          <a:prstGeom prst="rect">
            <a:avLst/>
          </a:prstGeom>
          <a:noFill/>
          <a:ln w="9525">
            <a:noFill/>
            <a:miter lim="800000"/>
            <a:headEnd/>
            <a:tailEnd/>
          </a:ln>
        </p:spPr>
        <p:txBody>
          <a:bodyPr>
            <a:spAutoFit/>
          </a:bodyPr>
          <a:lstStyle/>
          <a:p>
            <a:pPr>
              <a:buFontTx/>
              <a:buChar char="•"/>
            </a:pPr>
            <a:r>
              <a:rPr lang="lv-LV" sz="2800" i="1" dirty="0" smtClean="0"/>
              <a:t>Ko Dievs mīl to Viņš pārmāca</a:t>
            </a:r>
            <a:r>
              <a:rPr lang="lv-LV" sz="2800" dirty="0" smtClean="0"/>
              <a:t>!</a:t>
            </a:r>
          </a:p>
          <a:p>
            <a:pPr>
              <a:buFontTx/>
              <a:buChar char="•"/>
            </a:pPr>
            <a:r>
              <a:rPr lang="lv-LV" sz="2800" b="1" dirty="0" smtClean="0"/>
              <a:t>Dievs grib</a:t>
            </a:r>
            <a:r>
              <a:rPr lang="lv-LV" sz="2800" dirty="0" smtClean="0"/>
              <a:t>, lai visi </a:t>
            </a:r>
            <a:r>
              <a:rPr lang="lv-LV" sz="2800" b="1" dirty="0" smtClean="0"/>
              <a:t>Dieva bērni aug ticībā</a:t>
            </a:r>
            <a:r>
              <a:rPr lang="lv-LV" sz="2800" dirty="0" smtClean="0"/>
              <a:t> un kļūst par </a:t>
            </a:r>
            <a:r>
              <a:rPr lang="lv-LV" sz="2800" b="1" dirty="0" smtClean="0"/>
              <a:t>dārgakmeņiem</a:t>
            </a:r>
            <a:r>
              <a:rPr lang="lv-LV" sz="2800" dirty="0" smtClean="0"/>
              <a:t> caur </a:t>
            </a:r>
            <a:r>
              <a:rPr lang="lv-LV" sz="2800" b="1" dirty="0" smtClean="0"/>
              <a:t>pārbaudījumiem</a:t>
            </a:r>
            <a:r>
              <a:rPr lang="lv-LV" sz="2800" dirty="0" smtClean="0"/>
              <a:t>.</a:t>
            </a:r>
            <a:endParaRPr lang="lv-LV" sz="2800" dirty="0"/>
          </a:p>
          <a:p>
            <a:pPr>
              <a:buFontTx/>
              <a:buChar char="•"/>
            </a:pPr>
            <a:r>
              <a:rPr lang="lv-LV" sz="2800" dirty="0"/>
              <a:t>Kāda </a:t>
            </a:r>
            <a:r>
              <a:rPr lang="lv-LV" sz="2800" b="1" dirty="0" smtClean="0"/>
              <a:t>brīnišķīga</a:t>
            </a:r>
            <a:r>
              <a:rPr lang="lv-LV" sz="2800" dirty="0" smtClean="0"/>
              <a:t> </a:t>
            </a:r>
            <a:r>
              <a:rPr lang="lv-LV" sz="2800" b="1" dirty="0"/>
              <a:t>ticība</a:t>
            </a:r>
            <a:r>
              <a:rPr lang="lv-LV" sz="2800" dirty="0"/>
              <a:t> un </a:t>
            </a:r>
            <a:r>
              <a:rPr lang="lv-LV" sz="2800" b="1" dirty="0"/>
              <a:t>paklausība ir</a:t>
            </a:r>
            <a:r>
              <a:rPr lang="lv-LV" sz="2800" dirty="0"/>
              <a:t> </a:t>
            </a:r>
            <a:r>
              <a:rPr lang="lv-LV" sz="2800" b="1" dirty="0"/>
              <a:t>Ābrahamā</a:t>
            </a:r>
            <a:r>
              <a:rPr lang="lv-LV" sz="2800" dirty="0"/>
              <a:t> un </a:t>
            </a:r>
            <a:r>
              <a:rPr lang="lv-LV" sz="2800" b="1" dirty="0"/>
              <a:t>Īzakā</a:t>
            </a:r>
            <a:r>
              <a:rPr lang="lv-LV" sz="2800" dirty="0"/>
              <a:t>, ka viņi tik ļoti </a:t>
            </a:r>
            <a:r>
              <a:rPr lang="lv-LV" sz="2800" b="1" dirty="0"/>
              <a:t>paļāvās</a:t>
            </a:r>
            <a:r>
              <a:rPr lang="lv-LV" sz="2800" dirty="0"/>
              <a:t> un </a:t>
            </a:r>
            <a:r>
              <a:rPr lang="lv-LV" sz="2800" b="1" dirty="0"/>
              <a:t>uzticējās Dieva apsolījumiem</a:t>
            </a:r>
            <a:r>
              <a:rPr lang="lv-LV" sz="2800" dirty="0"/>
              <a:t>, ka bija ar mieru iet </a:t>
            </a:r>
            <a:r>
              <a:rPr lang="lv-LV" sz="2800" b="1" dirty="0"/>
              <a:t>cauri visam</a:t>
            </a:r>
            <a:r>
              <a:rPr lang="lv-LV" sz="2800" dirty="0"/>
              <a:t>, jo zināja, ka </a:t>
            </a:r>
            <a:r>
              <a:rPr lang="lv-LV" sz="2800" b="1" dirty="0"/>
              <a:t>labāk ar Dievu</a:t>
            </a:r>
            <a:r>
              <a:rPr lang="lv-LV" sz="2800" dirty="0"/>
              <a:t>, lai </a:t>
            </a:r>
            <a:r>
              <a:rPr lang="lv-LV" sz="2800" b="1" dirty="0"/>
              <a:t>kur Viņš vestu</a:t>
            </a:r>
            <a:r>
              <a:rPr lang="lv-LV" sz="2800" dirty="0"/>
              <a:t>, un </a:t>
            </a:r>
            <a:r>
              <a:rPr lang="lv-LV" sz="2800" b="1" dirty="0"/>
              <a:t>beigās debesīs</a:t>
            </a:r>
            <a:r>
              <a:rPr lang="lv-LV" sz="2800" dirty="0"/>
              <a:t>, nekā </a:t>
            </a:r>
            <a:r>
              <a:rPr lang="lv-LV" sz="2800" b="1" dirty="0"/>
              <a:t>bez Viņa</a:t>
            </a:r>
            <a:r>
              <a:rPr lang="lv-LV" sz="2800" dirty="0"/>
              <a:t> un </a:t>
            </a:r>
            <a:r>
              <a:rPr lang="lv-LV" sz="2800" b="1" dirty="0"/>
              <a:t>beigās ellē</a:t>
            </a:r>
            <a:r>
              <a:rPr lang="lv-LV" sz="2800" dirty="0"/>
              <a:t>. Āmen</a:t>
            </a:r>
          </a:p>
        </p:txBody>
      </p:sp>
      <p:pic>
        <p:nvPicPr>
          <p:cNvPr id="5" name="Picture 3"/>
          <p:cNvPicPr>
            <a:picLocks noChangeAspect="1" noChangeArrowheads="1"/>
          </p:cNvPicPr>
          <p:nvPr/>
        </p:nvPicPr>
        <p:blipFill>
          <a:blip r:embed="rId2" cstate="print"/>
          <a:srcRect/>
          <a:stretch>
            <a:fillRect/>
          </a:stretch>
        </p:blipFill>
        <p:spPr bwMode="auto">
          <a:xfrm>
            <a:off x="5148064" y="980728"/>
            <a:ext cx="3995936" cy="543211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Pārbaudījumi</a:t>
            </a:r>
            <a:endParaRPr lang="lv-LV" b="1" dirty="0" smtClean="0">
              <a:solidFill>
                <a:schemeClr val="tx1"/>
              </a:solidFill>
            </a:endParaRPr>
          </a:p>
        </p:txBody>
      </p:sp>
      <p:sp>
        <p:nvSpPr>
          <p:cNvPr id="7" name="Rectangle 6"/>
          <p:cNvSpPr>
            <a:spLocks noChangeArrowheads="1"/>
          </p:cNvSpPr>
          <p:nvPr/>
        </p:nvSpPr>
        <p:spPr bwMode="auto">
          <a:xfrm>
            <a:off x="0" y="836613"/>
            <a:ext cx="5724128" cy="6124754"/>
          </a:xfrm>
          <a:prstGeom prst="rect">
            <a:avLst/>
          </a:prstGeom>
          <a:noFill/>
          <a:ln w="9525">
            <a:noFill/>
            <a:miter lim="800000"/>
            <a:headEnd/>
            <a:tailEnd/>
          </a:ln>
        </p:spPr>
        <p:txBody>
          <a:bodyPr wrap="square">
            <a:spAutoFit/>
          </a:bodyPr>
          <a:lstStyle/>
          <a:p>
            <a:pPr>
              <a:buFontTx/>
              <a:buChar char="•"/>
            </a:pPr>
            <a:r>
              <a:rPr lang="lv-LV" sz="2800" dirty="0" smtClean="0"/>
              <a:t>Dažādas </a:t>
            </a:r>
            <a:r>
              <a:rPr lang="lv-LV" sz="2800" b="1" dirty="0" smtClean="0"/>
              <a:t>Bībeles rakstu vietās </a:t>
            </a:r>
            <a:r>
              <a:rPr lang="lv-LV" sz="2800" dirty="0" smtClean="0"/>
              <a:t>tiek aprakstīts, ka </a:t>
            </a:r>
            <a:r>
              <a:rPr lang="lv-LV" sz="2800" b="1" dirty="0" smtClean="0"/>
              <a:t>īsti Dieva bērni </a:t>
            </a:r>
            <a:r>
              <a:rPr lang="lv-LV" sz="2800" dirty="0" smtClean="0"/>
              <a:t>arvien tikuši </a:t>
            </a:r>
            <a:r>
              <a:rPr lang="lv-LV" sz="2800" b="1" dirty="0" smtClean="0"/>
              <a:t>pārbaudīti</a:t>
            </a:r>
            <a:r>
              <a:rPr lang="lv-LV" sz="2800" dirty="0" smtClean="0"/>
              <a:t>.</a:t>
            </a:r>
          </a:p>
          <a:p>
            <a:pPr>
              <a:buFontTx/>
              <a:buChar char="•"/>
            </a:pPr>
            <a:r>
              <a:rPr lang="lv-LV" sz="2800" dirty="0" smtClean="0"/>
              <a:t>Jo dievbijīgāks cilvēks, jo biežāk sātans uz viņu izšauj savu bultu.</a:t>
            </a:r>
          </a:p>
          <a:p>
            <a:pPr>
              <a:buFontTx/>
              <a:buChar char="•"/>
            </a:pPr>
            <a:r>
              <a:rPr lang="lv-LV" sz="2800" dirty="0" smtClean="0"/>
              <a:t>“</a:t>
            </a:r>
            <a:r>
              <a:rPr lang="lv-LV" sz="2800" i="1" dirty="0" smtClean="0"/>
              <a:t>Jo, ko Es mīlu, tos Es pārmācu un pamācu, tad nu </a:t>
            </a:r>
            <a:r>
              <a:rPr lang="lv-LV" sz="2800" i="1" dirty="0" err="1" smtClean="0"/>
              <a:t>iekarsies</a:t>
            </a:r>
            <a:r>
              <a:rPr lang="lv-LV" sz="2800" i="1" dirty="0" smtClean="0"/>
              <a:t> un atgriezies!” </a:t>
            </a:r>
            <a:r>
              <a:rPr lang="lv-LV" sz="2800" dirty="0" smtClean="0"/>
              <a:t>(Atkl.3:19)</a:t>
            </a:r>
          </a:p>
          <a:p>
            <a:pPr>
              <a:buFontTx/>
              <a:buChar char="•"/>
            </a:pPr>
            <a:r>
              <a:rPr lang="lv-LV" sz="2800" dirty="0" smtClean="0"/>
              <a:t>Ja Dievs tevi </a:t>
            </a:r>
            <a:r>
              <a:rPr lang="lv-LV" sz="2800" b="1" dirty="0" smtClean="0"/>
              <a:t>pārbauda</a:t>
            </a:r>
            <a:r>
              <a:rPr lang="lv-LV" sz="2800" dirty="0" smtClean="0"/>
              <a:t>, tātad </a:t>
            </a:r>
            <a:r>
              <a:rPr lang="lv-LV" sz="2800" b="1" dirty="0" smtClean="0"/>
              <a:t>zini</a:t>
            </a:r>
            <a:r>
              <a:rPr lang="lv-LV" sz="2800" dirty="0" smtClean="0"/>
              <a:t>, ka </a:t>
            </a:r>
            <a:r>
              <a:rPr lang="lv-LV" sz="2800" b="1" dirty="0" smtClean="0"/>
              <a:t>Dievs tevi mīl</a:t>
            </a:r>
            <a:r>
              <a:rPr lang="lv-LV" sz="2800" dirty="0" smtClean="0"/>
              <a:t>!</a:t>
            </a:r>
          </a:p>
          <a:p>
            <a:pPr>
              <a:buFontTx/>
              <a:buChar char="•"/>
            </a:pPr>
            <a:r>
              <a:rPr lang="lv-LV" sz="2800" b="1" dirty="0" smtClean="0"/>
              <a:t>Pārbaudījums</a:t>
            </a:r>
            <a:r>
              <a:rPr lang="lv-LV" sz="2800" dirty="0" smtClean="0"/>
              <a:t> piemeklē </a:t>
            </a:r>
            <a:r>
              <a:rPr lang="lv-LV" sz="2800" b="1" dirty="0" smtClean="0"/>
              <a:t>Ābrahamu</a:t>
            </a:r>
            <a:r>
              <a:rPr lang="lv-LV" sz="2800" dirty="0" smtClean="0"/>
              <a:t>, lai </a:t>
            </a:r>
            <a:r>
              <a:rPr lang="lv-LV" sz="2800" b="1" dirty="0" smtClean="0"/>
              <a:t>pārbaudītu</a:t>
            </a:r>
            <a:r>
              <a:rPr lang="lv-LV" sz="2800" dirty="0" smtClean="0"/>
              <a:t> – vai mēs </a:t>
            </a:r>
            <a:r>
              <a:rPr lang="lv-LV" sz="2800" b="1" dirty="0" smtClean="0"/>
              <a:t>mīlam Dievu pāri visām lietām</a:t>
            </a:r>
            <a:r>
              <a:rPr lang="lv-LV" sz="2800" dirty="0" smtClean="0"/>
              <a:t>.</a:t>
            </a:r>
            <a:endParaRPr lang="lv-LV" sz="2800" dirty="0"/>
          </a:p>
        </p:txBody>
      </p:sp>
      <p:pic>
        <p:nvPicPr>
          <p:cNvPr id="5" name="Picture 3"/>
          <p:cNvPicPr>
            <a:picLocks noChangeAspect="1" noChangeArrowheads="1"/>
          </p:cNvPicPr>
          <p:nvPr/>
        </p:nvPicPr>
        <p:blipFill>
          <a:blip r:embed="rId2" cstate="print"/>
          <a:srcRect r="4492"/>
          <a:stretch>
            <a:fillRect/>
          </a:stretch>
        </p:blipFill>
        <p:spPr bwMode="auto">
          <a:xfrm>
            <a:off x="5652120" y="980728"/>
            <a:ext cx="3491880" cy="543211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Dieva apsolījumi</a:t>
            </a:r>
            <a:endParaRPr lang="lv-LV" b="1" dirty="0" smtClean="0">
              <a:solidFill>
                <a:schemeClr val="tx1"/>
              </a:solidFill>
            </a:endParaRPr>
          </a:p>
        </p:txBody>
      </p:sp>
      <p:sp>
        <p:nvSpPr>
          <p:cNvPr id="7" name="Rectangle 6"/>
          <p:cNvSpPr>
            <a:spLocks noChangeArrowheads="1"/>
          </p:cNvSpPr>
          <p:nvPr/>
        </p:nvSpPr>
        <p:spPr bwMode="auto">
          <a:xfrm>
            <a:off x="0" y="4077072"/>
            <a:ext cx="6300192" cy="2677656"/>
          </a:xfrm>
          <a:prstGeom prst="rect">
            <a:avLst/>
          </a:prstGeom>
          <a:noFill/>
          <a:ln w="9525">
            <a:noFill/>
            <a:miter lim="800000"/>
            <a:headEnd/>
            <a:tailEnd/>
          </a:ln>
        </p:spPr>
        <p:txBody>
          <a:bodyPr wrap="square">
            <a:spAutoFit/>
          </a:bodyPr>
          <a:lstStyle/>
          <a:p>
            <a:pPr>
              <a:buFontTx/>
              <a:buChar char="•"/>
            </a:pPr>
            <a:r>
              <a:rPr lang="lv-LV" sz="2800" dirty="0" smtClean="0"/>
              <a:t>Dievs bija apsolījis dot tik ļoti gaidīto </a:t>
            </a:r>
            <a:r>
              <a:rPr lang="lv-LV" sz="2800" b="1" dirty="0" smtClean="0"/>
              <a:t>pēcnācēju</a:t>
            </a:r>
            <a:r>
              <a:rPr lang="lv-LV" sz="2800" dirty="0" smtClean="0"/>
              <a:t> </a:t>
            </a:r>
            <a:r>
              <a:rPr lang="lv-LV" sz="2800" b="1" dirty="0" smtClean="0"/>
              <a:t>Ābrahamam</a:t>
            </a:r>
            <a:r>
              <a:rPr lang="lv-LV" sz="2800" dirty="0" smtClean="0"/>
              <a:t> </a:t>
            </a:r>
            <a:r>
              <a:rPr lang="lv-LV" sz="2800" b="1" dirty="0" smtClean="0"/>
              <a:t>lielā vecumā </a:t>
            </a:r>
            <a:r>
              <a:rPr lang="lv-LV" sz="2800" dirty="0" smtClean="0"/>
              <a:t>un pēc tam </a:t>
            </a:r>
            <a:r>
              <a:rPr lang="lv-LV" sz="2800" b="1" dirty="0" smtClean="0"/>
              <a:t>tik daudz pēcnācēju </a:t>
            </a:r>
            <a:r>
              <a:rPr lang="lv-LV" sz="2800" dirty="0" smtClean="0"/>
              <a:t>kā </a:t>
            </a:r>
            <a:r>
              <a:rPr lang="lv-LV" sz="2800" b="1" dirty="0" smtClean="0"/>
              <a:t>zvaigznes debesīs</a:t>
            </a:r>
            <a:r>
              <a:rPr lang="lv-LV" sz="2800" dirty="0" smtClean="0"/>
              <a:t>. </a:t>
            </a:r>
            <a:endParaRPr lang="lv-LV" sz="2800" dirty="0"/>
          </a:p>
          <a:p>
            <a:pPr>
              <a:buFontTx/>
              <a:buChar char="•"/>
            </a:pPr>
            <a:r>
              <a:rPr lang="lv-LV" sz="2800" dirty="0" smtClean="0"/>
              <a:t>Tagad te tiek </a:t>
            </a:r>
            <a:r>
              <a:rPr lang="lv-LV" sz="2800" b="1" dirty="0" smtClean="0"/>
              <a:t>pārbaudīta Ābrahama ticība</a:t>
            </a:r>
            <a:r>
              <a:rPr lang="lv-LV" sz="2800" dirty="0" smtClean="0"/>
              <a:t> uz </a:t>
            </a:r>
            <a:r>
              <a:rPr lang="lv-LV" sz="2800" b="1" dirty="0" smtClean="0"/>
              <a:t>šiem</a:t>
            </a:r>
            <a:r>
              <a:rPr lang="lv-LV" sz="2800" dirty="0" smtClean="0"/>
              <a:t> </a:t>
            </a:r>
            <a:r>
              <a:rPr lang="lv-LV" sz="2800" b="1" dirty="0" smtClean="0"/>
              <a:t>Dieva apsolījumiem</a:t>
            </a:r>
            <a:r>
              <a:rPr lang="lv-LV" sz="2800" dirty="0" smtClean="0"/>
              <a:t>.</a:t>
            </a:r>
          </a:p>
        </p:txBody>
      </p:sp>
      <p:sp>
        <p:nvSpPr>
          <p:cNvPr id="6" name="Rectangle 3"/>
          <p:cNvSpPr txBox="1">
            <a:spLocks noChangeArrowheads="1"/>
          </p:cNvSpPr>
          <p:nvPr/>
        </p:nvSpPr>
        <p:spPr>
          <a:xfrm>
            <a:off x="0" y="836712"/>
            <a:ext cx="6300192" cy="1296144"/>
          </a:xfrm>
          <a:prstGeom prst="rect">
            <a:avLst/>
          </a:prstGeom>
        </p:spPr>
        <p:txBody>
          <a:bodyPr/>
          <a:lstStyle/>
          <a:p>
            <a:pPr marL="0" marR="0" lvl="0" indent="0" algn="just" defTabSz="914400" rtl="0" eaLnBrk="0" fontAlgn="base" latinLnBrk="0" hangingPunct="0">
              <a:lnSpc>
                <a:spcPct val="80000"/>
              </a:lnSpc>
              <a:spcBef>
                <a:spcPct val="0"/>
              </a:spcBef>
              <a:spcAft>
                <a:spcPct val="0"/>
              </a:spcAft>
              <a:buClrTx/>
              <a:buSzTx/>
              <a:buFont typeface="Arial" pitchFamily="34" charset="0"/>
              <a:buChar char="•"/>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“Viņš to izveda laukā un teica: "Palūkojies debesīs un skaiti zvaigznes! Vai vari tās saskaitīt?" Un viņš tam teica: "Tik tev būs pēcnācēju!“ (1.Moz.15:5)</a:t>
            </a:r>
            <a:endParaRPr lang="lv-LV" sz="2800" i="1" kern="0" dirty="0">
              <a:latin typeface="+mn-lt"/>
            </a:endParaRPr>
          </a:p>
          <a:p>
            <a:pPr lvl="0" algn="just" eaLnBrk="0" hangingPunct="0">
              <a:lnSpc>
                <a:spcPct val="80000"/>
              </a:lnSpc>
              <a:buFont typeface="Arial" pitchFamily="34" charset="0"/>
              <a:buChar char="•"/>
            </a:pPr>
            <a:r>
              <a:rPr kumimoji="0" lang="lv-LV" sz="2800" b="0" i="1" u="none" strike="noStrike" kern="0" cap="none" spc="0" normalizeH="0" baseline="0" noProof="0" dirty="0" smtClean="0">
                <a:ln>
                  <a:noFill/>
                </a:ln>
                <a:solidFill>
                  <a:schemeClr val="tx1"/>
                </a:solidFill>
                <a:effectLst/>
                <a:uLnTx/>
                <a:uFillTx/>
                <a:latin typeface="+mn-lt"/>
                <a:ea typeface="+mn-ea"/>
                <a:cs typeface="+mn-cs"/>
              </a:rPr>
              <a:t>“</a:t>
            </a:r>
            <a:r>
              <a:rPr lang="lv-LV" sz="2800" i="1" dirty="0" smtClean="0"/>
              <a:t>Bet tas sacīja: "Es atgriezīšos pie tevis pēc gada šinī laikā, un redzi, tavai sievai Sārai būs dēls.</a:t>
            </a:r>
            <a:r>
              <a:rPr kumimoji="0" lang="lv-LV" sz="2800" b="0" i="1" u="none" strike="noStrike" kern="0" cap="none" spc="0" normalizeH="0" baseline="0" noProof="0" dirty="0" smtClean="0">
                <a:ln>
                  <a:noFill/>
                </a:ln>
                <a:solidFill>
                  <a:schemeClr val="tx1"/>
                </a:solidFill>
                <a:effectLst/>
                <a:uLnTx/>
                <a:uFillTx/>
                <a:latin typeface="+mn-lt"/>
                <a:ea typeface="+mn-ea"/>
                <a:cs typeface="+mn-cs"/>
              </a:rPr>
              <a:t>” (1.Moz.18:10)</a:t>
            </a:r>
          </a:p>
        </p:txBody>
      </p:sp>
      <p:pic>
        <p:nvPicPr>
          <p:cNvPr id="8" name="Picture 8" descr="http://www.hdwallpaperscool.com/wp-content/uploads/2015/04/stars-wide-high-definition-wallpaper-download-stars-images-free.jpg"/>
          <p:cNvPicPr>
            <a:picLocks noChangeAspect="1" noChangeArrowheads="1"/>
          </p:cNvPicPr>
          <p:nvPr/>
        </p:nvPicPr>
        <p:blipFill>
          <a:blip r:embed="rId2" cstate="print"/>
          <a:srcRect/>
          <a:stretch>
            <a:fillRect/>
          </a:stretch>
        </p:blipFill>
        <p:spPr bwMode="auto">
          <a:xfrm rot="5400000" flipV="1">
            <a:off x="4650612" y="2350257"/>
            <a:ext cx="6072207" cy="294328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additive="base">
                                        <p:cTn id="22"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 calcmode="lin" valueType="num">
                                      <p:cBhvr additive="base">
                                        <p:cTn id="27"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1" end="1"/>
                                            </p:txEl>
                                          </p:spTgt>
                                        </p:tgtEl>
                                        <p:attrNameLst>
                                          <p:attrName>ppt_y</p:attrName>
                                        </p:attrNameLst>
                                      </p:cBhvr>
                                      <p:tavLst>
                                        <p:tav tm="0">
                                          <p:val>
                                            <p:strVal val="#ppt_y"/>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sz="2800" i="1" dirty="0" smtClean="0"/>
              <a:t>	1 Un notika, ka pēc šīm lietām Dievs pārbaudīja Ābrahāmu un viņam sacīja: "Ābrahām!" Un tas atbildēja: "Te es esmu." 2 Tad Viņš teica: "Ņem savu vienīgo dēlu, kuru tu mīli, </a:t>
            </a:r>
            <a:r>
              <a:rPr lang="lv-LV" sz="2800" i="1" dirty="0" err="1" smtClean="0"/>
              <a:t>Īzāku</a:t>
            </a:r>
            <a:r>
              <a:rPr lang="lv-LV" sz="2800" i="1" dirty="0" smtClean="0"/>
              <a:t>, un ej uz </a:t>
            </a:r>
            <a:r>
              <a:rPr lang="lv-LV" sz="2800" i="1" dirty="0" err="1" smtClean="0"/>
              <a:t>Morija</a:t>
            </a:r>
            <a:r>
              <a:rPr lang="lv-LV" sz="2800" i="1" dirty="0" smtClean="0"/>
              <a:t> zemi un upurē to tur par dedzināmo upuri uz kāda no kalniem, kuru Es tev </a:t>
            </a:r>
            <a:r>
              <a:rPr lang="lv-LV" sz="2800" i="1" dirty="0" smtClean="0"/>
              <a:t>norādīšu</a:t>
            </a:r>
            <a:endParaRPr lang="en-US" sz="2800" dirty="0" smtClean="0"/>
          </a:p>
          <a:p>
            <a:pPr algn="just">
              <a:lnSpc>
                <a:spcPct val="90000"/>
              </a:lnSpc>
              <a:buFontTx/>
              <a:buNone/>
            </a:pPr>
            <a:endParaRPr lang="en-US" sz="2800" i="1" dirty="0" smtClean="0"/>
          </a:p>
        </p:txBody>
      </p:sp>
      <p:sp>
        <p:nvSpPr>
          <p:cNvPr id="7" name="Rectangle 6"/>
          <p:cNvSpPr>
            <a:spLocks noChangeArrowheads="1"/>
          </p:cNvSpPr>
          <p:nvPr/>
        </p:nvSpPr>
        <p:spPr bwMode="auto">
          <a:xfrm>
            <a:off x="0" y="2392675"/>
            <a:ext cx="5220072" cy="4465325"/>
          </a:xfrm>
          <a:prstGeom prst="rect">
            <a:avLst/>
          </a:prstGeom>
          <a:noFill/>
          <a:ln w="9525">
            <a:noFill/>
            <a:miter lim="800000"/>
            <a:headEnd/>
            <a:tailEnd/>
          </a:ln>
        </p:spPr>
        <p:txBody>
          <a:bodyPr wrap="square">
            <a:spAutoFit/>
          </a:bodyPr>
          <a:lstStyle/>
          <a:p>
            <a:pPr>
              <a:lnSpc>
                <a:spcPts val="3100"/>
              </a:lnSpc>
              <a:buFontTx/>
              <a:buChar char="•"/>
            </a:pPr>
            <a:r>
              <a:rPr lang="lv-LV" sz="2800" b="1" dirty="0"/>
              <a:t>Ābrahams </a:t>
            </a:r>
            <a:r>
              <a:rPr lang="lv-LV" sz="2800" dirty="0"/>
              <a:t>jau ir </a:t>
            </a:r>
            <a:r>
              <a:rPr lang="lv-LV" sz="2800" b="1" dirty="0"/>
              <a:t>stipri gados</a:t>
            </a:r>
            <a:r>
              <a:rPr lang="lv-LV" sz="2800" dirty="0"/>
              <a:t>, kad viņam no Sāras </a:t>
            </a:r>
            <a:r>
              <a:rPr lang="lv-LV" sz="2800" b="1" dirty="0"/>
              <a:t>piedzimst</a:t>
            </a:r>
            <a:r>
              <a:rPr lang="lv-LV" sz="2800" dirty="0"/>
              <a:t> </a:t>
            </a:r>
            <a:r>
              <a:rPr lang="lv-LV" sz="2800" dirty="0" smtClean="0"/>
              <a:t>ilgi gaidītais dēls - </a:t>
            </a:r>
            <a:r>
              <a:rPr lang="lv-LV" sz="2800" b="1" dirty="0" smtClean="0"/>
              <a:t>Īzaks.</a:t>
            </a:r>
          </a:p>
          <a:p>
            <a:pPr>
              <a:lnSpc>
                <a:spcPts val="3100"/>
              </a:lnSpc>
              <a:buFontTx/>
              <a:buChar char="•"/>
            </a:pPr>
            <a:r>
              <a:rPr lang="lv-LV" sz="2800" b="1" dirty="0" smtClean="0"/>
              <a:t>Ābrahams </a:t>
            </a:r>
            <a:r>
              <a:rPr lang="lv-LV" sz="2800" dirty="0" smtClean="0"/>
              <a:t>ir saņēmis daudz </a:t>
            </a:r>
            <a:r>
              <a:rPr lang="lv-LV" sz="2800" b="1" dirty="0" smtClean="0"/>
              <a:t>apsolījumu</a:t>
            </a:r>
            <a:r>
              <a:rPr lang="lv-LV" sz="2800" dirty="0" smtClean="0"/>
              <a:t> un tagad šāda </a:t>
            </a:r>
            <a:r>
              <a:rPr lang="lv-LV" sz="2800" b="1" dirty="0" smtClean="0"/>
              <a:t>pretrunīga pavēle</a:t>
            </a:r>
            <a:r>
              <a:rPr lang="lv-LV" sz="2800" dirty="0" smtClean="0"/>
              <a:t>!</a:t>
            </a:r>
            <a:endParaRPr lang="lv-LV" sz="2800" b="1" dirty="0" smtClean="0"/>
          </a:p>
          <a:p>
            <a:pPr>
              <a:lnSpc>
                <a:spcPts val="3100"/>
              </a:lnSpc>
              <a:buFontTx/>
              <a:buChar char="•"/>
            </a:pPr>
            <a:r>
              <a:rPr lang="lv-LV" sz="2800" dirty="0" smtClean="0"/>
              <a:t>Vai </a:t>
            </a:r>
            <a:r>
              <a:rPr lang="lv-LV" sz="2800" b="1" dirty="0" smtClean="0"/>
              <a:t>Ābrahamam</a:t>
            </a:r>
            <a:r>
              <a:rPr lang="lv-LV" sz="2800" dirty="0" smtClean="0"/>
              <a:t> nevajadzētu tagad </a:t>
            </a:r>
            <a:r>
              <a:rPr lang="lv-LV" sz="2800" b="1" dirty="0" smtClean="0"/>
              <a:t>kurnēt pret Dievu</a:t>
            </a:r>
            <a:r>
              <a:rPr lang="lv-LV" sz="2800" dirty="0" smtClean="0"/>
              <a:t>: Tā </a:t>
            </a:r>
            <a:r>
              <a:rPr lang="lv-LV" sz="2800" b="1" dirty="0" smtClean="0"/>
              <a:t>nevar būt Dieva pavēle</a:t>
            </a:r>
            <a:r>
              <a:rPr lang="lv-LV" sz="2800" dirty="0" smtClean="0"/>
              <a:t>, bet </a:t>
            </a:r>
            <a:r>
              <a:rPr lang="lv-LV" sz="2800" b="1" dirty="0" smtClean="0"/>
              <a:t>ja tomēr ir</a:t>
            </a:r>
            <a:r>
              <a:rPr lang="lv-LV" sz="2800" dirty="0" smtClean="0"/>
              <a:t>, tad kāpēc </a:t>
            </a:r>
            <a:r>
              <a:rPr lang="lv-LV" sz="2800" b="1" dirty="0" smtClean="0"/>
              <a:t>Dievs</a:t>
            </a:r>
            <a:r>
              <a:rPr lang="lv-LV" sz="2800" dirty="0" smtClean="0"/>
              <a:t> liek ko </a:t>
            </a:r>
            <a:r>
              <a:rPr lang="lv-LV" sz="2800" b="1" dirty="0" smtClean="0"/>
              <a:t>tādu</a:t>
            </a:r>
            <a:r>
              <a:rPr lang="lv-LV" sz="2800" dirty="0" smtClean="0"/>
              <a:t> man </a:t>
            </a:r>
            <a:r>
              <a:rPr lang="lv-LV" sz="2800" b="1" dirty="0" smtClean="0"/>
              <a:t>darīt</a:t>
            </a:r>
            <a:r>
              <a:rPr lang="lv-LV" sz="2800" dirty="0" smtClean="0"/>
              <a:t>?</a:t>
            </a:r>
          </a:p>
        </p:txBody>
      </p:sp>
      <p:pic>
        <p:nvPicPr>
          <p:cNvPr id="3078" name="Picture 6" descr="The Jade Sphinx: Abraham and Isaac by Jan Lievens (c. 1637)"/>
          <p:cNvPicPr>
            <a:picLocks noChangeAspect="1" noChangeArrowheads="1"/>
          </p:cNvPicPr>
          <p:nvPr/>
        </p:nvPicPr>
        <p:blipFill>
          <a:blip r:embed="rId2" cstate="print"/>
          <a:srcRect/>
          <a:stretch>
            <a:fillRect/>
          </a:stretch>
        </p:blipFill>
        <p:spPr bwMode="auto">
          <a:xfrm>
            <a:off x="5436097" y="1916832"/>
            <a:ext cx="3707904" cy="50041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animEffect transition="in" filter="fade">
                                      <p:cBhvr>
                                        <p:cTn id="11" dur="2000"/>
                                        <p:tgtEl>
                                          <p:spTgt spid="307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6869" name="Picture 5"/>
          <p:cNvPicPr>
            <a:picLocks noChangeAspect="1" noChangeArrowheads="1"/>
          </p:cNvPicPr>
          <p:nvPr/>
        </p:nvPicPr>
        <p:blipFill>
          <a:blip r:embed="rId2" cstate="print"/>
          <a:srcRect/>
          <a:stretch>
            <a:fillRect/>
          </a:stretch>
        </p:blipFill>
        <p:spPr bwMode="auto">
          <a:xfrm>
            <a:off x="898670" y="4365104"/>
            <a:ext cx="6841682" cy="2492896"/>
          </a:xfrm>
          <a:prstGeom prst="rect">
            <a:avLst/>
          </a:prstGeom>
          <a:ln>
            <a:noFill/>
          </a:ln>
          <a:effectLst>
            <a:softEdge rad="112500"/>
          </a:effectLst>
        </p:spPr>
      </p:pic>
      <p:sp>
        <p:nvSpPr>
          <p:cNvPr id="7" name="Rectangle 6"/>
          <p:cNvSpPr>
            <a:spLocks noChangeArrowheads="1"/>
          </p:cNvSpPr>
          <p:nvPr/>
        </p:nvSpPr>
        <p:spPr bwMode="auto">
          <a:xfrm>
            <a:off x="0" y="836712"/>
            <a:ext cx="9144000" cy="3670236"/>
          </a:xfrm>
          <a:prstGeom prst="rect">
            <a:avLst/>
          </a:prstGeom>
          <a:noFill/>
          <a:ln w="9525">
            <a:noFill/>
            <a:miter lim="800000"/>
            <a:headEnd/>
            <a:tailEnd/>
          </a:ln>
        </p:spPr>
        <p:txBody>
          <a:bodyPr wrap="square">
            <a:spAutoFit/>
          </a:bodyPr>
          <a:lstStyle/>
          <a:p>
            <a:pPr>
              <a:lnSpc>
                <a:spcPts val="3100"/>
              </a:lnSpc>
              <a:buFontTx/>
              <a:buChar char="•"/>
            </a:pPr>
            <a:r>
              <a:rPr lang="lv-LV" sz="2800" dirty="0" smtClean="0"/>
              <a:t>Kad mūs </a:t>
            </a:r>
            <a:r>
              <a:rPr lang="lv-LV" sz="2800" b="1" dirty="0" smtClean="0"/>
              <a:t>nomāc bēdas </a:t>
            </a:r>
            <a:r>
              <a:rPr lang="lv-LV" sz="2800" dirty="0" smtClean="0"/>
              <a:t>un </a:t>
            </a:r>
            <a:r>
              <a:rPr lang="lv-LV" sz="2800" b="1" dirty="0" smtClean="0"/>
              <a:t>raizes</a:t>
            </a:r>
            <a:r>
              <a:rPr lang="lv-LV" sz="2800" dirty="0" smtClean="0"/>
              <a:t>, tad bieži </a:t>
            </a:r>
            <a:r>
              <a:rPr lang="lv-LV" sz="2800" b="1" dirty="0" smtClean="0"/>
              <a:t>sākas kurnēšana </a:t>
            </a:r>
            <a:r>
              <a:rPr lang="lv-LV" sz="2800" dirty="0" smtClean="0"/>
              <a:t>pret Dievu un </a:t>
            </a:r>
            <a:r>
              <a:rPr lang="lv-LV" sz="2800" b="1" dirty="0" smtClean="0"/>
              <a:t>rodas</a:t>
            </a:r>
            <a:r>
              <a:rPr lang="lv-LV" sz="2800" dirty="0" smtClean="0"/>
              <a:t> pats </a:t>
            </a:r>
            <a:r>
              <a:rPr lang="lv-LV" sz="2800" b="1" dirty="0" smtClean="0"/>
              <a:t>bīstamākais</a:t>
            </a:r>
            <a:r>
              <a:rPr lang="lv-LV" sz="2800" dirty="0" smtClean="0"/>
              <a:t> </a:t>
            </a:r>
            <a:r>
              <a:rPr lang="lv-LV" sz="2800" b="1" dirty="0" smtClean="0"/>
              <a:t>kārdinājums</a:t>
            </a:r>
            <a:r>
              <a:rPr lang="lv-LV" sz="2800" dirty="0" smtClean="0"/>
              <a:t>: </a:t>
            </a:r>
            <a:r>
              <a:rPr lang="lv-LV" sz="2800" b="1" dirty="0" smtClean="0"/>
              <a:t>naids pret Dievu</a:t>
            </a:r>
            <a:r>
              <a:rPr lang="lv-LV" sz="2800" dirty="0" smtClean="0"/>
              <a:t>.</a:t>
            </a:r>
          </a:p>
          <a:p>
            <a:pPr>
              <a:lnSpc>
                <a:spcPts val="3100"/>
              </a:lnSpc>
              <a:buFontTx/>
              <a:buChar char="•"/>
            </a:pPr>
            <a:r>
              <a:rPr lang="lv-LV" sz="2800" dirty="0" smtClean="0"/>
              <a:t>Ko tu dari, kad </a:t>
            </a:r>
            <a:r>
              <a:rPr lang="lv-LV" sz="2800" b="1" dirty="0" smtClean="0"/>
              <a:t>Dieva vēstī ieraugi pretrunas</a:t>
            </a:r>
            <a:r>
              <a:rPr lang="lv-LV" sz="2800" dirty="0" smtClean="0"/>
              <a:t>?</a:t>
            </a:r>
          </a:p>
          <a:p>
            <a:pPr>
              <a:lnSpc>
                <a:spcPts val="3100"/>
              </a:lnSpc>
              <a:buFontTx/>
              <a:buChar char="•"/>
            </a:pPr>
            <a:r>
              <a:rPr lang="lv-LV" sz="2800" dirty="0" smtClean="0"/>
              <a:t>Cilvēka </a:t>
            </a:r>
            <a:r>
              <a:rPr lang="lv-LV" sz="2800" b="1" dirty="0" smtClean="0"/>
              <a:t>PRĀTS</a:t>
            </a:r>
            <a:r>
              <a:rPr lang="lv-LV" sz="2800" dirty="0" smtClean="0"/>
              <a:t> spriež pavisam vienkārši: vai nu </a:t>
            </a:r>
            <a:r>
              <a:rPr lang="lv-LV" sz="2800" b="1" dirty="0" smtClean="0"/>
              <a:t>apsolījums melo</a:t>
            </a:r>
            <a:r>
              <a:rPr lang="lv-LV" sz="2800" dirty="0" smtClean="0"/>
              <a:t>, vai arī šī nav Dieva, bet </a:t>
            </a:r>
            <a:r>
              <a:rPr lang="lv-LV" sz="2800" b="1" dirty="0" smtClean="0"/>
              <a:t>velna pavēle</a:t>
            </a:r>
            <a:r>
              <a:rPr lang="lv-LV" sz="2800" dirty="0" smtClean="0"/>
              <a:t>, te ir acīmredzama </a:t>
            </a:r>
            <a:r>
              <a:rPr lang="lv-LV" sz="2800" b="1" dirty="0" smtClean="0"/>
              <a:t>pretruna</a:t>
            </a:r>
            <a:r>
              <a:rPr lang="lv-LV" sz="2800" dirty="0" smtClean="0"/>
              <a:t>.</a:t>
            </a:r>
          </a:p>
          <a:p>
            <a:pPr>
              <a:lnSpc>
                <a:spcPts val="3100"/>
              </a:lnSpc>
              <a:buFontTx/>
              <a:buChar char="•"/>
            </a:pPr>
            <a:r>
              <a:rPr lang="lv-LV" sz="2800" b="1" dirty="0" smtClean="0"/>
              <a:t>TICĪBA</a:t>
            </a:r>
            <a:r>
              <a:rPr lang="lv-LV" sz="2800" dirty="0" smtClean="0"/>
              <a:t> saka: ir </a:t>
            </a:r>
            <a:r>
              <a:rPr lang="lv-LV" sz="2800" b="1" dirty="0" smtClean="0"/>
              <a:t>jābūt kādam risinājumam</a:t>
            </a:r>
            <a:r>
              <a:rPr lang="lv-LV" sz="2800" dirty="0" smtClean="0"/>
              <a:t>!</a:t>
            </a:r>
          </a:p>
          <a:p>
            <a:pPr>
              <a:lnSpc>
                <a:spcPts val="3100"/>
              </a:lnSpc>
              <a:buFontTx/>
              <a:buChar char="•"/>
            </a:pPr>
            <a:r>
              <a:rPr lang="lv-LV" sz="2800" b="1" dirty="0" smtClean="0"/>
              <a:t>TICĪBA </a:t>
            </a:r>
            <a:r>
              <a:rPr lang="lv-LV" sz="2800" dirty="0" smtClean="0"/>
              <a:t>spēj apvienot lietas, kas ir šķietamā pretrunā.</a:t>
            </a:r>
            <a:r>
              <a:rPr lang="lv-LV" sz="2800" b="1" dirty="0" smtClean="0"/>
              <a:t> </a:t>
            </a:r>
            <a:endParaRPr lang="lv-LV" sz="2800" dirty="0" smtClean="0"/>
          </a:p>
        </p:txBody>
      </p:sp>
      <p:sp>
        <p:nvSpPr>
          <p:cNvPr id="6"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Prāts vai ticība</a:t>
            </a:r>
            <a:endParaRPr lang="lv-LV" b="1" dirty="0" smtClean="0">
              <a:solidFill>
                <a:schemeClr val="tx1"/>
              </a:solidFill>
            </a:endParaRPr>
          </a:p>
        </p:txBody>
      </p:sp>
      <p:sp>
        <p:nvSpPr>
          <p:cNvPr id="36866" name="AutoShape 2" descr="The Impact of Our Thoughts on Faith • Deshen Daily Devotional"/>
          <p:cNvSpPr>
            <a:spLocks noChangeAspect="1" noChangeArrowheads="1"/>
          </p:cNvSpPr>
          <p:nvPr/>
        </p:nvSpPr>
        <p:spPr bwMode="auto">
          <a:xfrm>
            <a:off x="155575" y="-808038"/>
            <a:ext cx="2724150" cy="16859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68" name="AutoShape 4" descr="The Impact of Our Thoughts on Faith • Deshen Daily Devotional"/>
          <p:cNvSpPr>
            <a:spLocks noChangeAspect="1" noChangeArrowheads="1"/>
          </p:cNvSpPr>
          <p:nvPr/>
        </p:nvSpPr>
        <p:spPr bwMode="auto">
          <a:xfrm>
            <a:off x="155575" y="-808038"/>
            <a:ext cx="2724150" cy="16859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36869"/>
                                        </p:tgtEl>
                                        <p:attrNameLst>
                                          <p:attrName>style.visibility</p:attrName>
                                        </p:attrNameLst>
                                      </p:cBhvr>
                                      <p:to>
                                        <p:strVal val="visible"/>
                                      </p:to>
                                    </p:set>
                                    <p:animEffect transition="in" filter="fade">
                                      <p:cBhvr>
                                        <p:cTn id="27" dur="2000"/>
                                        <p:tgtEl>
                                          <p:spTgt spid="36869"/>
                                        </p:tgtEl>
                                      </p:cBhvr>
                                    </p:animEffect>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7">
                                            <p:txEl>
                                              <p:pRg st="1" end="1"/>
                                            </p:txEl>
                                          </p:spTgt>
                                        </p:tgtEl>
                                        <p:attrNameLst>
                                          <p:attrName>style.visibility</p:attrName>
                                        </p:attrNameLst>
                                      </p:cBhvr>
                                      <p:to>
                                        <p:strVal val="visible"/>
                                      </p:to>
                                    </p:set>
                                    <p:anim calcmode="lin" valueType="num">
                                      <p:cBhvr additive="base">
                                        <p:cTn id="3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7">
                                            <p:txEl>
                                              <p:pRg st="2" end="2"/>
                                            </p:txEl>
                                          </p:spTgt>
                                        </p:tgtEl>
                                        <p:attrNameLst>
                                          <p:attrName>style.visibility</p:attrName>
                                        </p:attrNameLst>
                                      </p:cBhvr>
                                      <p:to>
                                        <p:strVal val="visible"/>
                                      </p:to>
                                    </p:set>
                                    <p:anim calcmode="lin" valueType="num">
                                      <p:cBhvr additive="base">
                                        <p:cTn id="4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 calcmode="lin" valueType="num">
                                      <p:cBhvr additive="base">
                                        <p:cTn id="4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nodeType="after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anim calcmode="lin" valueType="num">
                                      <p:cBhvr additive="base">
                                        <p:cTn id="5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cstate="print"/>
          <a:srcRect l="7060" b="4951"/>
          <a:stretch>
            <a:fillRect/>
          </a:stretch>
        </p:blipFill>
        <p:spPr bwMode="auto">
          <a:xfrm>
            <a:off x="5688445" y="1916833"/>
            <a:ext cx="3455555" cy="4941168"/>
          </a:xfrm>
          <a:prstGeom prst="rect">
            <a:avLst/>
          </a:prstGeom>
          <a:ln>
            <a:noFill/>
          </a:ln>
          <a:effectLst>
            <a:softEdge rad="112500"/>
          </a:effectLst>
        </p:spPr>
      </p:pic>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sz="2800" i="1" dirty="0" smtClean="0"/>
              <a:t>	</a:t>
            </a:r>
            <a:r>
              <a:rPr lang="lv-LV" sz="2800" i="1" dirty="0" smtClean="0"/>
              <a:t>3 </a:t>
            </a:r>
            <a:r>
              <a:rPr lang="lv-LV" sz="2800" i="1" dirty="0" smtClean="0"/>
              <a:t>Un Ābrahāms no rīta posās ceļam; apsegloja savu ēzeli, paņēma sev līdzi divus savus puišus, kā arī savu dēlu </a:t>
            </a:r>
            <a:r>
              <a:rPr lang="lv-LV" sz="2800" i="1" dirty="0" err="1" smtClean="0"/>
              <a:t>Īzāku</a:t>
            </a:r>
            <a:r>
              <a:rPr lang="lv-LV" sz="2800" i="1" dirty="0" smtClean="0"/>
              <a:t>; sacirta malku dedzināmam upurim un devās uz to vietu, kuru Dievs viņam bija norādījis.</a:t>
            </a:r>
            <a:endParaRPr lang="en-US" sz="2800" dirty="0" smtClean="0"/>
          </a:p>
          <a:p>
            <a:pPr algn="just">
              <a:lnSpc>
                <a:spcPct val="90000"/>
              </a:lnSpc>
              <a:buFontTx/>
              <a:buNone/>
            </a:pPr>
            <a:endParaRPr lang="en-US" sz="2800" i="1" dirty="0" smtClean="0"/>
          </a:p>
        </p:txBody>
      </p:sp>
      <p:sp>
        <p:nvSpPr>
          <p:cNvPr id="7" name="Rectangle 6"/>
          <p:cNvSpPr>
            <a:spLocks noChangeArrowheads="1"/>
          </p:cNvSpPr>
          <p:nvPr/>
        </p:nvSpPr>
        <p:spPr bwMode="auto">
          <a:xfrm>
            <a:off x="0" y="1700808"/>
            <a:ext cx="5796136" cy="4401205"/>
          </a:xfrm>
          <a:prstGeom prst="rect">
            <a:avLst/>
          </a:prstGeom>
          <a:noFill/>
          <a:ln w="9525">
            <a:noFill/>
            <a:miter lim="800000"/>
            <a:headEnd/>
            <a:tailEnd/>
          </a:ln>
        </p:spPr>
        <p:txBody>
          <a:bodyPr wrap="square">
            <a:spAutoFit/>
          </a:bodyPr>
          <a:lstStyle/>
          <a:p>
            <a:pPr>
              <a:buFontTx/>
              <a:buChar char="•"/>
            </a:pPr>
            <a:r>
              <a:rPr lang="lv-LV" sz="2800" dirty="0" smtClean="0"/>
              <a:t>Tas, ka </a:t>
            </a:r>
            <a:r>
              <a:rPr lang="lv-LV" sz="2800" b="1" dirty="0" smtClean="0"/>
              <a:t>Ābrahams</a:t>
            </a:r>
            <a:r>
              <a:rPr lang="lv-LV" sz="2800" dirty="0" smtClean="0"/>
              <a:t> </a:t>
            </a:r>
            <a:r>
              <a:rPr lang="lv-LV" sz="2800" b="1" dirty="0" smtClean="0"/>
              <a:t>agri </a:t>
            </a:r>
            <a:r>
              <a:rPr lang="lv-LV" sz="2800" dirty="0" smtClean="0"/>
              <a:t>ceļas</a:t>
            </a:r>
            <a:r>
              <a:rPr lang="lv-LV" sz="2800" b="1" dirty="0" smtClean="0"/>
              <a:t> </a:t>
            </a:r>
            <a:r>
              <a:rPr lang="lv-LV" sz="2800" dirty="0" smtClean="0"/>
              <a:t>un </a:t>
            </a:r>
            <a:r>
              <a:rPr lang="lv-LV" sz="2800" b="1" dirty="0" smtClean="0"/>
              <a:t>dodas ceļā </a:t>
            </a:r>
            <a:r>
              <a:rPr lang="lv-LV" sz="2800" dirty="0" smtClean="0"/>
              <a:t>norāda, ka viņš ir </a:t>
            </a:r>
            <a:r>
              <a:rPr lang="lv-LV" sz="2800" b="1" dirty="0" smtClean="0"/>
              <a:t>pārliecināts</a:t>
            </a:r>
            <a:r>
              <a:rPr lang="lv-LV" sz="2800" dirty="0" smtClean="0"/>
              <a:t> par Dieva doto </a:t>
            </a:r>
            <a:r>
              <a:rPr lang="lv-LV" sz="2800" b="1" dirty="0" smtClean="0"/>
              <a:t>pavēli</a:t>
            </a:r>
            <a:r>
              <a:rPr lang="lv-LV" sz="2800" dirty="0" smtClean="0"/>
              <a:t>!</a:t>
            </a:r>
          </a:p>
          <a:p>
            <a:pPr>
              <a:buFontTx/>
              <a:buChar char="•"/>
            </a:pPr>
            <a:r>
              <a:rPr lang="lv-LV" sz="2800" dirty="0" smtClean="0"/>
              <a:t>Viņa labprātīgā paklausība Dievam ir apbrīnojama!</a:t>
            </a:r>
          </a:p>
          <a:p>
            <a:pPr>
              <a:buFontTx/>
              <a:buChar char="•"/>
            </a:pPr>
            <a:r>
              <a:rPr lang="lv-LV" sz="2800" b="1" dirty="0" smtClean="0"/>
              <a:t>Ābrahams </a:t>
            </a:r>
            <a:r>
              <a:rPr lang="lv-LV" sz="2800" dirty="0" smtClean="0"/>
              <a:t>nemaz </a:t>
            </a:r>
            <a:r>
              <a:rPr lang="lv-LV" sz="2800" b="1" dirty="0"/>
              <a:t>neaprunājās</a:t>
            </a:r>
            <a:r>
              <a:rPr lang="lv-LV" sz="2800" dirty="0"/>
              <a:t> ar </a:t>
            </a:r>
            <a:r>
              <a:rPr lang="lv-LV" sz="2800" b="1" dirty="0"/>
              <a:t>Sāru</a:t>
            </a:r>
            <a:r>
              <a:rPr lang="lv-LV" sz="2800" dirty="0"/>
              <a:t>, un </a:t>
            </a:r>
            <a:r>
              <a:rPr lang="lv-LV" sz="2800" b="1" dirty="0"/>
              <a:t>iet</a:t>
            </a:r>
            <a:r>
              <a:rPr lang="lv-LV" sz="2800" dirty="0"/>
              <a:t> tur, </a:t>
            </a:r>
            <a:r>
              <a:rPr lang="lv-LV" sz="2800" b="1" dirty="0"/>
              <a:t>kur Dievs pavēl</a:t>
            </a:r>
            <a:r>
              <a:rPr lang="lv-LV" sz="2800" dirty="0" smtClean="0"/>
              <a:t>. Viņš </a:t>
            </a:r>
            <a:r>
              <a:rPr lang="lv-LV" sz="2800" dirty="0"/>
              <a:t>jau </a:t>
            </a:r>
            <a:r>
              <a:rPr lang="lv-LV" sz="2800" b="1" dirty="0"/>
              <a:t>zināja</a:t>
            </a:r>
            <a:r>
              <a:rPr lang="lv-LV" sz="2800" dirty="0"/>
              <a:t>, ko </a:t>
            </a:r>
            <a:r>
              <a:rPr lang="lv-LV" sz="2800" b="1" dirty="0"/>
              <a:t>Sāra</a:t>
            </a:r>
            <a:r>
              <a:rPr lang="lv-LV" sz="2800" dirty="0"/>
              <a:t> viņam </a:t>
            </a:r>
            <a:r>
              <a:rPr lang="lv-LV" sz="2800" b="1" dirty="0"/>
              <a:t>neticēs</a:t>
            </a:r>
            <a:r>
              <a:rPr lang="lv-LV" sz="2800" dirty="0"/>
              <a:t>, </a:t>
            </a:r>
            <a:r>
              <a:rPr lang="lv-LV" sz="2800" b="1" dirty="0"/>
              <a:t>kurš</a:t>
            </a:r>
            <a:r>
              <a:rPr lang="lv-LV" sz="2800" dirty="0"/>
              <a:t> viņam vispār </a:t>
            </a:r>
            <a:r>
              <a:rPr lang="lv-LV" sz="2800" b="1" dirty="0"/>
              <a:t>varētu ticēt</a:t>
            </a:r>
            <a:r>
              <a:rPr lang="lv-LV" sz="28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fade">
                                      <p:cBhvr>
                                        <p:cTn id="11" dur="2000"/>
                                        <p:tgtEl>
                                          <p:spTgt spid="410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i="1" smtClean="0"/>
              <a:t>   </a:t>
            </a:r>
            <a:r>
              <a:rPr lang="lv-LV" sz="2800" i="1" smtClean="0"/>
              <a:t>4 Un trešajā dienā Ābrahāms pacēla savas acis un ieraudzīja to vietu iztālēm. 5 Un Ābrahāms sacīja saviem puišiem: "Palieciet jūs ar ēzeli šeit. Bet es ar zēnu gribu iet turp, un mēs gribam pielūgt, bet pēc tam atkal atgriezīsimies pie jums."</a:t>
            </a:r>
            <a:endParaRPr lang="en-US" sz="2800" smtClean="0"/>
          </a:p>
          <a:p>
            <a:pPr algn="just">
              <a:buFontTx/>
              <a:buNone/>
            </a:pPr>
            <a:endParaRPr lang="en-US" sz="2200" i="1" smtClean="0"/>
          </a:p>
        </p:txBody>
      </p:sp>
      <p:sp>
        <p:nvSpPr>
          <p:cNvPr id="7" name="Rectangle 6"/>
          <p:cNvSpPr>
            <a:spLocks noChangeArrowheads="1"/>
          </p:cNvSpPr>
          <p:nvPr/>
        </p:nvSpPr>
        <p:spPr bwMode="auto">
          <a:xfrm>
            <a:off x="0" y="2132856"/>
            <a:ext cx="5724525" cy="4832092"/>
          </a:xfrm>
          <a:prstGeom prst="rect">
            <a:avLst/>
          </a:prstGeom>
          <a:noFill/>
          <a:ln w="9525">
            <a:noFill/>
            <a:miter lim="800000"/>
            <a:headEnd/>
            <a:tailEnd/>
          </a:ln>
        </p:spPr>
        <p:txBody>
          <a:bodyPr>
            <a:spAutoFit/>
          </a:bodyPr>
          <a:lstStyle/>
          <a:p>
            <a:pPr>
              <a:buFontTx/>
              <a:buChar char="•"/>
            </a:pPr>
            <a:r>
              <a:rPr lang="lv-LV" sz="2800" b="1" dirty="0"/>
              <a:t>Kā</a:t>
            </a:r>
            <a:r>
              <a:rPr lang="lv-LV" sz="2800" dirty="0"/>
              <a:t> var </a:t>
            </a:r>
            <a:r>
              <a:rPr lang="lv-LV" sz="2800" b="1" dirty="0"/>
              <a:t>justies</a:t>
            </a:r>
            <a:r>
              <a:rPr lang="lv-LV" sz="2800" dirty="0"/>
              <a:t> viens </a:t>
            </a:r>
            <a:r>
              <a:rPr lang="lv-LV" sz="2800" b="1" dirty="0"/>
              <a:t>tēvs</a:t>
            </a:r>
            <a:r>
              <a:rPr lang="lv-LV" sz="2800" dirty="0"/>
              <a:t>, kam </a:t>
            </a:r>
            <a:r>
              <a:rPr lang="lv-LV" sz="2800" b="1" dirty="0"/>
              <a:t>Dievs</a:t>
            </a:r>
            <a:r>
              <a:rPr lang="lv-LV" sz="2800" dirty="0"/>
              <a:t> </a:t>
            </a:r>
            <a:r>
              <a:rPr lang="lv-LV" sz="2800" b="1" dirty="0"/>
              <a:t>liek upurēt</a:t>
            </a:r>
            <a:r>
              <a:rPr lang="lv-LV" sz="2800" dirty="0"/>
              <a:t> viņa </a:t>
            </a:r>
            <a:r>
              <a:rPr lang="lv-LV" sz="2800" b="1" dirty="0"/>
              <a:t>vienīgo dēlu</a:t>
            </a:r>
            <a:r>
              <a:rPr lang="lv-LV" sz="2800" dirty="0"/>
              <a:t>? Tur viņam bija </a:t>
            </a:r>
            <a:r>
              <a:rPr lang="lv-LV" sz="2800" b="1" dirty="0"/>
              <a:t>daudz ko domāt</a:t>
            </a:r>
            <a:r>
              <a:rPr lang="lv-LV" sz="2800" dirty="0"/>
              <a:t>, pirms viņš to darīja. Ābrahams </a:t>
            </a:r>
            <a:r>
              <a:rPr lang="lv-LV" sz="2800" b="1" dirty="0"/>
              <a:t>klusēja 3 dienas</a:t>
            </a:r>
            <a:r>
              <a:rPr lang="lv-LV" sz="2800" dirty="0"/>
              <a:t>. </a:t>
            </a:r>
            <a:endParaRPr lang="lv-LV" sz="2800" dirty="0" smtClean="0"/>
          </a:p>
          <a:p>
            <a:pPr>
              <a:buFontTx/>
              <a:buChar char="•"/>
            </a:pPr>
            <a:r>
              <a:rPr lang="lv-LV" sz="2800" dirty="0" smtClean="0"/>
              <a:t>Brīnums, ka viņš sāpēs nepamira</a:t>
            </a:r>
            <a:endParaRPr lang="lv-LV" sz="2800" dirty="0"/>
          </a:p>
          <a:p>
            <a:pPr>
              <a:buFontTx/>
              <a:buChar char="•"/>
            </a:pPr>
            <a:r>
              <a:rPr lang="lv-LV" sz="2800" b="1" dirty="0"/>
              <a:t>Dievs</a:t>
            </a:r>
            <a:r>
              <a:rPr lang="lv-LV" sz="2800" dirty="0"/>
              <a:t> taču ir </a:t>
            </a:r>
            <a:r>
              <a:rPr lang="lv-LV" sz="2800" b="1" dirty="0"/>
              <a:t>apsolījis</a:t>
            </a:r>
            <a:r>
              <a:rPr lang="lv-LV" sz="2800" dirty="0"/>
              <a:t>, ka </a:t>
            </a:r>
            <a:r>
              <a:rPr lang="lv-LV" sz="2800" b="1" dirty="0"/>
              <a:t>Viņš</a:t>
            </a:r>
            <a:r>
              <a:rPr lang="lv-LV" sz="2800" dirty="0"/>
              <a:t> </a:t>
            </a:r>
            <a:r>
              <a:rPr lang="lv-LV" sz="2800" b="1" dirty="0"/>
              <a:t>dos</a:t>
            </a:r>
            <a:r>
              <a:rPr lang="lv-LV" sz="2800" dirty="0"/>
              <a:t> Ābrahamam tik daudz </a:t>
            </a:r>
            <a:r>
              <a:rPr lang="lv-LV" sz="2800" b="1" dirty="0"/>
              <a:t>pēcnācēju</a:t>
            </a:r>
            <a:r>
              <a:rPr lang="lv-LV" sz="2800" dirty="0"/>
              <a:t>, </a:t>
            </a:r>
            <a:r>
              <a:rPr lang="lv-LV" sz="2800" b="1" dirty="0"/>
              <a:t>kā</a:t>
            </a:r>
            <a:r>
              <a:rPr lang="lv-LV" sz="2800" dirty="0"/>
              <a:t> </a:t>
            </a:r>
            <a:r>
              <a:rPr lang="lv-LV" sz="2800" b="1" dirty="0"/>
              <a:t>zvaigznes</a:t>
            </a:r>
            <a:r>
              <a:rPr lang="lv-LV" sz="2800" dirty="0"/>
              <a:t> debesīs. </a:t>
            </a:r>
            <a:r>
              <a:rPr lang="lv-LV" sz="2800" b="1" dirty="0"/>
              <a:t>Kā</a:t>
            </a:r>
            <a:r>
              <a:rPr lang="lv-LV" sz="2800" dirty="0"/>
              <a:t> Viņš to </a:t>
            </a:r>
            <a:r>
              <a:rPr lang="lv-LV" sz="2800" b="1" dirty="0"/>
              <a:t>piepildīs?</a:t>
            </a:r>
          </a:p>
          <a:p>
            <a:pPr>
              <a:buFontTx/>
              <a:buChar char="•"/>
            </a:pPr>
            <a:r>
              <a:rPr lang="lv-LV" sz="2800" b="1" dirty="0"/>
              <a:t>Ābrahams</a:t>
            </a:r>
            <a:r>
              <a:rPr lang="lv-LV" sz="2800" dirty="0"/>
              <a:t> </a:t>
            </a:r>
            <a:r>
              <a:rPr lang="lv-LV" sz="2800" b="1" dirty="0"/>
              <a:t>nezina</a:t>
            </a:r>
            <a:r>
              <a:rPr lang="lv-LV" sz="2800" dirty="0"/>
              <a:t>, </a:t>
            </a:r>
            <a:r>
              <a:rPr lang="lv-LV" sz="2800" b="1" dirty="0"/>
              <a:t>Dievs</a:t>
            </a:r>
            <a:r>
              <a:rPr lang="lv-LV" sz="2800" dirty="0"/>
              <a:t> to </a:t>
            </a:r>
            <a:r>
              <a:rPr lang="lv-LV" sz="2800" b="1" dirty="0"/>
              <a:t>zina</a:t>
            </a:r>
            <a:r>
              <a:rPr lang="lv-LV" sz="2800" dirty="0"/>
              <a:t>! </a:t>
            </a:r>
          </a:p>
        </p:txBody>
      </p:sp>
      <p:pic>
        <p:nvPicPr>
          <p:cNvPr id="5125" name="Picture 5"/>
          <p:cNvPicPr>
            <a:picLocks noChangeAspect="1" noChangeArrowheads="1"/>
          </p:cNvPicPr>
          <p:nvPr/>
        </p:nvPicPr>
        <p:blipFill>
          <a:blip r:embed="rId2" cstate="print"/>
          <a:srcRect/>
          <a:stretch>
            <a:fillRect/>
          </a:stretch>
        </p:blipFill>
        <p:spPr bwMode="auto">
          <a:xfrm>
            <a:off x="5436096" y="1916832"/>
            <a:ext cx="3610372" cy="482729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227425"/>
            <a:ext cx="8388424" cy="5657959"/>
          </a:xfrm>
          <a:prstGeom prst="rect">
            <a:avLst/>
          </a:prstGeom>
          <a:noFill/>
          <a:ln w="9525">
            <a:noFill/>
            <a:miter lim="800000"/>
            <a:headEnd/>
            <a:tailEnd/>
          </a:ln>
        </p:spPr>
        <p:txBody>
          <a:bodyPr wrap="square">
            <a:spAutoFit/>
          </a:bodyPr>
          <a:lstStyle/>
          <a:p>
            <a:pPr>
              <a:lnSpc>
                <a:spcPts val="3100"/>
              </a:lnSpc>
              <a:buFontTx/>
              <a:buChar char="•"/>
            </a:pPr>
            <a:r>
              <a:rPr lang="lv-LV" sz="2800" dirty="0" smtClean="0"/>
              <a:t>Ābrahams ir redzējis, ka no viņa </a:t>
            </a:r>
            <a:r>
              <a:rPr lang="lv-LV" sz="2800" b="1" dirty="0" smtClean="0"/>
              <a:t>neauglīgās sievas miesās piedzims apsolītais dēls</a:t>
            </a:r>
            <a:r>
              <a:rPr lang="lv-LV" sz="2800" dirty="0" smtClean="0"/>
              <a:t>,                      tāpat viņš tic, ka Īzaks tiks </a:t>
            </a:r>
            <a:r>
              <a:rPr lang="lv-LV" sz="2800" b="1" dirty="0" smtClean="0"/>
              <a:t>uzmodināts</a:t>
            </a:r>
            <a:r>
              <a:rPr lang="lv-LV" sz="2800" dirty="0" smtClean="0"/>
              <a:t>.</a:t>
            </a:r>
          </a:p>
          <a:p>
            <a:pPr>
              <a:lnSpc>
                <a:spcPts val="3100"/>
              </a:lnSpc>
              <a:buFontTx/>
              <a:buChar char="•"/>
            </a:pPr>
            <a:r>
              <a:rPr lang="lv-LV" sz="2800" dirty="0" smtClean="0"/>
              <a:t>Mēs </a:t>
            </a:r>
            <a:r>
              <a:rPr lang="lv-LV" sz="2800" b="1" dirty="0" smtClean="0"/>
              <a:t>reizēm apbrīnojam jaunās derības laika svētos </a:t>
            </a:r>
            <a:r>
              <a:rPr lang="lv-LV" sz="2800" dirty="0" smtClean="0"/>
              <a:t>un </a:t>
            </a:r>
            <a:r>
              <a:rPr lang="lv-LV" sz="2800" b="1" dirty="0" smtClean="0"/>
              <a:t>bez izpratnes </a:t>
            </a:r>
            <a:r>
              <a:rPr lang="lv-LV" sz="2800" dirty="0" smtClean="0"/>
              <a:t>lasām par viņu </a:t>
            </a:r>
            <a:r>
              <a:rPr lang="lv-LV" sz="2800" b="1" dirty="0" smtClean="0"/>
              <a:t>gavēšanu</a:t>
            </a:r>
            <a:r>
              <a:rPr lang="lv-LV" sz="2800" dirty="0" smtClean="0"/>
              <a:t> un </a:t>
            </a:r>
            <a:r>
              <a:rPr lang="lv-LV" sz="2800" b="1" dirty="0" smtClean="0"/>
              <a:t>miesas mocīšanu</a:t>
            </a:r>
            <a:r>
              <a:rPr lang="lv-LV" sz="2800" dirty="0" smtClean="0"/>
              <a:t>. Lai cik viņi svēti būtu, </a:t>
            </a:r>
            <a:r>
              <a:rPr lang="lv-LV" sz="2800" b="1" dirty="0" smtClean="0"/>
              <a:t>salīdzinājumā</a:t>
            </a:r>
            <a:r>
              <a:rPr lang="lv-LV" sz="2800" dirty="0" smtClean="0"/>
              <a:t> ar </a:t>
            </a:r>
            <a:r>
              <a:rPr lang="lv-LV" sz="2800" b="1" dirty="0" smtClean="0"/>
              <a:t>Ābrahamu</a:t>
            </a:r>
            <a:r>
              <a:rPr lang="lv-LV" sz="2800" dirty="0" smtClean="0"/>
              <a:t>, viņi ir pavisam </a:t>
            </a:r>
            <a:r>
              <a:rPr lang="lv-LV" sz="2800" b="1" dirty="0" smtClean="0"/>
              <a:t>sīki</a:t>
            </a:r>
            <a:r>
              <a:rPr lang="lv-LV" sz="2800" dirty="0" smtClean="0"/>
              <a:t> un </a:t>
            </a:r>
            <a:r>
              <a:rPr lang="lv-LV" sz="2800" b="1" dirty="0" smtClean="0"/>
              <a:t>nožēlojami</a:t>
            </a:r>
            <a:r>
              <a:rPr lang="lv-LV" sz="2800" dirty="0" smtClean="0"/>
              <a:t>.</a:t>
            </a:r>
          </a:p>
          <a:p>
            <a:pPr>
              <a:lnSpc>
                <a:spcPts val="3100"/>
              </a:lnSpc>
              <a:buFontTx/>
              <a:buChar char="•"/>
            </a:pPr>
            <a:r>
              <a:rPr lang="lv-LV" sz="2800" dirty="0" smtClean="0"/>
              <a:t>Mums </a:t>
            </a:r>
            <a:r>
              <a:rPr lang="lv-LV" sz="2800" b="1" dirty="0" smtClean="0"/>
              <a:t>vispirms jāskatās uz Dieva vārdu </a:t>
            </a:r>
            <a:r>
              <a:rPr lang="lv-LV" sz="2800" dirty="0" smtClean="0"/>
              <a:t>un tad uz </a:t>
            </a:r>
            <a:r>
              <a:rPr lang="lv-LV" sz="2800" b="1" dirty="0" smtClean="0"/>
              <a:t>darbiem</a:t>
            </a:r>
            <a:r>
              <a:rPr lang="lv-LV" sz="2800" dirty="0" smtClean="0"/>
              <a:t>! </a:t>
            </a:r>
          </a:p>
          <a:p>
            <a:pPr>
              <a:lnSpc>
                <a:spcPts val="3100"/>
              </a:lnSpc>
              <a:buFontTx/>
              <a:buChar char="•"/>
            </a:pPr>
            <a:r>
              <a:rPr lang="lv-LV" sz="2800" b="1" dirty="0" smtClean="0"/>
              <a:t>Darbi</a:t>
            </a:r>
            <a:r>
              <a:rPr lang="lv-LV" sz="2800" dirty="0" smtClean="0"/>
              <a:t>, kuri darīti </a:t>
            </a:r>
            <a:r>
              <a:rPr lang="lv-LV" sz="2800" b="1" dirty="0" smtClean="0"/>
              <a:t>bez Dieva pavēles</a:t>
            </a:r>
            <a:r>
              <a:rPr lang="lv-LV" sz="2800" dirty="0" smtClean="0"/>
              <a:t>, var gan </a:t>
            </a:r>
            <a:r>
              <a:rPr lang="lv-LV" sz="2800" b="1" dirty="0" smtClean="0"/>
              <a:t>izskatīties</a:t>
            </a:r>
            <a:r>
              <a:rPr lang="lv-LV" sz="2800" dirty="0" smtClean="0"/>
              <a:t> </a:t>
            </a:r>
            <a:r>
              <a:rPr lang="lv-LV" sz="2800" b="1" dirty="0" smtClean="0"/>
              <a:t>svēti</a:t>
            </a:r>
            <a:r>
              <a:rPr lang="lv-LV" sz="2800" dirty="0" smtClean="0"/>
              <a:t>, tomēr tie nav nekas cits kā </a:t>
            </a:r>
            <a:r>
              <a:rPr lang="lv-LV" sz="2800" b="1" dirty="0" smtClean="0"/>
              <a:t>mēsli</a:t>
            </a:r>
            <a:r>
              <a:rPr lang="lv-LV" sz="2800" dirty="0" smtClean="0"/>
              <a:t>.</a:t>
            </a:r>
          </a:p>
          <a:p>
            <a:pPr>
              <a:lnSpc>
                <a:spcPts val="3100"/>
              </a:lnSpc>
              <a:buFontTx/>
              <a:buChar char="•"/>
            </a:pPr>
            <a:r>
              <a:rPr lang="lv-LV" sz="2800" dirty="0" smtClean="0"/>
              <a:t>Te nu mēs redzam </a:t>
            </a:r>
            <a:r>
              <a:rPr lang="lv-LV" sz="2800" b="1" dirty="0" smtClean="0"/>
              <a:t>starpību</a:t>
            </a:r>
            <a:r>
              <a:rPr lang="lv-LV" sz="2800" dirty="0" smtClean="0"/>
              <a:t> starp </a:t>
            </a:r>
            <a:r>
              <a:rPr lang="lv-LV" sz="2800" b="1" dirty="0" err="1" smtClean="0"/>
              <a:t>pašizdomātiem</a:t>
            </a:r>
            <a:r>
              <a:rPr lang="lv-LV" sz="2800" dirty="0" smtClean="0"/>
              <a:t> </a:t>
            </a:r>
            <a:r>
              <a:rPr lang="lv-LV" sz="2800" b="1" dirty="0" smtClean="0"/>
              <a:t>darbiem</a:t>
            </a:r>
            <a:r>
              <a:rPr lang="lv-LV" sz="2800" dirty="0" smtClean="0"/>
              <a:t> un </a:t>
            </a:r>
            <a:r>
              <a:rPr lang="lv-LV" sz="2800" b="1" dirty="0" smtClean="0"/>
              <a:t>Dieva pavēlētiem darbiem</a:t>
            </a:r>
            <a:r>
              <a:rPr lang="lv-LV" sz="2800" dirty="0" smtClean="0"/>
              <a:t>.</a:t>
            </a:r>
            <a:endParaRPr lang="lv-LV" sz="2800" dirty="0"/>
          </a:p>
        </p:txBody>
      </p:sp>
      <p:sp>
        <p:nvSpPr>
          <p:cNvPr id="6" name="Rectangle 2"/>
          <p:cNvSpPr>
            <a:spLocks noGrp="1" noChangeArrowheads="1"/>
          </p:cNvSpPr>
          <p:nvPr>
            <p:ph type="title" idx="4294967295"/>
          </p:nvPr>
        </p:nvSpPr>
        <p:spPr>
          <a:xfrm>
            <a:off x="0" y="188640"/>
            <a:ext cx="7236296" cy="850900"/>
          </a:xfrm>
        </p:spPr>
        <p:txBody>
          <a:bodyPr/>
          <a:lstStyle/>
          <a:p>
            <a:pPr eaLnBrk="1" hangingPunct="1"/>
            <a:r>
              <a:rPr lang="lv-LV" b="1" dirty="0" smtClean="0">
                <a:solidFill>
                  <a:schemeClr val="tx1"/>
                </a:solidFill>
              </a:rPr>
              <a:t>Luters par Ābrahamu</a:t>
            </a:r>
            <a:endParaRPr lang="lv-LV" b="1" dirty="0" smtClean="0">
              <a:solidFill>
                <a:schemeClr val="tx1"/>
              </a:solidFill>
            </a:endParaRPr>
          </a:p>
        </p:txBody>
      </p:sp>
      <p:sp>
        <p:nvSpPr>
          <p:cNvPr id="36866" name="AutoShape 2" descr="The Impact of Our Thoughts on Faith • Deshen Daily Devotional"/>
          <p:cNvSpPr>
            <a:spLocks noChangeAspect="1" noChangeArrowheads="1"/>
          </p:cNvSpPr>
          <p:nvPr/>
        </p:nvSpPr>
        <p:spPr bwMode="auto">
          <a:xfrm>
            <a:off x="155575" y="-808038"/>
            <a:ext cx="2724150" cy="16859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68" name="AutoShape 4" descr="The Impact of Our Thoughts on Faith • Deshen Daily Devotional"/>
          <p:cNvSpPr>
            <a:spLocks noChangeAspect="1" noChangeArrowheads="1"/>
          </p:cNvSpPr>
          <p:nvPr/>
        </p:nvSpPr>
        <p:spPr bwMode="auto">
          <a:xfrm>
            <a:off x="155575" y="-808038"/>
            <a:ext cx="2724150" cy="16859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7890" name="Picture 2" descr="Martin Luther | Biography, Reformation, Accomplishments, Quotes, &amp;amp; Facts |  Britannica"/>
          <p:cNvPicPr>
            <a:picLocks noChangeAspect="1" noChangeArrowheads="1"/>
          </p:cNvPicPr>
          <p:nvPr/>
        </p:nvPicPr>
        <p:blipFill>
          <a:blip r:embed="rId2" cstate="print"/>
          <a:srcRect b="34177"/>
          <a:stretch>
            <a:fillRect/>
          </a:stretch>
        </p:blipFill>
        <p:spPr bwMode="auto">
          <a:xfrm>
            <a:off x="7164288" y="0"/>
            <a:ext cx="1979712" cy="22768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37890"/>
                                        </p:tgtEl>
                                        <p:attrNameLst>
                                          <p:attrName>style.visibility</p:attrName>
                                        </p:attrNameLst>
                                      </p:cBhvr>
                                      <p:to>
                                        <p:strVal val="visible"/>
                                      </p:to>
                                    </p:set>
                                    <p:animEffect transition="in" filter="fade">
                                      <p:cBhvr>
                                        <p:cTn id="27" dur="2000"/>
                                        <p:tgtEl>
                                          <p:spTgt spid="37890"/>
                                        </p:tgtEl>
                                      </p:cBhvr>
                                    </p:animEffect>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7">
                                            <p:txEl>
                                              <p:pRg st="1" end="1"/>
                                            </p:txEl>
                                          </p:spTgt>
                                        </p:tgtEl>
                                        <p:attrNameLst>
                                          <p:attrName>style.visibility</p:attrName>
                                        </p:attrNameLst>
                                      </p:cBhvr>
                                      <p:to>
                                        <p:strVal val="visible"/>
                                      </p:to>
                                    </p:set>
                                    <p:anim calcmode="lin" valueType="num">
                                      <p:cBhvr additive="base">
                                        <p:cTn id="3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7">
                                            <p:txEl>
                                              <p:pRg st="2" end="2"/>
                                            </p:txEl>
                                          </p:spTgt>
                                        </p:tgtEl>
                                        <p:attrNameLst>
                                          <p:attrName>style.visibility</p:attrName>
                                        </p:attrNameLst>
                                      </p:cBhvr>
                                      <p:to>
                                        <p:strVal val="visible"/>
                                      </p:to>
                                    </p:set>
                                    <p:anim calcmode="lin" valueType="num">
                                      <p:cBhvr additive="base">
                                        <p:cTn id="4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 calcmode="lin" valueType="num">
                                      <p:cBhvr additive="base">
                                        <p:cTn id="4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nodeType="after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anim calcmode="lin" valueType="num">
                                      <p:cBhvr additive="base">
                                        <p:cTn id="5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sz="2800" i="1" smtClean="0"/>
              <a:t>6 Un Ābrahāms paņēma dedzināmo malku un to uzlika Īzākam, savam dēlam, bet pats savā rokā ņēma uguni un nazi, un abi soļoja viens otram līdzās. 7 Tad Īzāks sacīja Ābrahāmam, savam tēvam: "Mans tēvs!" Un viņš sacīja: "Te es esmu, mans bērns." Tas sacīja: "Te ir uguns un malka, bet kur tad ir upurējamais jērs?" 8 Ābrahāms sacīja: "Gan Dievs pats izraudzīs sev jēru upurim, mans dēls." Un abi soļoja viens otram līdzās. </a:t>
            </a:r>
            <a:endParaRPr lang="en-US" sz="28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2781300"/>
            <a:ext cx="6732588" cy="3970318"/>
          </a:xfrm>
          <a:prstGeom prst="rect">
            <a:avLst/>
          </a:prstGeom>
          <a:noFill/>
          <a:ln w="9525">
            <a:noFill/>
            <a:miter lim="800000"/>
            <a:headEnd/>
            <a:tailEnd/>
          </a:ln>
        </p:spPr>
        <p:txBody>
          <a:bodyPr>
            <a:spAutoFit/>
          </a:bodyPr>
          <a:lstStyle/>
          <a:p>
            <a:pPr>
              <a:buFontTx/>
              <a:buChar char="•"/>
            </a:pPr>
            <a:r>
              <a:rPr lang="lv-LV" sz="2800" b="1" dirty="0"/>
              <a:t>Kāds teiks</a:t>
            </a:r>
            <a:r>
              <a:rPr lang="lv-LV" sz="2800" dirty="0"/>
              <a:t>:</a:t>
            </a:r>
            <a:r>
              <a:rPr lang="lv-LV" sz="2800" i="1" dirty="0"/>
              <a:t> Īzaks taču nesaprata, kas notika</a:t>
            </a:r>
            <a:r>
              <a:rPr lang="lv-LV" sz="2800" dirty="0"/>
              <a:t>. Kā tad viņš </a:t>
            </a:r>
            <a:r>
              <a:rPr lang="lv-LV" sz="2800" b="1" dirty="0"/>
              <a:t>nesaprata</a:t>
            </a:r>
            <a:r>
              <a:rPr lang="lv-LV" sz="2800" dirty="0"/>
              <a:t>? </a:t>
            </a:r>
            <a:endParaRPr lang="en-US" sz="2800" dirty="0"/>
          </a:p>
          <a:p>
            <a:pPr>
              <a:buFontTx/>
              <a:buChar char="•"/>
            </a:pPr>
            <a:r>
              <a:rPr lang="lv-LV" sz="2800" b="1" dirty="0"/>
              <a:t>Īzaks</a:t>
            </a:r>
            <a:r>
              <a:rPr lang="lv-LV" sz="2800" dirty="0"/>
              <a:t> jau bija </a:t>
            </a:r>
            <a:r>
              <a:rPr lang="lv-LV" sz="2800" b="1" dirty="0"/>
              <a:t>pieaudzis</a:t>
            </a:r>
            <a:r>
              <a:rPr lang="lv-LV" sz="2800" dirty="0"/>
              <a:t> </a:t>
            </a:r>
            <a:r>
              <a:rPr lang="lv-LV" sz="2800" b="1" dirty="0" smtClean="0"/>
              <a:t>jauneklis.</a:t>
            </a:r>
          </a:p>
          <a:p>
            <a:pPr>
              <a:buFontTx/>
              <a:buChar char="•"/>
            </a:pPr>
            <a:r>
              <a:rPr lang="lv-LV" sz="2800" b="1" dirty="0" smtClean="0"/>
              <a:t>Apbrīnojama</a:t>
            </a:r>
            <a:r>
              <a:rPr lang="lv-LV" sz="2800" dirty="0" smtClean="0"/>
              <a:t> ir </a:t>
            </a:r>
            <a:r>
              <a:rPr lang="lv-LV" sz="2800" b="1" dirty="0" smtClean="0"/>
              <a:t>Īzaka paklausība</a:t>
            </a:r>
            <a:r>
              <a:rPr lang="lv-LV" sz="2800" dirty="0" smtClean="0"/>
              <a:t>.</a:t>
            </a:r>
          </a:p>
          <a:p>
            <a:pPr>
              <a:buFontTx/>
              <a:buChar char="•"/>
            </a:pPr>
            <a:r>
              <a:rPr lang="lv-LV" sz="2800" dirty="0" smtClean="0"/>
              <a:t>Viņš ir kā </a:t>
            </a:r>
            <a:r>
              <a:rPr lang="lv-LV" sz="2800" b="1" dirty="0" smtClean="0"/>
              <a:t>jērs, ko ved uz nokaušanu</a:t>
            </a:r>
            <a:r>
              <a:rPr lang="lv-LV" sz="2800" dirty="0" smtClean="0"/>
              <a:t>.</a:t>
            </a:r>
          </a:p>
          <a:p>
            <a:pPr>
              <a:buFontTx/>
              <a:buChar char="•"/>
            </a:pPr>
            <a:r>
              <a:rPr lang="lv-LV" sz="2800" b="1" dirty="0" smtClean="0"/>
              <a:t>Īzaks</a:t>
            </a:r>
            <a:r>
              <a:rPr lang="lv-LV" sz="2800" dirty="0" smtClean="0"/>
              <a:t> ir </a:t>
            </a:r>
            <a:r>
              <a:rPr lang="lv-LV" sz="2800" b="1" dirty="0" smtClean="0"/>
              <a:t>labi audzināts </a:t>
            </a:r>
            <a:r>
              <a:rPr lang="lv-LV" sz="2800" dirty="0" smtClean="0"/>
              <a:t>paklausībā vecākiem, </a:t>
            </a:r>
            <a:r>
              <a:rPr lang="lv-LV" sz="2800" b="1" dirty="0" smtClean="0"/>
              <a:t>ne tā</a:t>
            </a:r>
            <a:r>
              <a:rPr lang="lv-LV" sz="2800" dirty="0" smtClean="0"/>
              <a:t>, </a:t>
            </a:r>
            <a:r>
              <a:rPr lang="lv-LV" sz="2800" b="1" dirty="0" smtClean="0"/>
              <a:t>kā</a:t>
            </a:r>
            <a:r>
              <a:rPr lang="lv-LV" sz="2800" dirty="0" smtClean="0"/>
              <a:t> </a:t>
            </a:r>
            <a:r>
              <a:rPr lang="lv-LV" sz="2800" b="1" dirty="0" smtClean="0"/>
              <a:t>dauzi bērni šodien</a:t>
            </a:r>
            <a:r>
              <a:rPr lang="lv-LV" sz="2800" dirty="0" smtClean="0"/>
              <a:t>.</a:t>
            </a:r>
          </a:p>
          <a:p>
            <a:pPr>
              <a:buFontTx/>
              <a:buChar char="•"/>
            </a:pPr>
            <a:r>
              <a:rPr lang="lv-LV" sz="2800" b="1" dirty="0" smtClean="0"/>
              <a:t>Īzaka paklausība </a:t>
            </a:r>
            <a:r>
              <a:rPr lang="lv-LV" sz="2800" dirty="0" smtClean="0"/>
              <a:t>norāda uz </a:t>
            </a:r>
            <a:r>
              <a:rPr lang="lv-LV" sz="2800" b="1" dirty="0" smtClean="0"/>
              <a:t>Dieva Dēlu paklausību savam Tēvam</a:t>
            </a:r>
            <a:r>
              <a:rPr lang="lv-LV" sz="2800" dirty="0" smtClean="0"/>
              <a:t>.</a:t>
            </a:r>
          </a:p>
        </p:txBody>
      </p:sp>
      <p:pic>
        <p:nvPicPr>
          <p:cNvPr id="6149" name="Picture 5"/>
          <p:cNvPicPr>
            <a:picLocks noChangeAspect="1" noChangeArrowheads="1"/>
          </p:cNvPicPr>
          <p:nvPr/>
        </p:nvPicPr>
        <p:blipFill>
          <a:blip r:embed="rId2" cstate="print"/>
          <a:srcRect l="4804"/>
          <a:stretch>
            <a:fillRect/>
          </a:stretch>
        </p:blipFill>
        <p:spPr bwMode="auto">
          <a:xfrm>
            <a:off x="6588224" y="2996952"/>
            <a:ext cx="2592288" cy="38164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 calcmode="lin" valueType="num">
                                      <p:cBhvr additive="base">
                                        <p:cTn id="3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3121</TotalTime>
  <Words>1267</Words>
  <Application>Microsoft Office PowerPoint</Application>
  <PresentationFormat>On-screen Show (4:3)</PresentationFormat>
  <Paragraphs>68</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Default Design</vt:lpstr>
      <vt:lpstr>1.Moz.22:1-14 Īzaka upurēšana</vt:lpstr>
      <vt:lpstr>Pārbaudījumi</vt:lpstr>
      <vt:lpstr>Dieva apsolījumi</vt:lpstr>
      <vt:lpstr>Slide 4</vt:lpstr>
      <vt:lpstr>Prāts vai ticība</vt:lpstr>
      <vt:lpstr>Slide 6</vt:lpstr>
      <vt:lpstr>Slide 7</vt:lpstr>
      <vt:lpstr>Luters par Ābrahamu</vt:lpstr>
      <vt:lpstr>Slide 9</vt:lpstr>
      <vt:lpstr>Slide 10</vt:lpstr>
      <vt:lpstr>Slide 11</vt:lpstr>
      <vt:lpstr>Slide 12</vt:lpstr>
      <vt:lpstr>Slide 13</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93</cp:revision>
  <dcterms:created xsi:type="dcterms:W3CDTF">2010-10-07T14:46:11Z</dcterms:created>
  <dcterms:modified xsi:type="dcterms:W3CDTF">2021-09-18T21:09:00Z</dcterms:modified>
</cp:coreProperties>
</file>