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2" r:id="rId2"/>
    <p:sldId id="379" r:id="rId3"/>
    <p:sldId id="388" r:id="rId4"/>
    <p:sldId id="389" r:id="rId5"/>
    <p:sldId id="390" r:id="rId6"/>
    <p:sldId id="391" r:id="rId7"/>
    <p:sldId id="392" r:id="rId8"/>
    <p:sldId id="393" r:id="rId9"/>
    <p:sldId id="401" r:id="rId10"/>
    <p:sldId id="394" r:id="rId11"/>
    <p:sldId id="395" r:id="rId12"/>
    <p:sldId id="398" r:id="rId13"/>
    <p:sldId id="400" r:id="rId14"/>
    <p:sldId id="399" r:id="rId15"/>
    <p:sldId id="396" r:id="rId16"/>
    <p:sldId id="404" r:id="rId17"/>
    <p:sldId id="408" r:id="rId18"/>
    <p:sldId id="409" r:id="rId19"/>
    <p:sldId id="341" r:id="rId20"/>
    <p:sldId id="342" r:id="rId21"/>
    <p:sldId id="405" r:id="rId22"/>
    <p:sldId id="402" r:id="rId23"/>
    <p:sldId id="397" r:id="rId24"/>
    <p:sldId id="403" r:id="rId25"/>
    <p:sldId id="407" r:id="rId26"/>
    <p:sldId id="406" r:id="rId27"/>
    <p:sldId id="410" r:id="rId28"/>
    <p:sldId id="384" r:id="rId29"/>
    <p:sldId id="272" r:id="rId3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11/10/2024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11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79A58D8-7705-79D9-DAFE-B1E70277AE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B0F943C9-259A-C50C-6724-13C90C92F0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B5ED6975-DB09-3FFC-8758-D16B4C64BA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073F4159-C775-7A1A-1783-B7938CC9AC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285676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CE873B5-10C9-A35B-65EB-8EBF80BAF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5C726E7D-76F3-55D5-0568-0984FA36AE9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AFD5132D-62D3-0091-E784-66CC315D4E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7B0A1D93-118D-C1AD-8DD3-D0BD1A6199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600634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C629CFB-FD39-8986-EA38-56B2FA524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xmlns="" id="{7777EBF6-E752-34DE-E57C-72747DAE03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14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xmlns="" id="{00859C6B-ABBD-E552-B6A8-EF897E40E0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xmlns="" id="{B0B6799B-4A24-24B9-1149-2DC684CEA0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50219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15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EA9F3FA-0275-C136-BD91-6A69688FB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E28BA28B-960A-6BAA-CB55-27F467B4DC7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87FA5039-1693-824D-69C4-FA47F4AF2E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1C9B23A8-1383-B4DB-3C63-30AA47B015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1253530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D7D18FE-0B8A-4558-B56F-AFE9D00CF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18B2E790-9DD4-AD27-55FE-81C53BFB23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8CF3B10C-DDB9-415A-F2AB-A56422A0C2B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34652F0C-D2EA-A82C-02BA-D78C94F337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776167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D7D18FE-0B8A-4558-B56F-AFE9D00CF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18B2E790-9DD4-AD27-55FE-81C53BFB23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8CF3B10C-DDB9-415A-F2AB-A56422A0C2B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34652F0C-D2EA-A82C-02BA-D78C94F337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7761672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C2DC4FB-9B39-2C65-6EE3-D6D6BE74B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6F1FAE87-C306-1033-1FED-D6648581198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54D92A5C-908A-EEAF-86EA-B6540B6425C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21775FD9-6035-3D9B-AE4B-10C6C66DC7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463659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28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EA9F3FA-0275-C136-BD91-6A69688FB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:a16="http://schemas.microsoft.com/office/drawing/2014/main" xmlns="" id="{E28BA28B-960A-6BAA-CB55-27F467B4DC7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:a16="http://schemas.microsoft.com/office/drawing/2014/main" xmlns="" id="{87FA5039-1693-824D-69C4-FA47F4AF2E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:a16="http://schemas.microsoft.com/office/drawing/2014/main" xmlns="" id="{1C9B23A8-1383-B4DB-3C63-30AA47B015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125353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10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9572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BA9A-0A1C-4354-AAA8-780FE14DA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809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/>
              <a:t>Ps.32 Grēksūdze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/>
              <a:t>10.nov.2024.</a:t>
            </a:r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/>
          </a:p>
        </p:txBody>
      </p:sp>
      <p:sp>
        <p:nvSpPr>
          <p:cNvPr id="7" name="Rectangle 6"/>
          <p:cNvSpPr/>
          <p:nvPr/>
        </p:nvSpPr>
        <p:spPr>
          <a:xfrm>
            <a:off x="0" y="117410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baseline="30000" dirty="0"/>
              <a:t>1</a:t>
            </a:r>
            <a:r>
              <a:rPr lang="lv-LV" sz="2400" dirty="0"/>
              <a:t> Laimīgs, kam pārkāpumi piedoti, kam grēki nolīdzināti!</a:t>
            </a:r>
          </a:p>
          <a:p>
            <a:r>
              <a:rPr lang="lv-LV" sz="2400" baseline="30000" dirty="0"/>
              <a:t>2</a:t>
            </a:r>
            <a:r>
              <a:rPr lang="lv-LV" sz="2400" dirty="0"/>
              <a:t> Laimīgs tas cilvēks, kam Tas Kungs nepielīdzina viņa vainu, kura sirdī nav viltības! </a:t>
            </a:r>
            <a:r>
              <a:rPr lang="lv-LV" sz="2400" baseline="30000" dirty="0"/>
              <a:t>3</a:t>
            </a:r>
            <a:r>
              <a:rPr lang="lv-LV" sz="2400" dirty="0"/>
              <a:t> Kamēr es klusēju, mani kauli panīka, un man bija jāvaid cauru dienu, </a:t>
            </a:r>
            <a:r>
              <a:rPr lang="lv-LV" sz="2400" baseline="30000" dirty="0"/>
              <a:t>4</a:t>
            </a:r>
            <a:r>
              <a:rPr lang="lv-LV" sz="2400" dirty="0"/>
              <a:t> jo Tava roka smagi gūlās uz mani dienām un naktīm. Mans spēks izkalta kā zeme vasaras bulā. </a:t>
            </a:r>
            <a:r>
              <a:rPr lang="lv-LV" sz="2400" baseline="30000" dirty="0"/>
              <a:t>5</a:t>
            </a:r>
            <a:r>
              <a:rPr lang="lv-LV" sz="2400" dirty="0"/>
              <a:t> Tad es atzinos Tev savos grēkos un neapslēpu savas vainas. Es sacīju: "Es izsūdzēšu Tam Kungam savus pārkāpumus!" Un Tu piedevi man manu grēka vainu.</a:t>
            </a:r>
          </a:p>
        </p:txBody>
      </p:sp>
      <p:pic>
        <p:nvPicPr>
          <p:cNvPr id="38914" name="Picture 2" descr="Day 5 - Confessing Our Sins - Search for Me Ministr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140716"/>
            <a:ext cx="5760640" cy="27172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289595"/>
            <a:ext cx="5580112" cy="907157"/>
          </a:xfrm>
        </p:spPr>
        <p:txBody>
          <a:bodyPr/>
          <a:lstStyle/>
          <a:p>
            <a:pPr algn="l" eaLnBrk="1" hangingPunct="1">
              <a:defRPr/>
            </a:pPr>
            <a:r>
              <a:rPr lang="lv-LV" b="1" dirty="0"/>
              <a:t>Ābrahams </a:t>
            </a:r>
            <a:r>
              <a:rPr lang="lv-LV" b="1" dirty="0" err="1"/>
              <a:t>Tverskis</a:t>
            </a:r>
            <a:r>
              <a:rPr lang="lv-LV" b="1" dirty="0"/>
              <a:t>:</a:t>
            </a:r>
            <a:br>
              <a:rPr lang="lv-LV" b="1" dirty="0"/>
            </a:br>
            <a:r>
              <a:rPr lang="lv-LV" sz="2800" dirty="0" err="1"/>
              <a:t>psihoterapiets</a:t>
            </a:r>
            <a:r>
              <a:rPr lang="lv-LV" sz="2800" dirty="0"/>
              <a:t>, </a:t>
            </a:r>
            <a:br>
              <a:rPr lang="lv-LV" sz="2800" dirty="0"/>
            </a:br>
            <a:r>
              <a:rPr lang="lv-LV" sz="2800" dirty="0"/>
              <a:t>jūdu rabīns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764704"/>
            <a:ext cx="5256584" cy="352839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3600" dirty="0"/>
              <a:t>Viens no lielākajiem atkarības iezīmēm ir nelokāms paštaisnums tāpēc grūti izpildīt 5.soli un citiem atzīt savus nodarījumus</a:t>
            </a:r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700808"/>
            <a:ext cx="3358208" cy="509328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707904" y="4500735"/>
            <a:ext cx="5256584" cy="224063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3600" dirty="0"/>
              <a:t>ja saka: visi ir idioti, kāpēc man jāatzīstas? Tad īstenībā jāatgriežas pie 1.soļa</a:t>
            </a:r>
          </a:p>
        </p:txBody>
      </p:sp>
    </p:spTree>
    <p:extLst>
      <p:ext uri="{BB962C8B-B14F-4D97-AF65-F5344CB8AC3E}">
        <p14:creationId xmlns:p14="http://schemas.microsoft.com/office/powerpoint/2010/main" xmlns="" val="31179146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-27384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pieredze: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-108520" y="1649736"/>
            <a:ext cx="3600400" cy="4155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3203848" y="1556792"/>
            <a:ext cx="5760640" cy="38884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4000" dirty="0"/>
              <a:t>Mēs meklējam vieglāko ceļu, atzīstam tā vispārīgi un pieminam visiem zināmu lietu, bet to, kas reāli sāp, nesakām</a:t>
            </a:r>
          </a:p>
        </p:txBody>
      </p:sp>
    </p:spTree>
    <p:extLst>
      <p:ext uri="{BB962C8B-B14F-4D97-AF65-F5344CB8AC3E}">
        <p14:creationId xmlns:p14="http://schemas.microsoft.com/office/powerpoint/2010/main" xmlns="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22C86AE-2A6C-782A-3276-B371E35CE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roup Men Talking Stock Photos and Pictures - 526,857 Images | Shutterstock"/>
          <p:cNvPicPr>
            <a:picLocks noChangeAspect="1" noChangeArrowheads="1"/>
          </p:cNvPicPr>
          <p:nvPr/>
        </p:nvPicPr>
        <p:blipFill>
          <a:blip r:embed="rId3" cstate="print"/>
          <a:srcRect b="5501"/>
          <a:stretch>
            <a:fillRect/>
          </a:stretch>
        </p:blipFill>
        <p:spPr bwMode="auto">
          <a:xfrm>
            <a:off x="1187624" y="2139291"/>
            <a:ext cx="6955110" cy="4718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21BB675F-52FE-9C70-475F-F9676530A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5.solis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EBB13545-0C45-2BF7-16E4-F979D6787A6E}"/>
              </a:ext>
            </a:extLst>
          </p:cNvPr>
          <p:cNvSpPr/>
          <p:nvPr/>
        </p:nvSpPr>
        <p:spPr>
          <a:xfrm>
            <a:off x="755576" y="764704"/>
            <a:ext cx="7776864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Atzinām Dieva, sevis un vēl kāda cilvēka priekšā savu nodarījumu</a:t>
            </a:r>
            <a:endParaRPr lang="en-US" sz="4000" dirty="0"/>
          </a:p>
        </p:txBody>
      </p:sp>
      <p:sp>
        <p:nvSpPr>
          <p:cNvPr id="3" name="Rounded Rectangle 6">
            <a:extLst>
              <a:ext uri="{FF2B5EF4-FFF2-40B4-BE49-F238E27FC236}">
                <a16:creationId xmlns:a16="http://schemas.microsoft.com/office/drawing/2014/main" xmlns="" id="{5A3E3B05-3A32-6218-50BC-94E7BA472B04}"/>
              </a:ext>
            </a:extLst>
          </p:cNvPr>
          <p:cNvSpPr/>
          <p:nvPr/>
        </p:nvSpPr>
        <p:spPr>
          <a:xfrm>
            <a:off x="155575" y="2348880"/>
            <a:ext cx="4992489" cy="11437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Lai sāktos pārmaiņas - ir jāsalūst mūsu </a:t>
            </a:r>
            <a:r>
              <a:rPr lang="lv-LV" sz="3600" dirty="0" err="1"/>
              <a:t>ego</a:t>
            </a:r>
            <a:endParaRPr lang="en-US" sz="3600" dirty="0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xmlns="" id="{4A0CD3AF-2B42-FFA8-57E3-793216ABF64F}"/>
              </a:ext>
            </a:extLst>
          </p:cNvPr>
          <p:cNvSpPr/>
          <p:nvPr/>
        </p:nvSpPr>
        <p:spPr>
          <a:xfrm>
            <a:off x="5255568" y="2276872"/>
            <a:ext cx="3564904" cy="13765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/>
              <a:t>to nevar izdarīt, ja paštaisnība nav sabrukusi </a:t>
            </a:r>
            <a:endParaRPr lang="en-US" sz="3200" dirty="0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xmlns="" id="{8FFB3E77-A2FE-9166-5605-172BC9937D50}"/>
              </a:ext>
            </a:extLst>
          </p:cNvPr>
          <p:cNvSpPr/>
          <p:nvPr/>
        </p:nvSpPr>
        <p:spPr>
          <a:xfrm>
            <a:off x="179512" y="5445224"/>
            <a:ext cx="4176464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/>
              <a:t>Var atzīties tajā, kas neko nemaksā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32977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6AD6B5E-9404-042A-A1CC-BD172DE2FC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C93E06D2-4CAC-B08D-6154-23CE0DE55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5.solis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1E68B4A8-68BB-F868-0BA7-6E8E9D877B3D}"/>
              </a:ext>
            </a:extLst>
          </p:cNvPr>
          <p:cNvSpPr/>
          <p:nvPr/>
        </p:nvSpPr>
        <p:spPr>
          <a:xfrm>
            <a:off x="452438" y="764704"/>
            <a:ext cx="8080002" cy="1440160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Atzinām Dieva, sevis un </a:t>
            </a:r>
            <a:r>
              <a:rPr lang="lv-LV" sz="4000" u="sng" dirty="0"/>
              <a:t>vēl kāda cilvēka priekšā</a:t>
            </a:r>
            <a:r>
              <a:rPr lang="lv-LV" sz="4000" dirty="0"/>
              <a:t> savu nodarījumu</a:t>
            </a:r>
            <a:endParaRPr lang="en-US" sz="4000" dirty="0"/>
          </a:p>
        </p:txBody>
      </p:sp>
      <p:sp>
        <p:nvSpPr>
          <p:cNvPr id="3" name="Rounded Rectangle 6">
            <a:extLst>
              <a:ext uri="{FF2B5EF4-FFF2-40B4-BE49-F238E27FC236}">
                <a16:creationId xmlns:a16="http://schemas.microsoft.com/office/drawing/2014/main" xmlns="" id="{9FD62329-4792-E340-45D4-E270B44891C3}"/>
              </a:ext>
            </a:extLst>
          </p:cNvPr>
          <p:cNvSpPr/>
          <p:nvPr/>
        </p:nvSpPr>
        <p:spPr>
          <a:xfrm>
            <a:off x="299591" y="2420888"/>
            <a:ext cx="4704457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5.solis ir izlaušanās no būra</a:t>
            </a:r>
            <a:endParaRPr lang="en-US" sz="4000" dirty="0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xmlns="" id="{6DB0495A-1EED-879C-4A6C-3EB1628604FD}"/>
              </a:ext>
            </a:extLst>
          </p:cNvPr>
          <p:cNvSpPr/>
          <p:nvPr/>
        </p:nvSpPr>
        <p:spPr>
          <a:xfrm>
            <a:off x="720080" y="3861048"/>
            <a:ext cx="3851920" cy="12877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Tā ir mācīšanās uzticēties</a:t>
            </a:r>
            <a:endParaRPr lang="en-US" sz="3600" dirty="0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xmlns="" id="{9942DE38-3621-B00F-DD21-9BF637F2D46C}"/>
              </a:ext>
            </a:extLst>
          </p:cNvPr>
          <p:cNvSpPr/>
          <p:nvPr/>
        </p:nvSpPr>
        <p:spPr>
          <a:xfrm>
            <a:off x="539552" y="5373216"/>
            <a:ext cx="4176464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Viens nav karotājs</a:t>
            </a:r>
            <a:endParaRPr lang="en-US" sz="3600" dirty="0"/>
          </a:p>
        </p:txBody>
      </p:sp>
      <p:pic>
        <p:nvPicPr>
          <p:cNvPr id="7170" name="Picture 2" descr="Forbidden and Freedom, Businessman Breaking Out the Large Birdcage -  Business Concept Vector Stock Vector - Illustration of freedom, broken:  186372380"/>
          <p:cNvPicPr>
            <a:picLocks noChangeAspect="1" noChangeArrowheads="1"/>
          </p:cNvPicPr>
          <p:nvPr/>
        </p:nvPicPr>
        <p:blipFill>
          <a:blip r:embed="rId3" cstate="print"/>
          <a:srcRect l="14175" t="27833" r="30071" b="8419"/>
          <a:stretch>
            <a:fillRect/>
          </a:stretch>
        </p:blipFill>
        <p:spPr bwMode="auto">
          <a:xfrm>
            <a:off x="5076056" y="2265354"/>
            <a:ext cx="3816424" cy="4592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7260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2743DFC-8768-1DA6-D0C0-C6B3BA1EF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>
            <a:extLst>
              <a:ext uri="{FF2B5EF4-FFF2-40B4-BE49-F238E27FC236}">
                <a16:creationId xmlns:a16="http://schemas.microsoft.com/office/drawing/2014/main" xmlns="" id="{1CF33645-E0CB-88BD-1A2D-07342EEB0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B95FBE86-BCC8-3219-0EC3-8F963901E6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08" y="-27384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pieredze: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" name="Attēls 1">
            <a:extLst>
              <a:ext uri="{FF2B5EF4-FFF2-40B4-BE49-F238E27FC236}">
                <a16:creationId xmlns:a16="http://schemas.microsoft.com/office/drawing/2014/main" xmlns="" id="{60769E5C-8499-0B03-4F37-2429F84EAD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-108520" y="1649736"/>
            <a:ext cx="3600400" cy="4155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CDA01EE4-0845-2E50-7776-BA073631C472}"/>
              </a:ext>
            </a:extLst>
          </p:cNvPr>
          <p:cNvSpPr/>
          <p:nvPr/>
        </p:nvSpPr>
        <p:spPr>
          <a:xfrm>
            <a:off x="3203848" y="1052736"/>
            <a:ext cx="5760640" cy="55446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4000" dirty="0"/>
              <a:t>atnākot uz AA sajutāmies sociāli labi un pieņemti, bet laikam ejot sapratām, ka </a:t>
            </a:r>
            <a:r>
              <a:rPr lang="lv-LV" sz="4000" dirty="0" err="1"/>
              <a:t>vēljoprojām</a:t>
            </a:r>
            <a:r>
              <a:rPr lang="lv-LV" sz="4000" dirty="0"/>
              <a:t> esam būrī, ka nevaram emocionāli atvērties, līdz neatzīstamies savā grēkā </a:t>
            </a:r>
          </a:p>
        </p:txBody>
      </p:sp>
    </p:spTree>
    <p:extLst>
      <p:ext uri="{BB962C8B-B14F-4D97-AF65-F5344CB8AC3E}">
        <p14:creationId xmlns:p14="http://schemas.microsoft.com/office/powerpoint/2010/main" xmlns="" val="40523010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-27384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Katoļu priestera pieredze: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171693" y="3068960"/>
            <a:ext cx="5760640" cy="33225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Nepalīdz, kad atzīšanās ir piespiedu kārtā ar varu - liks justies vēl nedrošāk un noslēgties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91A29E9-3AD5-06C7-5577-94869569E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24075" r="26563"/>
          <a:stretch/>
        </p:blipFill>
        <p:spPr bwMode="auto">
          <a:xfrm>
            <a:off x="0" y="1566939"/>
            <a:ext cx="3171693" cy="4310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unas burbulis: ovāls 3">
            <a:extLst>
              <a:ext uri="{FF2B5EF4-FFF2-40B4-BE49-F238E27FC236}">
                <a16:creationId xmlns:a16="http://schemas.microsoft.com/office/drawing/2014/main" xmlns="" id="{B4C7AAB2-77FC-B646-CA30-60C892639599}"/>
              </a:ext>
            </a:extLst>
          </p:cNvPr>
          <p:cNvSpPr/>
          <p:nvPr/>
        </p:nvSpPr>
        <p:spPr>
          <a:xfrm>
            <a:off x="539552" y="980728"/>
            <a:ext cx="7427168" cy="1574029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90% sajūta, ka grib nomētāt ar zefīriem</a:t>
            </a:r>
          </a:p>
        </p:txBody>
      </p:sp>
    </p:spTree>
    <p:extLst>
      <p:ext uri="{BB962C8B-B14F-4D97-AF65-F5344CB8AC3E}">
        <p14:creationId xmlns:p14="http://schemas.microsoft.com/office/powerpoint/2010/main" xmlns="" val="1480939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6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0726" y="1340769"/>
            <a:ext cx="4973274" cy="5438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-171400"/>
            <a:ext cx="9144000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Privātā grēksūdze</a:t>
            </a:r>
            <a:endParaRPr lang="lv-LV" sz="3600" b="1" dirty="0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16</a:t>
            </a:fld>
            <a:endParaRPr lang="lv-LV"/>
          </a:p>
        </p:txBody>
      </p:sp>
      <p:sp>
        <p:nvSpPr>
          <p:cNvPr id="8" name="Rounded Rectangle 9">
            <a:extLst>
              <a:ext uri="{FF2B5EF4-FFF2-40B4-BE49-F238E27FC236}">
                <a16:creationId xmlns:a16="http://schemas.microsoft.com/office/drawing/2014/main" xmlns="" id="{F602F0A1-C447-5333-F00C-706304991346}"/>
              </a:ext>
            </a:extLst>
          </p:cNvPr>
          <p:cNvSpPr/>
          <p:nvPr/>
        </p:nvSpPr>
        <p:spPr>
          <a:xfrm>
            <a:off x="1187624" y="764704"/>
            <a:ext cx="18002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pirms</a:t>
            </a:r>
            <a:endParaRPr lang="en-US" sz="3600" dirty="0"/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xmlns="" id="{F602F0A1-C447-5333-F00C-706304991346}"/>
              </a:ext>
            </a:extLst>
          </p:cNvPr>
          <p:cNvSpPr/>
          <p:nvPr/>
        </p:nvSpPr>
        <p:spPr>
          <a:xfrm>
            <a:off x="6012160" y="836712"/>
            <a:ext cx="151216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pēc</a:t>
            </a:r>
            <a:endParaRPr lang="en-US" sz="3600" dirty="0"/>
          </a:p>
        </p:txBody>
      </p:sp>
      <p:pic>
        <p:nvPicPr>
          <p:cNvPr id="17410" name="Picture 2" descr="ShareFaith Media » Old Man with Burden Silhouette – ShareFaith M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72816"/>
            <a:ext cx="2895167" cy="4457638"/>
          </a:xfrm>
          <a:prstGeom prst="rect">
            <a:avLst/>
          </a:prstGeom>
          <a:noFill/>
        </p:spPr>
      </p:pic>
      <p:sp>
        <p:nvSpPr>
          <p:cNvPr id="17412" name="AutoShape 4" descr="1,660,100+ Joyful Man Stock Photos, Pictures &amp; Royalty-Free Images - iStock  | Joyful man portrait, Joyful man outside, Joyful man in nature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-171400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/>
              <a:t>Ps.32 Grēksūdze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17</a:t>
            </a:fld>
            <a:endParaRPr lang="lv-LV"/>
          </a:p>
        </p:txBody>
      </p:sp>
      <p:sp>
        <p:nvSpPr>
          <p:cNvPr id="7" name="Rectangle 6"/>
          <p:cNvSpPr/>
          <p:nvPr/>
        </p:nvSpPr>
        <p:spPr>
          <a:xfrm>
            <a:off x="0" y="54868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baseline="30000" dirty="0"/>
              <a:t>3</a:t>
            </a:r>
            <a:r>
              <a:rPr lang="lv-LV" sz="2800" dirty="0"/>
              <a:t> Kamēr es klusēju, mani kauli panīka, un man bija jāvaid cauru dienu, </a:t>
            </a:r>
            <a:r>
              <a:rPr lang="lv-LV" sz="2800" baseline="30000" dirty="0"/>
              <a:t>4</a:t>
            </a:r>
            <a:r>
              <a:rPr lang="lv-LV" sz="2800" dirty="0"/>
              <a:t> jo Tava roka smagi gūlās uz mani dienām un naktīm. Mans spēks izkalta kā zeme vasaras bulā. </a:t>
            </a:r>
            <a:r>
              <a:rPr lang="lv-LV" sz="2800" baseline="30000" dirty="0"/>
              <a:t>5</a:t>
            </a:r>
            <a:r>
              <a:rPr lang="lv-LV" sz="2800" dirty="0"/>
              <a:t> Tad es atzinos Tev savos grēkos un neapslēpu savas vainas. Es sacīju: "Es izsūdzēšu Tam Kungam savus pārkāpumus!" Un Tu piedevi man manu grēka vainu.</a:t>
            </a:r>
          </a:p>
        </p:txBody>
      </p:sp>
      <p:pic>
        <p:nvPicPr>
          <p:cNvPr id="38914" name="Picture 2" descr="Day 5 - Confessing Our Sins - Search for Me Ministr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56992"/>
            <a:ext cx="6658850" cy="31409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Grēksūdzei ir 2 daļas: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39952" y="714375"/>
            <a:ext cx="50040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i="1" dirty="0"/>
              <a:t>2) mēs </a:t>
            </a:r>
            <a:r>
              <a:rPr lang="lv-LV" sz="2800" b="1" i="1" dirty="0"/>
              <a:t>saņemam</a:t>
            </a:r>
            <a:r>
              <a:rPr lang="lv-LV" sz="2800" i="1" dirty="0"/>
              <a:t> no biktstēva </a:t>
            </a:r>
            <a:r>
              <a:rPr lang="lv-LV" sz="2800" b="1" i="1" dirty="0"/>
              <a:t>grēku atlaišanu </a:t>
            </a:r>
            <a:r>
              <a:rPr lang="lv-LV" sz="2800" i="1" dirty="0"/>
              <a:t>jeb </a:t>
            </a:r>
            <a:r>
              <a:rPr lang="lv-LV" sz="2800" b="1" i="1" dirty="0"/>
              <a:t>piedošanu: </a:t>
            </a:r>
            <a:endParaRPr lang="lv-LV" sz="2800" b="1" i="1" dirty="0" smtClean="0"/>
          </a:p>
        </p:txBody>
      </p:sp>
      <p:sp>
        <p:nvSpPr>
          <p:cNvPr id="12292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91205F8-ED2B-49BC-BCB0-F281757E29D2}" type="slidenum">
              <a:rPr lang="lv-LV" sz="1400"/>
              <a:pPr algn="r"/>
              <a:t>18</a:t>
            </a:fld>
            <a:endParaRPr lang="lv-LV" sz="140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A4E38E0-042D-466B-8C63-6006982896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661" y="764704"/>
            <a:ext cx="3646758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lv-LV" sz="2800" i="1" dirty="0" smtClean="0"/>
              <a:t>mēs </a:t>
            </a:r>
            <a:r>
              <a:rPr lang="lv-LV" sz="2800" b="1" i="1" dirty="0"/>
              <a:t>izsūdzam grēkus:</a:t>
            </a:r>
            <a:r>
              <a:rPr lang="lv-LV" sz="2800" i="1" dirty="0"/>
              <a:t> </a:t>
            </a:r>
            <a:endParaRPr lang="lv-LV" sz="2800" i="1" dirty="0" smtClean="0"/>
          </a:p>
          <a:p>
            <a:pPr marL="228600" indent="-228600">
              <a:buAutoNum type="arabicParenR"/>
            </a:pPr>
            <a:endParaRPr lang="lv-LV" sz="500" b="1" dirty="0"/>
          </a:p>
        </p:txBody>
      </p:sp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0784AF82-6001-45B9-9C08-AD28198D7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3646758" cy="2745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F2F68FD-CB5B-4319-9895-305EAC629B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060848"/>
            <a:ext cx="4355976" cy="2745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A4E38E0-042D-466B-8C63-6006982896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4653136"/>
            <a:ext cx="3646758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dirty="0" smtClean="0"/>
              <a:t>“</a:t>
            </a:r>
            <a:r>
              <a:rPr lang="lv-LV" sz="2800" i="1" dirty="0"/>
              <a:t>Tad Dāvids sacīja </a:t>
            </a:r>
            <a:r>
              <a:rPr lang="lv-LV" sz="2800" i="1" dirty="0" err="1"/>
              <a:t>Nātānam</a:t>
            </a:r>
            <a:r>
              <a:rPr lang="lv-LV" sz="2800" i="1" dirty="0"/>
              <a:t>: "</a:t>
            </a:r>
            <a:r>
              <a:rPr lang="lv-LV" sz="2800" b="1" i="1" dirty="0"/>
              <a:t>Es esmu grēkojis pret To Kungu</a:t>
            </a:r>
            <a:r>
              <a:rPr lang="lv-LV" sz="2800" i="1" dirty="0"/>
              <a:t>!" </a:t>
            </a:r>
          </a:p>
          <a:p>
            <a:endParaRPr lang="lv-LV" sz="500" b="1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39952" y="4797152"/>
            <a:ext cx="50040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i="1" dirty="0" smtClean="0"/>
              <a:t>Un </a:t>
            </a:r>
            <a:r>
              <a:rPr lang="lv-LV" sz="2800" i="1" dirty="0" err="1"/>
              <a:t>Nātāns</a:t>
            </a:r>
            <a:r>
              <a:rPr lang="lv-LV" sz="2800" i="1" dirty="0"/>
              <a:t> atbildēja Dāvidam: "Tad nu </a:t>
            </a:r>
            <a:r>
              <a:rPr lang="lv-LV" sz="2800" b="1" i="1" dirty="0"/>
              <a:t>Tas Kungs arī tavus grēkus piedod: tev nebūs mirt</a:t>
            </a:r>
            <a:r>
              <a:rPr lang="lv-LV" sz="2800" i="1" dirty="0"/>
              <a:t>!</a:t>
            </a:r>
            <a:r>
              <a:rPr lang="lv-LV" sz="2800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78029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b="1">
                <a:solidFill>
                  <a:schemeClr val="tx1"/>
                </a:solidFill>
              </a:rPr>
              <a:t>Privātā (Bikts) grēksūdze</a:t>
            </a:r>
          </a:p>
        </p:txBody>
      </p:sp>
      <p:sp>
        <p:nvSpPr>
          <p:cNvPr id="20484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8654450-F761-4A63-B9F7-939ECDCDA072}" type="slidenum">
              <a:rPr lang="lv-LV" sz="1400"/>
              <a:pPr algn="r"/>
              <a:t>19</a:t>
            </a:fld>
            <a:endParaRPr lang="lv-LV" sz="1400"/>
          </a:p>
        </p:txBody>
      </p:sp>
      <p:sp>
        <p:nvSpPr>
          <p:cNvPr id="8" name="Rectangle 7"/>
          <p:cNvSpPr/>
          <p:nvPr/>
        </p:nvSpPr>
        <p:spPr>
          <a:xfrm>
            <a:off x="0" y="5373216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/>
              <a:t>Privātajā grēksūdzē mēs </a:t>
            </a:r>
            <a:r>
              <a:rPr lang="lv-LV" sz="2800" b="1" dirty="0"/>
              <a:t>grēkus</a:t>
            </a:r>
            <a:r>
              <a:rPr lang="lv-LV" sz="2800" dirty="0"/>
              <a:t> var </a:t>
            </a:r>
            <a:r>
              <a:rPr lang="lv-LV" sz="2800" b="1" dirty="0"/>
              <a:t>izteikt skaļi vārdos </a:t>
            </a:r>
            <a:r>
              <a:rPr lang="lv-LV" sz="2800" dirty="0"/>
              <a:t>un </a:t>
            </a:r>
            <a:r>
              <a:rPr lang="lv-LV" sz="2800" b="1" dirty="0"/>
              <a:t>skaļi vārdos </a:t>
            </a:r>
            <a:r>
              <a:rPr lang="lv-LV" sz="2800" dirty="0"/>
              <a:t>dzirdēt </a:t>
            </a:r>
            <a:r>
              <a:rPr lang="lv-LV" sz="2800" b="1" dirty="0"/>
              <a:t>piedošanas vārdus </a:t>
            </a:r>
            <a:r>
              <a:rPr lang="lv-LV" sz="2800" dirty="0"/>
              <a:t>arī par </a:t>
            </a:r>
            <a:r>
              <a:rPr lang="lv-LV" sz="2800" b="1" dirty="0"/>
              <a:t>šiem grēkiem</a:t>
            </a:r>
            <a:r>
              <a:rPr lang="lv-LV" sz="2800" dirty="0"/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6084168" y="1988840"/>
            <a:ext cx="3059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/>
              <a:t>Mācītājs ir tikai </a:t>
            </a:r>
            <a:r>
              <a:rPr lang="lv-LV" sz="2800" b="1" dirty="0"/>
              <a:t>liecinieks</a:t>
            </a:r>
            <a:r>
              <a:rPr lang="lv-LV" sz="2800" dirty="0"/>
              <a:t>.</a:t>
            </a:r>
          </a:p>
          <a:p>
            <a:r>
              <a:rPr lang="lv-LV" sz="2800" dirty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lv-LV" sz="2800" dirty="0"/>
              <a:t>Īstais grēku </a:t>
            </a:r>
            <a:r>
              <a:rPr lang="lv-LV" sz="2800" b="1" dirty="0"/>
              <a:t>uzklausītājs</a:t>
            </a:r>
            <a:r>
              <a:rPr lang="lv-LV" sz="2800" dirty="0"/>
              <a:t> un </a:t>
            </a:r>
            <a:r>
              <a:rPr lang="lv-LV" sz="2800" b="1" dirty="0"/>
              <a:t>piedevējs</a:t>
            </a:r>
            <a:r>
              <a:rPr lang="lv-LV" sz="2800" dirty="0"/>
              <a:t> ir </a:t>
            </a:r>
            <a:r>
              <a:rPr lang="lv-LV" sz="2800" b="1" dirty="0"/>
              <a:t>Dievs</a:t>
            </a:r>
            <a:r>
              <a:rPr lang="lv-LV" sz="2800" dirty="0"/>
              <a:t>.</a:t>
            </a:r>
          </a:p>
          <a:p>
            <a:pPr>
              <a:buFont typeface="Wingdings" pitchFamily="2" charset="2"/>
              <a:buChar char="§"/>
            </a:pPr>
            <a:endParaRPr lang="lv-LV" sz="2800" dirty="0"/>
          </a:p>
        </p:txBody>
      </p:sp>
      <p:pic>
        <p:nvPicPr>
          <p:cNvPr id="10" name="Picture 4" descr="Reconciliation | St. Denis Church"/>
          <p:cNvPicPr>
            <a:picLocks noChangeAspect="1" noChangeArrowheads="1"/>
          </p:cNvPicPr>
          <p:nvPr/>
        </p:nvPicPr>
        <p:blipFill>
          <a:blip r:embed="rId2" cstate="print"/>
          <a:srcRect b="6489"/>
          <a:stretch>
            <a:fillRect/>
          </a:stretch>
        </p:blipFill>
        <p:spPr bwMode="auto">
          <a:xfrm>
            <a:off x="2123728" y="1484784"/>
            <a:ext cx="407441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0"/>
          <p:cNvSpPr/>
          <p:nvPr/>
        </p:nvSpPr>
        <p:spPr>
          <a:xfrm>
            <a:off x="0" y="62068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/>
              <a:t>Gadās, ka ir </a:t>
            </a:r>
            <a:r>
              <a:rPr lang="lv-LV" sz="2800" b="1" dirty="0"/>
              <a:t>grēki</a:t>
            </a:r>
            <a:r>
              <a:rPr lang="lv-LV" sz="2800" dirty="0"/>
              <a:t>, kas </a:t>
            </a:r>
            <a:r>
              <a:rPr lang="lv-LV" sz="2800" b="1" dirty="0"/>
              <a:t>neliek mieru, nomoka</a:t>
            </a:r>
            <a:r>
              <a:rPr lang="lv-LV" sz="2800" dirty="0"/>
              <a:t> jau sen</a:t>
            </a:r>
          </a:p>
          <a:p>
            <a:pPr>
              <a:buFont typeface="Wingdings" pitchFamily="2" charset="2"/>
              <a:buChar char="§"/>
            </a:pPr>
            <a:r>
              <a:rPr lang="lv-LV" sz="2800" dirty="0"/>
              <a:t>Privātā grēksūdze ir </a:t>
            </a:r>
            <a:r>
              <a:rPr lang="lv-LV" sz="2800" b="1" dirty="0"/>
              <a:t>īpašs, personīgs mierinājums</a:t>
            </a:r>
          </a:p>
          <a:p>
            <a:pPr>
              <a:buFont typeface="Wingdings" pitchFamily="2" charset="2"/>
              <a:buChar char="§"/>
            </a:pPr>
            <a:endParaRPr lang="lv-LV" sz="2800" dirty="0"/>
          </a:p>
        </p:txBody>
      </p:sp>
      <p:sp>
        <p:nvSpPr>
          <p:cNvPr id="12" name="Rectangle 11"/>
          <p:cNvSpPr/>
          <p:nvPr/>
        </p:nvSpPr>
        <p:spPr>
          <a:xfrm>
            <a:off x="0" y="1772816"/>
            <a:ext cx="21957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/>
              <a:t>Bikts grēksūdze </a:t>
            </a:r>
            <a:r>
              <a:rPr lang="lv-LV" sz="2800" b="1" dirty="0"/>
              <a:t>nav obligāta</a:t>
            </a:r>
            <a:r>
              <a:rPr lang="lv-LV" sz="2800" dirty="0"/>
              <a:t>, bet </a:t>
            </a:r>
            <a:r>
              <a:rPr lang="lv-LV" sz="2800" b="1" dirty="0"/>
              <a:t>līdzeklis</a:t>
            </a:r>
            <a:r>
              <a:rPr lang="lv-LV" sz="2800" dirty="0"/>
              <a:t> </a:t>
            </a:r>
            <a:r>
              <a:rPr lang="lv-LV" sz="2800" b="1" dirty="0"/>
              <a:t>cīņai ar grēku</a:t>
            </a:r>
            <a:r>
              <a:rPr lang="lv-LV" sz="2800" dirty="0"/>
              <a:t>.</a:t>
            </a:r>
          </a:p>
          <a:p>
            <a:pPr>
              <a:buFont typeface="Wingdings" pitchFamily="2" charset="2"/>
              <a:buChar char="§"/>
            </a:pP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4.solis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Veicām dziļu un bezbailīgu savu morālo inventarizāciju.</a:t>
            </a:r>
            <a:endParaRPr lang="en-US" sz="4000" dirty="0"/>
          </a:p>
        </p:txBody>
      </p:sp>
      <p:pic>
        <p:nvPicPr>
          <p:cNvPr id="33794" name="Picture 2" descr="Checklist Vector Art, Icons, and Graphics for Free Download"/>
          <p:cNvPicPr>
            <a:picLocks noChangeAspect="1" noChangeArrowheads="1"/>
          </p:cNvPicPr>
          <p:nvPr/>
        </p:nvPicPr>
        <p:blipFill>
          <a:blip r:embed="rId3" cstate="print"/>
          <a:srcRect l="20790" t="13230" r="22511" b="16841"/>
          <a:stretch>
            <a:fillRect/>
          </a:stretch>
        </p:blipFill>
        <p:spPr bwMode="auto">
          <a:xfrm>
            <a:off x="467544" y="2276871"/>
            <a:ext cx="3600400" cy="4440493"/>
          </a:xfrm>
          <a:prstGeom prst="rect">
            <a:avLst/>
          </a:prstGeom>
          <a:noFill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 r="49946"/>
          <a:stretch>
            <a:fillRect/>
          </a:stretch>
        </p:blipFill>
        <p:spPr bwMode="auto">
          <a:xfrm>
            <a:off x="4860032" y="2721990"/>
            <a:ext cx="3600400" cy="41360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04602"/>
            <a:ext cx="9144000" cy="69215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Kam sūdzēt grēkus?</a:t>
            </a:r>
            <a:br>
              <a:rPr lang="lv-LV" b="1" dirty="0">
                <a:solidFill>
                  <a:schemeClr val="tx1"/>
                </a:solidFill>
              </a:rPr>
            </a:br>
            <a:r>
              <a:rPr lang="lv-LV" sz="2800" dirty="0"/>
              <a:t>“</a:t>
            </a:r>
            <a:r>
              <a:rPr lang="lv-LV" sz="2800" b="1" i="1" dirty="0"/>
              <a:t>Izsūdziet cits citam savus grēkus</a:t>
            </a:r>
            <a:r>
              <a:rPr lang="lv-LV" sz="2800" dirty="0"/>
              <a:t>” (Jēk.5:16)</a:t>
            </a:r>
            <a:r>
              <a:rPr lang="lv-LV" dirty="0"/>
              <a:t/>
            </a:r>
            <a:br>
              <a:rPr lang="lv-LV" dirty="0"/>
            </a:b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21508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B5D28AD-8F5A-4458-B801-4C84AF15A4DA}" type="slidenum">
              <a:rPr lang="lv-LV" sz="1400"/>
              <a:pPr algn="r"/>
              <a:t>20</a:t>
            </a:fld>
            <a:endParaRPr lang="lv-LV" sz="1400"/>
          </a:p>
        </p:txBody>
      </p:sp>
      <p:pic>
        <p:nvPicPr>
          <p:cNvPr id="20482" name="Picture 2" descr="Friends on park bench in conversation. Young people, millenials, gen-z,  generation z. by Marko Klarić. Photo stock - Snapwire"/>
          <p:cNvPicPr>
            <a:picLocks noChangeAspect="1" noChangeArrowheads="1"/>
          </p:cNvPicPr>
          <p:nvPr/>
        </p:nvPicPr>
        <p:blipFill>
          <a:blip r:embed="rId2" cstate="print"/>
          <a:srcRect l="12187" t="5498" r="16604"/>
          <a:stretch>
            <a:fillRect/>
          </a:stretch>
        </p:blipFill>
        <p:spPr bwMode="auto">
          <a:xfrm>
            <a:off x="251520" y="1196752"/>
            <a:ext cx="4109732" cy="3870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251520" y="5013176"/>
            <a:ext cx="3960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lv-LV" sz="2800" b="1" dirty="0"/>
              <a:t>Uzmanīgi izvēlēties uzticamības personu, kas gājis cauri, kam līdzīgam</a:t>
            </a:r>
            <a:endParaRPr lang="en-US" sz="2800" dirty="0"/>
          </a:p>
        </p:txBody>
      </p:sp>
      <p:pic>
        <p:nvPicPr>
          <p:cNvPr id="20486" name="Picture 6" descr="Do I HAVE to Confess My Sins to a Priest? | Breaking In The Habit"/>
          <p:cNvPicPr>
            <a:picLocks noChangeAspect="1" noChangeArrowheads="1"/>
          </p:cNvPicPr>
          <p:nvPr/>
        </p:nvPicPr>
        <p:blipFill>
          <a:blip r:embed="rId3" cstate="print"/>
          <a:srcRect l="6858" r="13453"/>
          <a:stretch>
            <a:fillRect/>
          </a:stretch>
        </p:blipFill>
        <p:spPr bwMode="auto">
          <a:xfrm>
            <a:off x="4860032" y="1196752"/>
            <a:ext cx="409851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4535488" y="4365104"/>
            <a:ext cx="4608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lv-LV" sz="2800" b="1" dirty="0"/>
              <a:t>Mācītājam ir solījums neizpaust grēksūdzi</a:t>
            </a:r>
          </a:p>
          <a:p>
            <a:pPr algn="ctr">
              <a:buFont typeface="Arial" pitchFamily="34" charset="0"/>
              <a:buChar char="•"/>
            </a:pPr>
            <a:r>
              <a:rPr lang="lv-LV" sz="2800" b="1" dirty="0"/>
              <a:t>Mācītājs var dot padomu</a:t>
            </a:r>
          </a:p>
          <a:p>
            <a:pPr algn="ctr">
              <a:buFont typeface="Arial" pitchFamily="34" charset="0"/>
              <a:buChar char="•"/>
            </a:pPr>
            <a:r>
              <a:rPr lang="lv-LV" sz="2800" b="1" dirty="0"/>
              <a:t>Valsts nevar pieprasīt</a:t>
            </a:r>
            <a:endParaRPr lang="en-US" sz="2800" dirty="0"/>
          </a:p>
        </p:txBody>
      </p:sp>
      <p:sp>
        <p:nvSpPr>
          <p:cNvPr id="14" name="Rectangle 13"/>
          <p:cNvSpPr/>
          <p:nvPr/>
        </p:nvSpPr>
        <p:spPr>
          <a:xfrm>
            <a:off x="3985280" y="6334780"/>
            <a:ext cx="515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/>
              <a:t>Vislielākais</a:t>
            </a:r>
            <a:r>
              <a:rPr lang="lv-LV" sz="2800" dirty="0"/>
              <a:t> </a:t>
            </a:r>
            <a:r>
              <a:rPr lang="lv-LV" sz="2800" b="1" dirty="0"/>
              <a:t>šķērslis</a:t>
            </a:r>
            <a:r>
              <a:rPr lang="lv-LV" sz="2800" dirty="0"/>
              <a:t> </a:t>
            </a:r>
            <a:r>
              <a:rPr lang="lv-LV" sz="2800" b="1" dirty="0"/>
              <a:t>ir</a:t>
            </a:r>
            <a:r>
              <a:rPr lang="lv-LV" sz="2800" dirty="0"/>
              <a:t> </a:t>
            </a:r>
            <a:r>
              <a:rPr lang="lv-LV" sz="2800" b="1" dirty="0"/>
              <a:t>kauns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9A19BA1-6AD5-271F-E2F5-A10F0DD67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85539804-79ED-8CF0-BF30-EABF64D88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Kam atzīties?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079ED33F-23FF-2385-1AF9-7A5B5399E01F}"/>
              </a:ext>
            </a:extLst>
          </p:cNvPr>
          <p:cNvSpPr/>
          <p:nvPr/>
        </p:nvSpPr>
        <p:spPr>
          <a:xfrm>
            <a:off x="755576" y="764704"/>
            <a:ext cx="7776864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Atzinām Dieva, sevis un vēl kāda </a:t>
            </a:r>
            <a:r>
              <a:rPr lang="lv-LV" sz="4000" u="sng" dirty="0"/>
              <a:t>cilvēka priekšā </a:t>
            </a:r>
            <a:r>
              <a:rPr lang="lv-LV" sz="4000" dirty="0"/>
              <a:t>savu nodarījumu</a:t>
            </a:r>
            <a:endParaRPr lang="en-US" sz="4000" dirty="0"/>
          </a:p>
        </p:txBody>
      </p:sp>
      <p:sp>
        <p:nvSpPr>
          <p:cNvPr id="6" name="Rounded Rectangle 6">
            <a:extLst>
              <a:ext uri="{FF2B5EF4-FFF2-40B4-BE49-F238E27FC236}">
                <a16:creationId xmlns:a16="http://schemas.microsoft.com/office/drawing/2014/main" xmlns="" id="{482FFD3E-A6AE-84B8-4490-9C134872F480}"/>
              </a:ext>
            </a:extLst>
          </p:cNvPr>
          <p:cNvSpPr/>
          <p:nvPr/>
        </p:nvSpPr>
        <p:spPr>
          <a:xfrm>
            <a:off x="323528" y="2531827"/>
            <a:ext cx="2664295" cy="6540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mācītājam</a:t>
            </a:r>
            <a:endParaRPr lang="en-US" sz="40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2F1CA3A9-226E-F162-3B00-361628D2F0FF}"/>
              </a:ext>
            </a:extLst>
          </p:cNvPr>
          <p:cNvSpPr/>
          <p:nvPr/>
        </p:nvSpPr>
        <p:spPr>
          <a:xfrm>
            <a:off x="3419872" y="2492896"/>
            <a:ext cx="2232248" cy="6540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draugam</a:t>
            </a:r>
            <a:endParaRPr lang="en-US" sz="3600" dirty="0"/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xmlns="" id="{F602F0A1-C447-5333-F00C-706304991346}"/>
              </a:ext>
            </a:extLst>
          </p:cNvPr>
          <p:cNvSpPr/>
          <p:nvPr/>
        </p:nvSpPr>
        <p:spPr>
          <a:xfrm>
            <a:off x="6588224" y="2492896"/>
            <a:ext cx="18002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grupai</a:t>
            </a:r>
            <a:endParaRPr lang="en-US" sz="3600" dirty="0"/>
          </a:p>
        </p:txBody>
      </p:sp>
      <p:pic>
        <p:nvPicPr>
          <p:cNvPr id="12" name="Picture 11" descr="2 peop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5388" y="3501008"/>
            <a:ext cx="2510748" cy="2510748"/>
          </a:xfrm>
          <a:prstGeom prst="rect">
            <a:avLst/>
          </a:prstGeom>
        </p:spPr>
      </p:pic>
      <p:pic>
        <p:nvPicPr>
          <p:cNvPr id="13" name="Picture 12" descr="past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356992"/>
            <a:ext cx="2664296" cy="2664296"/>
          </a:xfrm>
          <a:prstGeom prst="rect">
            <a:avLst/>
          </a:prstGeom>
        </p:spPr>
      </p:pic>
      <p:pic>
        <p:nvPicPr>
          <p:cNvPr id="14" name="Picture 13" descr="group meet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3429000"/>
            <a:ext cx="2438740" cy="243874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932040" y="6093296"/>
            <a:ext cx="3888432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Ne ģimenei</a:t>
            </a:r>
            <a:endParaRPr lang="en-US" sz="3600" dirty="0"/>
          </a:p>
        </p:txBody>
      </p:sp>
      <p:pic>
        <p:nvPicPr>
          <p:cNvPr id="11" name="Picture 10" descr="cance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07220" y="6021288"/>
            <a:ext cx="764704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189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FB9CCFA-E43C-486F-B1D5-6A48E959C609}" type="slidenum">
              <a:rPr lang="lv-LV" sz="1400"/>
              <a:pPr algn="r"/>
              <a:t>22</a:t>
            </a:fld>
            <a:endParaRPr lang="lv-LV" sz="1400"/>
          </a:p>
        </p:txBody>
      </p:sp>
      <p:pic>
        <p:nvPicPr>
          <p:cNvPr id="26630" name="Picture 6" descr="The-Prodigal-Son-01"/>
          <p:cNvPicPr>
            <a:picLocks noChangeAspect="1" noChangeArrowheads="1"/>
          </p:cNvPicPr>
          <p:nvPr/>
        </p:nvPicPr>
        <p:blipFill>
          <a:blip r:embed="rId2" cstate="print"/>
          <a:srcRect t="8992" b="3607"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" y="-27384"/>
            <a:ext cx="9144000" cy="711523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lv-LV" sz="3600" b="1" dirty="0"/>
              <a:t>Lk.15:11-27 Mīlošais Tēvs</a:t>
            </a:r>
            <a:endParaRPr kumimoji="0" lang="lv-LV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67544" y="548680"/>
            <a:ext cx="8568952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i="1" baseline="30000" dirty="0"/>
              <a:t>18</a:t>
            </a:r>
            <a:r>
              <a:rPr lang="lv-LV" sz="2800" i="1" dirty="0"/>
              <a:t> Es celšos un iešu pie sava tēva un sacīšu: tēvs, es esmu grēkojis pret debesīm un pret tevi,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07504" y="1844824"/>
            <a:ext cx="3456384" cy="33843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i="1" baseline="30000" dirty="0"/>
              <a:t>20</a:t>
            </a:r>
            <a:r>
              <a:rPr lang="lv-LV" sz="2800" i="1" dirty="0"/>
              <a:t> Bet, viņam vēl tālu esot, viņa tēvs to ieraudzīja un tam kļuva viņa žēl, un viņš skrēja tam pretī, krita tam ap kaklu un to skūpstīja.</a:t>
            </a:r>
            <a:endParaRPr lang="en-US" sz="2800" i="1" dirty="0"/>
          </a:p>
        </p:txBody>
      </p:sp>
      <p:sp>
        <p:nvSpPr>
          <p:cNvPr id="13" name="Rounded Rectangle 12"/>
          <p:cNvSpPr/>
          <p:nvPr/>
        </p:nvSpPr>
        <p:spPr>
          <a:xfrm>
            <a:off x="395536" y="5589240"/>
            <a:ext cx="6336704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i="1" baseline="30000" dirty="0"/>
              <a:t>21</a:t>
            </a:r>
            <a:r>
              <a:rPr lang="lv-LV" sz="2800" i="1" dirty="0"/>
              <a:t> dēls tam sacīja: tēvs, es esmu grēkojis pret debesīm un pret tevi,</a:t>
            </a:r>
          </a:p>
        </p:txBody>
      </p:sp>
      <p:sp>
        <p:nvSpPr>
          <p:cNvPr id="14" name="Oval 13"/>
          <p:cNvSpPr/>
          <p:nvPr/>
        </p:nvSpPr>
        <p:spPr>
          <a:xfrm>
            <a:off x="107504" y="188640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>
                <a:solidFill>
                  <a:schemeClr val="tx1"/>
                </a:solidFill>
              </a:rPr>
              <a:t>4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5496" y="5373216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>
                <a:solidFill>
                  <a:schemeClr val="tx1"/>
                </a:solidFill>
              </a:rPr>
              <a:t>5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5A5B3B4-B7D4-2B34-BD23-E9CC64B5C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208" y="1700809"/>
            <a:ext cx="9177208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A66731AD-6DEE-D02D-5129-587A0B3C0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-27384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Atzīties kādam citam</a:t>
            </a:r>
            <a:endParaRPr lang="lv-LV" sz="3600" dirty="0">
              <a:solidFill>
                <a:schemeClr val="tx1"/>
              </a:solidFill>
            </a:endParaRPr>
          </a:p>
        </p:txBody>
      </p:sp>
      <p:sp>
        <p:nvSpPr>
          <p:cNvPr id="55298" name="AutoShape 2" descr="Like Rats in a Cage, Are We Witnessing the Collapse of the Healthcare  System?">
            <a:extLst>
              <a:ext uri="{FF2B5EF4-FFF2-40B4-BE49-F238E27FC236}">
                <a16:creationId xmlns:a16="http://schemas.microsoft.com/office/drawing/2014/main" xmlns="" id="{34807CF7-FDA7-B959-7F21-DFAC6E34BB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843B74E0-509F-584F-CABB-4C6CFFD1FE81}"/>
              </a:ext>
            </a:extLst>
          </p:cNvPr>
          <p:cNvSpPr/>
          <p:nvPr/>
        </p:nvSpPr>
        <p:spPr>
          <a:xfrm>
            <a:off x="251520" y="692696"/>
            <a:ext cx="410445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Ko viņi padomās?</a:t>
            </a:r>
            <a:endParaRPr lang="en-US" sz="3600" dirty="0"/>
          </a:p>
        </p:txBody>
      </p:sp>
      <p:sp>
        <p:nvSpPr>
          <p:cNvPr id="5122" name="AutoShape 2" descr="Group Therapy Techniqu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843B74E0-509F-584F-CABB-4C6CFFD1FE81}"/>
              </a:ext>
            </a:extLst>
          </p:cNvPr>
          <p:cNvSpPr/>
          <p:nvPr/>
        </p:nvSpPr>
        <p:spPr>
          <a:xfrm>
            <a:off x="4644008" y="548680"/>
            <a:ext cx="410445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Viņi zina, jo tam paši ir gājuši cauri </a:t>
            </a:r>
            <a:endParaRPr lang="en-US" sz="36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843B74E0-509F-584F-CABB-4C6CFFD1FE81}"/>
              </a:ext>
            </a:extLst>
          </p:cNvPr>
          <p:cNvSpPr/>
          <p:nvPr/>
        </p:nvSpPr>
        <p:spPr>
          <a:xfrm>
            <a:off x="144016" y="4653136"/>
            <a:ext cx="3131840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AA cilvēki ir mīlošāki nekā draudzē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418057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2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5A5B3B4-B7D4-2B34-BD23-E9CC64B5C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A66731AD-6DEE-D02D-5129-587A0B3C0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-27384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Atzīties kādam citam</a:t>
            </a:r>
            <a:endParaRPr lang="lv-LV" sz="3600" dirty="0">
              <a:solidFill>
                <a:schemeClr val="tx1"/>
              </a:solidFill>
            </a:endParaRPr>
          </a:p>
        </p:txBody>
      </p:sp>
      <p:sp>
        <p:nvSpPr>
          <p:cNvPr id="55298" name="AutoShape 2" descr="Like Rats in a Cage, Are We Witnessing the Collapse of the Healthcare  System?">
            <a:extLst>
              <a:ext uri="{FF2B5EF4-FFF2-40B4-BE49-F238E27FC236}">
                <a16:creationId xmlns:a16="http://schemas.microsoft.com/office/drawing/2014/main" xmlns="" id="{34807CF7-FDA7-B959-7F21-DFAC6E34BB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" name="AutoShape 2" descr="Group Therapy Techniqu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14" descr="Bibeles stund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836712"/>
            <a:ext cx="7182755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057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0"/>
            <a:ext cx="6624736" cy="836712"/>
          </a:xfrm>
        </p:spPr>
        <p:txBody>
          <a:bodyPr/>
          <a:lstStyle/>
          <a:p>
            <a:pPr algn="ctr"/>
            <a:r>
              <a:rPr lang="lv-LV" sz="4000" b="1" dirty="0" smtClean="0"/>
              <a:t>Bībeles grupa</a:t>
            </a:r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25</a:t>
            </a:fld>
            <a:endParaRPr lang="lv-LV"/>
          </a:p>
        </p:txBody>
      </p:sp>
      <p:pic>
        <p:nvPicPr>
          <p:cNvPr id="6" name="Picture 4" descr="Attēlu rezultāti vaicājumam “small group clipart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53161"/>
            <a:ext cx="3744416" cy="2866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ounded Rectangle 10"/>
          <p:cNvSpPr/>
          <p:nvPr/>
        </p:nvSpPr>
        <p:spPr bwMode="auto">
          <a:xfrm>
            <a:off x="1609495" y="2863113"/>
            <a:ext cx="6840760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lv-LV" sz="3200" b="1" dirty="0" smtClean="0"/>
              <a:t>1.Ēdam un Dalāmies – kā ir gājis </a:t>
            </a:r>
            <a:r>
              <a:rPr lang="lv-LV" sz="3200" dirty="0" smtClean="0"/>
              <a:t>pa nedēļu, ko </a:t>
            </a:r>
            <a:r>
              <a:rPr lang="lv-LV" sz="3200" b="1" dirty="0" smtClean="0"/>
              <a:t>Dievs atklājis</a:t>
            </a:r>
            <a:endParaRPr lang="en-US" sz="32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331640" y="4231265"/>
            <a:ext cx="4680520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lv-LV" sz="3200" b="1" dirty="0" smtClean="0"/>
              <a:t>2. Bībeles studija, </a:t>
            </a:r>
            <a:r>
              <a:rPr lang="lv-LV" sz="3200" dirty="0" smtClean="0"/>
              <a:t>ar diskusiju jautājumiem</a:t>
            </a:r>
            <a:endParaRPr lang="en-US" sz="32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1259632" y="5599417"/>
            <a:ext cx="7272808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lv-LV" sz="3200" b="1" dirty="0" smtClean="0"/>
              <a:t>3.Lūdzam</a:t>
            </a:r>
            <a:r>
              <a:rPr lang="lv-LV" sz="3200" dirty="0" smtClean="0"/>
              <a:t> par, tiem kas </a:t>
            </a:r>
            <a:r>
              <a:rPr lang="lv-LV" sz="3200" b="1" dirty="0" smtClean="0"/>
              <a:t>nepazīst Dievu</a:t>
            </a:r>
            <a:r>
              <a:rPr lang="lv-LV" sz="3200" dirty="0" smtClean="0"/>
              <a:t>, apspriežam kā to darīt labāk</a:t>
            </a:r>
            <a:endParaRPr lang="en-US" sz="3200" b="1" dirty="0">
              <a:solidFill>
                <a:schemeClr val="dk1"/>
              </a:solidFill>
              <a:latin typeface="+mn-lt"/>
            </a:endParaRPr>
          </a:p>
        </p:txBody>
      </p:sp>
      <p:pic>
        <p:nvPicPr>
          <p:cNvPr id="15" name="Picture 14" descr="bi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4159257"/>
            <a:ext cx="1285967" cy="1285967"/>
          </a:xfrm>
          <a:prstGeom prst="rect">
            <a:avLst/>
          </a:prstGeom>
        </p:spPr>
      </p:pic>
      <p:pic>
        <p:nvPicPr>
          <p:cNvPr id="16" name="Picture 15" descr="pra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5445224"/>
            <a:ext cx="1357975" cy="1357975"/>
          </a:xfrm>
          <a:prstGeom prst="rect">
            <a:avLst/>
          </a:prstGeom>
        </p:spPr>
      </p:pic>
      <p:pic>
        <p:nvPicPr>
          <p:cNvPr id="20" name="Picture 4" descr="group meeting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708920"/>
            <a:ext cx="1231668" cy="123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own Arrow 8"/>
          <p:cNvSpPr/>
          <p:nvPr/>
        </p:nvSpPr>
        <p:spPr bwMode="auto">
          <a:xfrm rot="4010222">
            <a:off x="597839" y="2913637"/>
            <a:ext cx="225740" cy="285494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2" name="Down Arrow 6"/>
          <p:cNvSpPr>
            <a:spLocks noChangeArrowheads="1"/>
          </p:cNvSpPr>
          <p:nvPr/>
        </p:nvSpPr>
        <p:spPr bwMode="auto">
          <a:xfrm rot="17018286">
            <a:off x="645467" y="3448068"/>
            <a:ext cx="230600" cy="252692"/>
          </a:xfrm>
          <a:prstGeom prst="downArrow">
            <a:avLst>
              <a:gd name="adj1" fmla="val 50000"/>
              <a:gd name="adj2" fmla="val 50069"/>
            </a:avLst>
          </a:prstGeom>
          <a:solidFill>
            <a:srgbClr val="FFFF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Down Arrow 10"/>
          <p:cNvSpPr>
            <a:spLocks noChangeArrowheads="1"/>
          </p:cNvSpPr>
          <p:nvPr/>
        </p:nvSpPr>
        <p:spPr bwMode="auto">
          <a:xfrm>
            <a:off x="535072" y="3164953"/>
            <a:ext cx="182594" cy="306856"/>
          </a:xfrm>
          <a:prstGeom prst="downArrow">
            <a:avLst>
              <a:gd name="adj1" fmla="val 50000"/>
              <a:gd name="adj2" fmla="val 50131"/>
            </a:avLst>
          </a:prstGeom>
          <a:solidFill>
            <a:srgbClr val="92D05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5" name="Down Arrow 7"/>
          <p:cNvSpPr>
            <a:spLocks noChangeArrowheads="1"/>
          </p:cNvSpPr>
          <p:nvPr/>
        </p:nvSpPr>
        <p:spPr bwMode="auto">
          <a:xfrm rot="14545877">
            <a:off x="952314" y="3488847"/>
            <a:ext cx="235962" cy="291825"/>
          </a:xfrm>
          <a:prstGeom prst="downArrow">
            <a:avLst>
              <a:gd name="adj1" fmla="val 50000"/>
              <a:gd name="adj2" fmla="val 49985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6" name="Down Arrow 9"/>
          <p:cNvSpPr/>
          <p:nvPr/>
        </p:nvSpPr>
        <p:spPr bwMode="auto">
          <a:xfrm rot="10800000">
            <a:off x="1088322" y="3125001"/>
            <a:ext cx="181691" cy="307573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Down Arrow 11"/>
          <p:cNvSpPr>
            <a:spLocks noChangeArrowheads="1"/>
          </p:cNvSpPr>
          <p:nvPr/>
        </p:nvSpPr>
        <p:spPr bwMode="auto">
          <a:xfrm rot="7207282">
            <a:off x="890221" y="2928072"/>
            <a:ext cx="235312" cy="238110"/>
          </a:xfrm>
          <a:prstGeom prst="downArrow">
            <a:avLst>
              <a:gd name="adj1" fmla="val 50000"/>
              <a:gd name="adj2" fmla="val 50131"/>
            </a:avLst>
          </a:prstGeom>
          <a:solidFill>
            <a:srgbClr val="92D05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176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2" grpId="0" animBg="1"/>
      <p:bldP spid="13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E23274D-554C-1364-5A37-C7AA3F0A8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CA21A6A8-2BF4-2345-E21F-DBADC4A92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5.solis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ABA440A0-6528-C328-B607-8F998D623481}"/>
              </a:ext>
            </a:extLst>
          </p:cNvPr>
          <p:cNvSpPr/>
          <p:nvPr/>
        </p:nvSpPr>
        <p:spPr>
          <a:xfrm>
            <a:off x="755576" y="764704"/>
            <a:ext cx="7776864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Atzinām Dieva, sevis un vēl kāda cilvēka priekšā savu nodarījumu</a:t>
            </a:r>
            <a:endParaRPr lang="en-US" sz="4000" dirty="0"/>
          </a:p>
        </p:txBody>
      </p:sp>
      <p:sp>
        <p:nvSpPr>
          <p:cNvPr id="6" name="Rounded Rectangle 6">
            <a:extLst>
              <a:ext uri="{FF2B5EF4-FFF2-40B4-BE49-F238E27FC236}">
                <a16:creationId xmlns:a16="http://schemas.microsoft.com/office/drawing/2014/main" xmlns="" id="{D1FC9F55-CCBA-702C-D8C3-4B830A025E14}"/>
              </a:ext>
            </a:extLst>
          </p:cNvPr>
          <p:cNvSpPr/>
          <p:nvPr/>
        </p:nvSpPr>
        <p:spPr>
          <a:xfrm>
            <a:off x="587623" y="2531827"/>
            <a:ext cx="2256185" cy="6540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Dieva</a:t>
            </a:r>
            <a:endParaRPr lang="en-US" sz="40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9C145C99-6839-EC54-208B-8DE71404A427}"/>
              </a:ext>
            </a:extLst>
          </p:cNvPr>
          <p:cNvSpPr/>
          <p:nvPr/>
        </p:nvSpPr>
        <p:spPr>
          <a:xfrm>
            <a:off x="3779912" y="2566107"/>
            <a:ext cx="1403648" cy="6540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sevis</a:t>
            </a:r>
            <a:endParaRPr lang="en-US" sz="3600" dirty="0"/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xmlns="" id="{9D5D44DD-F05E-50E3-1F59-51F25A7474F7}"/>
              </a:ext>
            </a:extLst>
          </p:cNvPr>
          <p:cNvSpPr/>
          <p:nvPr/>
        </p:nvSpPr>
        <p:spPr>
          <a:xfrm>
            <a:off x="6228184" y="2285256"/>
            <a:ext cx="2592288" cy="12157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cita cilvēka priekšā</a:t>
            </a:r>
            <a:endParaRPr lang="en-US" sz="3600" dirty="0"/>
          </a:p>
        </p:txBody>
      </p:sp>
      <p:pic>
        <p:nvPicPr>
          <p:cNvPr id="10" name="Picture 9" descr="cross.png">
            <a:extLst>
              <a:ext uri="{FF2B5EF4-FFF2-40B4-BE49-F238E27FC236}">
                <a16:creationId xmlns:a16="http://schemas.microsoft.com/office/drawing/2014/main" xmlns="" id="{C32F1129-B540-D0F4-A1A7-AFD9C0188B9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501008"/>
            <a:ext cx="2942152" cy="2942152"/>
          </a:xfrm>
          <a:prstGeom prst="rect">
            <a:avLst/>
          </a:prstGeom>
        </p:spPr>
      </p:pic>
      <p:pic>
        <p:nvPicPr>
          <p:cNvPr id="11" name="Picture 10" descr="anxiety.png">
            <a:extLst>
              <a:ext uri="{FF2B5EF4-FFF2-40B4-BE49-F238E27FC236}">
                <a16:creationId xmlns:a16="http://schemas.microsoft.com/office/drawing/2014/main" xmlns="" id="{E3CE1721-6FBC-9287-247A-6CC9437CE65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645024"/>
            <a:ext cx="2726128" cy="2726128"/>
          </a:xfrm>
          <a:prstGeom prst="rect">
            <a:avLst/>
          </a:prstGeom>
        </p:spPr>
      </p:pic>
      <p:pic>
        <p:nvPicPr>
          <p:cNvPr id="12" name="Picture 11" descr="2 people.png">
            <a:extLst>
              <a:ext uri="{FF2B5EF4-FFF2-40B4-BE49-F238E27FC236}">
                <a16:creationId xmlns:a16="http://schemas.microsoft.com/office/drawing/2014/main" xmlns="" id="{8A7DDFBE-6309-E1A1-0F60-8CA0FDA55A6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3870580"/>
            <a:ext cx="2510748" cy="251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373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6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0726" y="1340769"/>
            <a:ext cx="4973274" cy="5438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-171400"/>
            <a:ext cx="9144000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Privātā grēksūdze</a:t>
            </a:r>
            <a:endParaRPr lang="lv-LV" sz="3600" b="1" dirty="0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27</a:t>
            </a:fld>
            <a:endParaRPr lang="lv-LV"/>
          </a:p>
        </p:txBody>
      </p:sp>
      <p:sp>
        <p:nvSpPr>
          <p:cNvPr id="8" name="Rounded Rectangle 9">
            <a:extLst>
              <a:ext uri="{FF2B5EF4-FFF2-40B4-BE49-F238E27FC236}">
                <a16:creationId xmlns:a16="http://schemas.microsoft.com/office/drawing/2014/main" xmlns="" id="{F602F0A1-C447-5333-F00C-706304991346}"/>
              </a:ext>
            </a:extLst>
          </p:cNvPr>
          <p:cNvSpPr/>
          <p:nvPr/>
        </p:nvSpPr>
        <p:spPr>
          <a:xfrm>
            <a:off x="1187624" y="764704"/>
            <a:ext cx="18002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pirms</a:t>
            </a:r>
            <a:endParaRPr lang="en-US" sz="3600" dirty="0"/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xmlns="" id="{F602F0A1-C447-5333-F00C-706304991346}"/>
              </a:ext>
            </a:extLst>
          </p:cNvPr>
          <p:cNvSpPr/>
          <p:nvPr/>
        </p:nvSpPr>
        <p:spPr>
          <a:xfrm>
            <a:off x="6012160" y="836712"/>
            <a:ext cx="151216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pēc</a:t>
            </a:r>
            <a:endParaRPr lang="en-US" sz="3600" dirty="0"/>
          </a:p>
        </p:txBody>
      </p:sp>
      <p:pic>
        <p:nvPicPr>
          <p:cNvPr id="17410" name="Picture 2" descr="ShareFaith Media » Old Man with Burden Silhouette – ShareFaith M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00808"/>
            <a:ext cx="2848399" cy="4385630"/>
          </a:xfrm>
          <a:prstGeom prst="rect">
            <a:avLst/>
          </a:prstGeom>
          <a:noFill/>
        </p:spPr>
      </p:pic>
      <p:sp>
        <p:nvSpPr>
          <p:cNvPr id="17412" name="AutoShape 4" descr="1,660,100+ Joyful Man Stock Photos, Pictures &amp; Royalty-Free Images - iStock  | Joyful man portrait, Joyful man outside, Joyful man in nature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0" y="1556792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16632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lūgšana: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1052736"/>
            <a:ext cx="5256584" cy="55247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4000" dirty="0"/>
              <a:t>“Kungs, dod man mieru </a:t>
            </a:r>
            <a:r>
              <a:rPr lang="lv-LV" sz="4000" b="1" dirty="0"/>
              <a:t>pieņemt</a:t>
            </a:r>
            <a:r>
              <a:rPr lang="lv-LV" sz="4000" dirty="0"/>
              <a:t> </a:t>
            </a:r>
            <a:r>
              <a:rPr lang="lv-LV" sz="4000" b="1" dirty="0"/>
              <a:t>to, ko nevaru mainīt</a:t>
            </a:r>
            <a:r>
              <a:rPr lang="lv-LV" sz="4000" dirty="0"/>
              <a:t>, dod man </a:t>
            </a:r>
            <a:r>
              <a:rPr lang="lv-LV" sz="4000" b="1" dirty="0"/>
              <a:t>drosmi mainīt to, ko varu mainīt</a:t>
            </a:r>
            <a:r>
              <a:rPr lang="lv-LV" sz="4000" dirty="0"/>
              <a:t>, un dod man</a:t>
            </a:r>
            <a:r>
              <a:rPr lang="lv-LV" sz="4000" b="1" dirty="0"/>
              <a:t> gudrību</a:t>
            </a:r>
            <a:r>
              <a:rPr lang="lv-LV" sz="4000" dirty="0"/>
              <a:t> </a:t>
            </a:r>
            <a:r>
              <a:rPr lang="lv-LV" sz="4000" b="1" dirty="0"/>
              <a:t>atšķirt vienu no otra</a:t>
            </a:r>
            <a:r>
              <a:rPr lang="lv-LV" sz="4000" dirty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xmlns="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29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5.solis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55576" y="764704"/>
            <a:ext cx="7776864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Atzinām Dieva, sevis un vēl kāda cilvēka priekšā savu nodarījumu</a:t>
            </a:r>
            <a:endParaRPr lang="en-US" sz="4000" dirty="0"/>
          </a:p>
        </p:txBody>
      </p:sp>
      <p:pic>
        <p:nvPicPr>
          <p:cNvPr id="2050" name="Picture 2" descr="Why do Catholics confess their sins to a priest, and not directly to God? |  Love Being Cathol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341789"/>
            <a:ext cx="6732240" cy="4516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542702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Eksperiments ar žurkām</a:t>
            </a:r>
          </a:p>
        </p:txBody>
      </p:sp>
      <p:sp>
        <p:nvSpPr>
          <p:cNvPr id="55298" name="AutoShape 2" descr="Like Rats in a Cage, Are We Witnessing the Collapse of the Healthcare  System?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44824"/>
            <a:ext cx="6920244" cy="4605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ow to Feel Less Lonely? - Personal Psycholog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49487"/>
            <a:ext cx="5760640" cy="4608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Atkarības būtība</a:t>
            </a:r>
          </a:p>
        </p:txBody>
      </p:sp>
      <p:sp>
        <p:nvSpPr>
          <p:cNvPr id="55298" name="AutoShape 2" descr="Like Rats in a Cage, Are We Witnessing the Collapse of the Healthcare  System?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55576" y="764704"/>
            <a:ext cx="7776864" cy="792088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Atkarība = attiecību aizvietotājs</a:t>
            </a:r>
            <a:endParaRPr lang="en-US" sz="4000" dirty="0"/>
          </a:p>
        </p:txBody>
      </p:sp>
      <p:sp>
        <p:nvSpPr>
          <p:cNvPr id="7" name="Rounded Rectangle 6"/>
          <p:cNvSpPr/>
          <p:nvPr/>
        </p:nvSpPr>
        <p:spPr>
          <a:xfrm>
            <a:off x="1547664" y="1772816"/>
            <a:ext cx="576064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4000" dirty="0"/>
              <a:t>jo vientuļāki esam, </a:t>
            </a:r>
            <a:endParaRPr lang="lv-LV" sz="4000" dirty="0"/>
          </a:p>
          <a:p>
            <a:pPr algn="ctr"/>
            <a:r>
              <a:rPr lang="fi-FI" sz="4000" dirty="0"/>
              <a:t>jo lielāks atkarības risks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Giant Dancer's Cage | EPH Creative - Event Prop Hire"/>
          <p:cNvPicPr>
            <a:picLocks noChangeAspect="1" noChangeArrowheads="1"/>
          </p:cNvPicPr>
          <p:nvPr/>
        </p:nvPicPr>
        <p:blipFill>
          <a:blip r:embed="rId3" cstate="print"/>
          <a:srcRect l="20160" r="13493"/>
          <a:stretch>
            <a:fillRect/>
          </a:stretch>
        </p:blipFill>
        <p:spPr bwMode="auto">
          <a:xfrm>
            <a:off x="6012160" y="620688"/>
            <a:ext cx="3131840" cy="6293838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Cilvēks būrī</a:t>
            </a:r>
          </a:p>
        </p:txBody>
      </p:sp>
      <p:sp>
        <p:nvSpPr>
          <p:cNvPr id="55298" name="AutoShape 2" descr="Like Rats in a Cage, Are We Witnessing the Collapse of the Healthcare  System?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51520" y="980728"/>
            <a:ext cx="5976664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Ja piedzīvojam grūtības attiecībās, iemūkam būrī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360040" y="2564904"/>
            <a:ext cx="5652120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būrī esot arvien ilgāk mēs nejūtam ne prieku, ne interesi</a:t>
            </a:r>
            <a:endParaRPr lang="en-US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251520" y="4653136"/>
            <a:ext cx="5760640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atkarības degradē un citi negribēs ar viņu satikties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10 ways to put a human being in a c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564904"/>
            <a:ext cx="6792689" cy="4530697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Cilvēks būrī</a:t>
            </a:r>
          </a:p>
        </p:txBody>
      </p:sp>
      <p:sp>
        <p:nvSpPr>
          <p:cNvPr id="55298" name="AutoShape 2" descr="Like Rats in a Cage, Are We Witnessing the Collapse of the Healthcare  System?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51520" y="692696"/>
            <a:ext cx="8640960" cy="1512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Gribas piedzīvot emocionālu komfortu izejot ārā; kaut kas nav labi un atkal skrienam būrī iekšā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144016" y="2276872"/>
            <a:ext cx="579613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Mēs iestāstām sev pašiem, ka būrī būt ir labāk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6228184" y="2276872"/>
            <a:ext cx="2475384" cy="12157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Jūtam: tas nav forši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The Lonely Brain: Unraveling the Neuroscience and Psychology of Isolation -  Neuroscience News"/>
          <p:cNvPicPr>
            <a:picLocks noChangeAspect="1" noChangeArrowheads="1"/>
          </p:cNvPicPr>
          <p:nvPr/>
        </p:nvPicPr>
        <p:blipFill>
          <a:blip r:embed="rId3" cstate="print"/>
          <a:srcRect l="27996" r="30011"/>
          <a:stretch>
            <a:fillRect/>
          </a:stretch>
        </p:blipFill>
        <p:spPr bwMode="auto">
          <a:xfrm flipH="1">
            <a:off x="5796136" y="1027856"/>
            <a:ext cx="3347864" cy="5830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254670"/>
            <a:ext cx="8229600" cy="65405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Cilvēkam nav labi būt vienam </a:t>
            </a:r>
            <a:r>
              <a:rPr lang="lv-LV" sz="2800" dirty="0">
                <a:solidFill>
                  <a:schemeClr val="tx1"/>
                </a:solidFill>
              </a:rPr>
              <a:t>(1.Moz.2:18)</a:t>
            </a:r>
            <a:endParaRPr lang="lv-LV" sz="3600" dirty="0">
              <a:solidFill>
                <a:schemeClr val="tx1"/>
              </a:solidFill>
            </a:endParaRPr>
          </a:p>
        </p:txBody>
      </p:sp>
      <p:sp>
        <p:nvSpPr>
          <p:cNvPr id="55298" name="AutoShape 2" descr="Like Rats in a Cage, Are We Witnessing the Collapse of the Healthcare  System?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51520" y="1268760"/>
            <a:ext cx="6624736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Sirds dziļumos gribētu būt kopā ar citiem, bet ir bail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360040" y="2708920"/>
            <a:ext cx="6948264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Bail, ka kaut kas noies greizi, un vienmēr kaut kas arī noies greizi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539552" y="4077072"/>
            <a:ext cx="4896544" cy="12157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Tad atgriežos pie grēka (atkarības) būra</a:t>
            </a:r>
            <a:endParaRPr lang="en-US" sz="3600" dirty="0"/>
          </a:p>
        </p:txBody>
      </p:sp>
      <p:sp>
        <p:nvSpPr>
          <p:cNvPr id="11" name="Rounded Rectangle 10"/>
          <p:cNvSpPr/>
          <p:nvPr/>
        </p:nvSpPr>
        <p:spPr>
          <a:xfrm>
            <a:off x="395536" y="5445224"/>
            <a:ext cx="5472608" cy="12157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Slikta izturēšanās kļūst par attaisnojumu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9A19BA1-6AD5-271F-E2F5-A10F0DD67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xmlns="" id="{85539804-79ED-8CF0-BF30-EABF64D88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5.solis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079ED33F-23FF-2385-1AF9-7A5B5399E01F}"/>
              </a:ext>
            </a:extLst>
          </p:cNvPr>
          <p:cNvSpPr/>
          <p:nvPr/>
        </p:nvSpPr>
        <p:spPr>
          <a:xfrm>
            <a:off x="755576" y="764704"/>
            <a:ext cx="7776864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Atzinām Dieva, sevis un vēl kāda cilvēka priekšā savu nodarījumu</a:t>
            </a:r>
            <a:endParaRPr lang="en-US" sz="4000" dirty="0"/>
          </a:p>
        </p:txBody>
      </p:sp>
      <p:sp>
        <p:nvSpPr>
          <p:cNvPr id="6" name="Rounded Rectangle 6">
            <a:extLst>
              <a:ext uri="{FF2B5EF4-FFF2-40B4-BE49-F238E27FC236}">
                <a16:creationId xmlns:a16="http://schemas.microsoft.com/office/drawing/2014/main" xmlns="" id="{482FFD3E-A6AE-84B8-4490-9C134872F480}"/>
              </a:ext>
            </a:extLst>
          </p:cNvPr>
          <p:cNvSpPr/>
          <p:nvPr/>
        </p:nvSpPr>
        <p:spPr>
          <a:xfrm>
            <a:off x="587623" y="2531827"/>
            <a:ext cx="2256185" cy="6540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Dieva</a:t>
            </a:r>
            <a:endParaRPr lang="en-US" sz="40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2F1CA3A9-226E-F162-3B00-361628D2F0FF}"/>
              </a:ext>
            </a:extLst>
          </p:cNvPr>
          <p:cNvSpPr/>
          <p:nvPr/>
        </p:nvSpPr>
        <p:spPr>
          <a:xfrm>
            <a:off x="3779912" y="2566107"/>
            <a:ext cx="1403648" cy="6540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sevis</a:t>
            </a:r>
            <a:endParaRPr lang="en-US" sz="3600" dirty="0"/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xmlns="" id="{F602F0A1-C447-5333-F00C-706304991346}"/>
              </a:ext>
            </a:extLst>
          </p:cNvPr>
          <p:cNvSpPr/>
          <p:nvPr/>
        </p:nvSpPr>
        <p:spPr>
          <a:xfrm>
            <a:off x="6228184" y="2285256"/>
            <a:ext cx="2592288" cy="12157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cita cilvēka priekšā</a:t>
            </a:r>
            <a:endParaRPr lang="en-US" sz="3600" dirty="0"/>
          </a:p>
        </p:txBody>
      </p:sp>
      <p:pic>
        <p:nvPicPr>
          <p:cNvPr id="10" name="Picture 9" descr="cro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501008"/>
            <a:ext cx="2942152" cy="2942152"/>
          </a:xfrm>
          <a:prstGeom prst="rect">
            <a:avLst/>
          </a:prstGeom>
        </p:spPr>
      </p:pic>
      <p:pic>
        <p:nvPicPr>
          <p:cNvPr id="11" name="Picture 10" descr="anxiet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645024"/>
            <a:ext cx="2726128" cy="2726128"/>
          </a:xfrm>
          <a:prstGeom prst="rect">
            <a:avLst/>
          </a:prstGeom>
        </p:spPr>
      </p:pic>
      <p:pic>
        <p:nvPicPr>
          <p:cNvPr id="12" name="Picture 11" descr="2 peopl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3870580"/>
            <a:ext cx="2510748" cy="251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189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6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19599</TotalTime>
  <Words>936</Words>
  <Application>Microsoft Office PowerPoint</Application>
  <PresentationFormat>On-screen Show (4:3)</PresentationFormat>
  <Paragraphs>142</Paragraphs>
  <Slides>29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Ps.32 Grēksūdze</vt:lpstr>
      <vt:lpstr>4.solis</vt:lpstr>
      <vt:lpstr>5.solis</vt:lpstr>
      <vt:lpstr>Eksperiments ar žurkām</vt:lpstr>
      <vt:lpstr>Atkarības būtība</vt:lpstr>
      <vt:lpstr>Cilvēks būrī</vt:lpstr>
      <vt:lpstr>Cilvēks būrī</vt:lpstr>
      <vt:lpstr>Cilvēkam nav labi būt vienam (1.Moz.2:18)</vt:lpstr>
      <vt:lpstr>5.solis</vt:lpstr>
      <vt:lpstr>Ābrahams Tverskis: psihoterapiets,  jūdu rabīns</vt:lpstr>
      <vt:lpstr>AA pieredze:</vt:lpstr>
      <vt:lpstr>5.solis</vt:lpstr>
      <vt:lpstr>5.solis</vt:lpstr>
      <vt:lpstr>AA pieredze:</vt:lpstr>
      <vt:lpstr>Katoļu priestera pieredze:</vt:lpstr>
      <vt:lpstr>Privātā grēksūdze</vt:lpstr>
      <vt:lpstr>Ps.32 Grēksūdze</vt:lpstr>
      <vt:lpstr>Grēksūdzei ir 2 daļas:</vt:lpstr>
      <vt:lpstr>Privātā (Bikts) grēksūdze</vt:lpstr>
      <vt:lpstr>Kam sūdzēt grēkus? “Izsūdziet cits citam savus grēkus” (Jēk.5:16) </vt:lpstr>
      <vt:lpstr>Kam atzīties?</vt:lpstr>
      <vt:lpstr>Slide 22</vt:lpstr>
      <vt:lpstr>Atzīties kādam citam</vt:lpstr>
      <vt:lpstr>Atzīties kādam citam</vt:lpstr>
      <vt:lpstr>Bībeles grupa</vt:lpstr>
      <vt:lpstr>5.solis</vt:lpstr>
      <vt:lpstr>Privātā grēksūdze</vt:lpstr>
      <vt:lpstr>AA lūgšana: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170</cp:revision>
  <dcterms:created xsi:type="dcterms:W3CDTF">2010-10-07T14:46:11Z</dcterms:created>
  <dcterms:modified xsi:type="dcterms:W3CDTF">2024-11-10T15:18:56Z</dcterms:modified>
</cp:coreProperties>
</file>