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58" r:id="rId3"/>
    <p:sldId id="282" r:id="rId4"/>
    <p:sldId id="288" r:id="rId5"/>
    <p:sldId id="287" r:id="rId6"/>
    <p:sldId id="268" r:id="rId7"/>
    <p:sldId id="286" r:id="rId8"/>
    <p:sldId id="273" r:id="rId9"/>
    <p:sldId id="274" r:id="rId10"/>
    <p:sldId id="275" r:id="rId11"/>
    <p:sldId id="289" r:id="rId12"/>
    <p:sldId id="280" r:id="rId13"/>
    <p:sldId id="290" r:id="rId14"/>
    <p:sldId id="283" r:id="rId15"/>
    <p:sldId id="284" r:id="rId16"/>
    <p:sldId id="291" r:id="rId17"/>
    <p:sldId id="279" r:id="rId18"/>
    <p:sldId id="272" r:id="rId1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25597E5-0539-4518-B059-2C601F4443E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2448D97-30E2-445F-9983-14DF2E984B5E}"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D0B52FB-46A6-470C-80F7-614216135D4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E3BB888-2A76-45D0-BF36-B11C62C2AB66}"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E903A96-A605-47BD-B39C-2B37926822EC}"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E40AE8E-2474-4A86-8881-08A75E9EE08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7405084-68C4-4C6B-B8E2-DB5A54BA056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60314FF-89D9-4BE9-9B52-192BA5A1197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4694DAD-C9CD-450A-AF95-90B9AC85251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55927E2-8EB5-4142-8955-E86CB6400E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46F35EA-EFB6-4E59-A1A1-6BFC594BC572}"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DD1F2DA-E4C7-40F6-B193-E8B00701B10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68313" y="53975"/>
            <a:ext cx="8175625" cy="1071563"/>
          </a:xfrm>
        </p:spPr>
        <p:txBody>
          <a:bodyPr/>
          <a:lstStyle/>
          <a:p>
            <a:pPr eaLnBrk="1" hangingPunct="1"/>
            <a:r>
              <a:rPr lang="lv-LV" sz="4000" b="1" smtClean="0">
                <a:solidFill>
                  <a:schemeClr val="tx1"/>
                </a:solidFill>
              </a:rPr>
              <a:t>Mk.10:17-31 Bagātais jauneklis</a:t>
            </a:r>
          </a:p>
        </p:txBody>
      </p:sp>
      <p:pic>
        <p:nvPicPr>
          <p:cNvPr id="2051"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21.jan.2024.</a:t>
            </a:r>
            <a:endParaRPr lang="lv-LV" sz="2000" dirty="0"/>
          </a:p>
        </p:txBody>
      </p:sp>
      <p:sp>
        <p:nvSpPr>
          <p:cNvPr id="2053" name="Text Box 6"/>
          <p:cNvSpPr txBox="1">
            <a:spLocks noChangeArrowheads="1"/>
          </p:cNvSpPr>
          <p:nvPr/>
        </p:nvSpPr>
        <p:spPr bwMode="auto">
          <a:xfrm>
            <a:off x="5715000" y="928688"/>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pic>
        <p:nvPicPr>
          <p:cNvPr id="4103" name="Picture 7" descr="rich_ruler_jesus"/>
          <p:cNvPicPr>
            <a:picLocks noChangeAspect="1" noChangeArrowheads="1"/>
          </p:cNvPicPr>
          <p:nvPr/>
        </p:nvPicPr>
        <p:blipFill>
          <a:blip r:embed="rId3" cstate="print"/>
          <a:srcRect/>
          <a:stretch>
            <a:fillRect/>
          </a:stretch>
        </p:blipFill>
        <p:spPr bwMode="auto">
          <a:xfrm>
            <a:off x="1071538" y="1285860"/>
            <a:ext cx="6858048" cy="55173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4" name="Picture 8" descr="caurneedlu"/>
          <p:cNvPicPr>
            <a:picLocks noChangeAspect="1" noChangeArrowheads="1"/>
          </p:cNvPicPr>
          <p:nvPr/>
        </p:nvPicPr>
        <p:blipFill>
          <a:blip r:embed="rId2" cstate="print"/>
          <a:srcRect/>
          <a:stretch>
            <a:fillRect/>
          </a:stretch>
        </p:blipFill>
        <p:spPr bwMode="auto">
          <a:xfrm>
            <a:off x="971600" y="3362325"/>
            <a:ext cx="7489825" cy="3495675"/>
          </a:xfrm>
          <a:prstGeom prst="rect">
            <a:avLst/>
          </a:prstGeom>
          <a:ln>
            <a:noFill/>
          </a:ln>
          <a:effectLst>
            <a:softEdge rad="112500"/>
          </a:effectLst>
        </p:spPr>
      </p:pic>
      <p:sp>
        <p:nvSpPr>
          <p:cNvPr id="11267" name="Rectangle 3"/>
          <p:cNvSpPr>
            <a:spLocks noGrp="1" noChangeArrowheads="1"/>
          </p:cNvSpPr>
          <p:nvPr>
            <p:ph type="body" idx="4294967295"/>
          </p:nvPr>
        </p:nvSpPr>
        <p:spPr>
          <a:xfrm>
            <a:off x="-396875" y="567903"/>
            <a:ext cx="9540875" cy="1204913"/>
          </a:xfrm>
        </p:spPr>
        <p:txBody>
          <a:bodyPr/>
          <a:lstStyle/>
          <a:p>
            <a:pPr algn="just" eaLnBrk="1" hangingPunct="1">
              <a:lnSpc>
                <a:spcPct val="80000"/>
              </a:lnSpc>
              <a:buFontTx/>
              <a:buNone/>
            </a:pPr>
            <a:r>
              <a:rPr lang="lv-LV" sz="2800" i="1" dirty="0" smtClean="0"/>
              <a:t>    24 Un mācekļi iztrūcinājās par Viņa vārdiem. Bet Jēzus atkal griežas pie tiem un saka: "Bērni, cik grūti ir ieiet Dieva valstībā! 25 Vieglāk ir kamielim iziet caur adatas aci nekā bagātam ieiet Dieva valstībā.“ </a:t>
            </a:r>
            <a:endParaRPr lang="lv-LV" sz="2600" i="1" dirty="0" smtClean="0"/>
          </a:p>
        </p:txBody>
      </p:sp>
      <p:sp>
        <p:nvSpPr>
          <p:cNvPr id="5" name="Rectangle 2"/>
          <p:cNvSpPr txBox="1">
            <a:spLocks noChangeArrowheads="1"/>
          </p:cNvSpPr>
          <p:nvPr/>
        </p:nvSpPr>
        <p:spPr>
          <a:xfrm>
            <a:off x="0" y="-18827"/>
            <a:ext cx="9143999" cy="71152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1"/>
                </a:solidFill>
                <a:effectLst/>
                <a:uLnTx/>
                <a:uFillTx/>
                <a:latin typeface="+mj-lt"/>
                <a:ea typeface="+mj-ea"/>
                <a:cs typeface="+mj-cs"/>
              </a:rPr>
              <a:t>Neviens nevar izpildīt pirmos baušļus </a:t>
            </a:r>
          </a:p>
        </p:txBody>
      </p:sp>
      <p:sp>
        <p:nvSpPr>
          <p:cNvPr id="6" name="Oval 5"/>
          <p:cNvSpPr/>
          <p:nvPr/>
        </p:nvSpPr>
        <p:spPr>
          <a:xfrm>
            <a:off x="179512" y="2060848"/>
            <a:ext cx="3131840" cy="151216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1. bauslis</a:t>
            </a:r>
          </a:p>
          <a:p>
            <a:pPr algn="ctr"/>
            <a:r>
              <a:rPr lang="lv-LV" sz="4400" b="1" dirty="0" smtClean="0">
                <a:solidFill>
                  <a:schemeClr val="tx1"/>
                </a:solidFill>
              </a:rPr>
              <a:t>Mīlēt</a:t>
            </a:r>
            <a:endParaRPr lang="en-US" sz="4400" b="1" dirty="0">
              <a:solidFill>
                <a:schemeClr val="tx1"/>
              </a:solidFill>
            </a:endParaRPr>
          </a:p>
        </p:txBody>
      </p:sp>
      <p:sp>
        <p:nvSpPr>
          <p:cNvPr id="8" name="Oval 7"/>
          <p:cNvSpPr/>
          <p:nvPr/>
        </p:nvSpPr>
        <p:spPr>
          <a:xfrm>
            <a:off x="5004048" y="2132856"/>
            <a:ext cx="3707904" cy="129614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2. bauslis</a:t>
            </a:r>
          </a:p>
          <a:p>
            <a:pPr algn="ctr"/>
            <a:r>
              <a:rPr lang="lv-LV" sz="4400" b="1" dirty="0">
                <a:solidFill>
                  <a:schemeClr val="tx1"/>
                </a:solidFill>
              </a:rPr>
              <a:t>Vārdi</a:t>
            </a:r>
            <a:endParaRPr lang="en-US" sz="4400" b="1" dirty="0">
              <a:solidFill>
                <a:schemeClr val="tx1"/>
              </a:solidFill>
            </a:endParaRPr>
          </a:p>
        </p:txBody>
      </p:sp>
      <p:sp>
        <p:nvSpPr>
          <p:cNvPr id="9" name="Oval 8"/>
          <p:cNvSpPr/>
          <p:nvPr/>
        </p:nvSpPr>
        <p:spPr>
          <a:xfrm>
            <a:off x="4896544" y="4581128"/>
            <a:ext cx="4139952" cy="194421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3. bauslis</a:t>
            </a:r>
          </a:p>
          <a:p>
            <a:pPr algn="ctr"/>
            <a:r>
              <a:rPr lang="lv-LV" sz="4400" b="1" dirty="0" smtClean="0">
                <a:solidFill>
                  <a:schemeClr val="tx1"/>
                </a:solidFill>
              </a:rPr>
              <a:t>Darbi - svētdiena</a:t>
            </a:r>
            <a:endParaRPr lang="en-US" sz="4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4"/>
                                        </p:tgtEl>
                                        <p:attrNameLst>
                                          <p:attrName>style.visibility</p:attrName>
                                        </p:attrNameLst>
                                      </p:cBhvr>
                                      <p:to>
                                        <p:strVal val="visible"/>
                                      </p:to>
                                    </p:set>
                                    <p:animEffect transition="in" filter="fade">
                                      <p:cBhvr>
                                        <p:cTn id="11" dur="2000"/>
                                        <p:tgtEl>
                                          <p:spTgt spid="922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468313" y="-162843"/>
            <a:ext cx="8175625" cy="1071563"/>
          </a:xfrm>
        </p:spPr>
        <p:txBody>
          <a:bodyPr/>
          <a:lstStyle/>
          <a:p>
            <a:pPr eaLnBrk="1" hangingPunct="1"/>
            <a:r>
              <a:rPr lang="lv-LV" sz="4000" b="1" dirty="0" smtClean="0">
                <a:solidFill>
                  <a:schemeClr val="tx1"/>
                </a:solidFill>
              </a:rPr>
              <a:t>Vai tu vari mīlēt Dievu no sirds?</a:t>
            </a:r>
          </a:p>
        </p:txBody>
      </p:sp>
      <p:sp>
        <p:nvSpPr>
          <p:cNvPr id="9" name="Rounded Rectangle 8"/>
          <p:cNvSpPr/>
          <p:nvPr/>
        </p:nvSpPr>
        <p:spPr>
          <a:xfrm>
            <a:off x="107504" y="764704"/>
            <a:ext cx="5400600" cy="20882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 nav iespējams mīlēt Dievu iekams mēs ticībā neesam saņēmuši Viņa piedošanu.</a:t>
            </a:r>
          </a:p>
        </p:txBody>
      </p:sp>
      <p:pic>
        <p:nvPicPr>
          <p:cNvPr id="40962" name="Picture 2" descr="Martin Luther - Wikipedia"/>
          <p:cNvPicPr>
            <a:picLocks noChangeAspect="1" noChangeArrowheads="1"/>
          </p:cNvPicPr>
          <p:nvPr/>
        </p:nvPicPr>
        <p:blipFill>
          <a:blip r:embed="rId2" cstate="print"/>
          <a:srcRect/>
          <a:stretch>
            <a:fillRect/>
          </a:stretch>
        </p:blipFill>
        <p:spPr bwMode="auto">
          <a:xfrm>
            <a:off x="5724128" y="1124744"/>
            <a:ext cx="3175620" cy="4536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Rounded Rectangle 11"/>
          <p:cNvSpPr/>
          <p:nvPr/>
        </p:nvSpPr>
        <p:spPr>
          <a:xfrm>
            <a:off x="179512" y="2996952"/>
            <a:ext cx="5328592"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bailīga sirdsapziņa ieved izmisumā, jo darbi tiek darīti ar šaubām</a:t>
            </a:r>
          </a:p>
        </p:txBody>
      </p:sp>
      <p:sp>
        <p:nvSpPr>
          <p:cNvPr id="10" name="Rounded Rectangle 9"/>
          <p:cNvSpPr/>
          <p:nvPr/>
        </p:nvSpPr>
        <p:spPr>
          <a:xfrm>
            <a:off x="755576" y="5013176"/>
            <a:ext cx="4320480"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Kad esmu saņēmis piedošanu, tikai tad varu mīlēt Dievu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0962"/>
                                        </p:tgtEl>
                                        <p:attrNameLst>
                                          <p:attrName>style.visibility</p:attrName>
                                        </p:attrNameLst>
                                      </p:cBhvr>
                                      <p:to>
                                        <p:strVal val="visible"/>
                                      </p:to>
                                    </p:set>
                                    <p:animEffect transition="in" filter="fade">
                                      <p:cBhvr>
                                        <p:cTn id="12" dur="2000"/>
                                        <p:tgtEl>
                                          <p:spTgt spid="4096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9" grpId="0" animBg="1"/>
      <p:bldP spid="12"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6" descr="Twelve Disciples - Jesus Calls the Twelve Disciples"/>
          <p:cNvPicPr>
            <a:picLocks noChangeAspect="1" noChangeArrowheads="1"/>
          </p:cNvPicPr>
          <p:nvPr/>
        </p:nvPicPr>
        <p:blipFill>
          <a:blip r:embed="rId2" cstate="print"/>
          <a:srcRect r="39412"/>
          <a:stretch>
            <a:fillRect/>
          </a:stretch>
        </p:blipFill>
        <p:spPr bwMode="auto">
          <a:xfrm flipH="1">
            <a:off x="0" y="3219534"/>
            <a:ext cx="4427984" cy="3638466"/>
          </a:xfrm>
          <a:prstGeom prst="rect">
            <a:avLst/>
          </a:prstGeom>
          <a:ln>
            <a:noFill/>
          </a:ln>
          <a:effectLst>
            <a:softEdge rad="112500"/>
          </a:effectLst>
        </p:spPr>
      </p:pic>
      <p:sp>
        <p:nvSpPr>
          <p:cNvPr id="11267" name="Rectangle 3"/>
          <p:cNvSpPr>
            <a:spLocks noGrp="1" noChangeArrowheads="1"/>
          </p:cNvSpPr>
          <p:nvPr>
            <p:ph type="body" idx="4294967295"/>
          </p:nvPr>
        </p:nvSpPr>
        <p:spPr>
          <a:xfrm>
            <a:off x="-396875" y="548680"/>
            <a:ext cx="9540875" cy="1204913"/>
          </a:xfrm>
        </p:spPr>
        <p:txBody>
          <a:bodyPr/>
          <a:lstStyle/>
          <a:p>
            <a:pPr algn="just" eaLnBrk="1" hangingPunct="1">
              <a:lnSpc>
                <a:spcPct val="80000"/>
              </a:lnSpc>
              <a:buFontTx/>
              <a:buNone/>
            </a:pPr>
            <a:r>
              <a:rPr lang="lv-LV" sz="2800" i="1" dirty="0" smtClean="0"/>
              <a:t>    26 Bet tie vēl vairāk pārbijās un sacīja savā starpā: "Kas tad var tapt glābts?“ 27 Jēzus, tos uzlūkodams, saka: "Cilvēkiem tas neiespējams, bet ne Dievam, jo Dievam visas lietas iespējamas.“</a:t>
            </a:r>
            <a:endParaRPr lang="lv-LV" sz="2600" i="1" dirty="0" smtClean="0"/>
          </a:p>
        </p:txBody>
      </p:sp>
      <p:sp>
        <p:nvSpPr>
          <p:cNvPr id="5" name="Rectangle 2"/>
          <p:cNvSpPr txBox="1">
            <a:spLocks noChangeArrowheads="1"/>
          </p:cNvSpPr>
          <p:nvPr/>
        </p:nvSpPr>
        <p:spPr>
          <a:xfrm>
            <a:off x="0" y="-18827"/>
            <a:ext cx="9143999" cy="71152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chemeClr val="tx1"/>
                </a:solidFill>
                <a:effectLst/>
                <a:uLnTx/>
                <a:uFillTx/>
                <a:latin typeface="+mj-lt"/>
                <a:ea typeface="+mj-ea"/>
                <a:cs typeface="+mj-cs"/>
              </a:rPr>
              <a:t>Beidzot Evaņģēlijs</a:t>
            </a:r>
          </a:p>
        </p:txBody>
      </p:sp>
      <p:sp>
        <p:nvSpPr>
          <p:cNvPr id="6" name="Rounded Rectangle 5"/>
          <p:cNvSpPr/>
          <p:nvPr/>
        </p:nvSpPr>
        <p:spPr>
          <a:xfrm>
            <a:off x="251520" y="2060848"/>
            <a:ext cx="6768752"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t>Cilvēkiem tas nav iespējams, bet ne Dievam</a:t>
            </a:r>
            <a:endParaRPr lang="en-US" sz="4400" dirty="0"/>
          </a:p>
        </p:txBody>
      </p:sp>
      <p:sp>
        <p:nvSpPr>
          <p:cNvPr id="8" name="Rounded Rectangle 7"/>
          <p:cNvSpPr/>
          <p:nvPr/>
        </p:nvSpPr>
        <p:spPr>
          <a:xfrm>
            <a:off x="2987824" y="4581128"/>
            <a:ext cx="3744416"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t>Dievam visas lietas iespējamas.</a:t>
            </a:r>
            <a:endParaRPr lang="en-US" sz="4400" dirty="0"/>
          </a:p>
        </p:txBody>
      </p:sp>
      <p:pic>
        <p:nvPicPr>
          <p:cNvPr id="9" name="Picture 4" descr="BIBLE016"/>
          <p:cNvPicPr>
            <a:picLocks noChangeAspect="1" noChangeArrowheads="1"/>
          </p:cNvPicPr>
          <p:nvPr/>
        </p:nvPicPr>
        <p:blipFill>
          <a:blip r:embed="rId3" cstate="print"/>
          <a:srcRect/>
          <a:stretch>
            <a:fillRect/>
          </a:stretch>
        </p:blipFill>
        <p:spPr bwMode="auto">
          <a:xfrm>
            <a:off x="6211290" y="3356992"/>
            <a:ext cx="2932709" cy="3501008"/>
          </a:xfrm>
          <a:prstGeom prst="rect">
            <a:avLst/>
          </a:prstGeom>
          <a:noFill/>
          <a:ln w="9525">
            <a:noFill/>
            <a:miter lim="800000"/>
            <a:headEnd/>
            <a:tailEnd/>
          </a:ln>
        </p:spPr>
      </p:pic>
      <p:sp>
        <p:nvSpPr>
          <p:cNvPr id="10" name="Right Arrow 9"/>
          <p:cNvSpPr/>
          <p:nvPr/>
        </p:nvSpPr>
        <p:spPr>
          <a:xfrm>
            <a:off x="5940152" y="5229200"/>
            <a:ext cx="115212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11267"/>
                                        </p:tgtEl>
                                        <p:attrNameLst>
                                          <p:attrName>style.visibility</p:attrName>
                                        </p:attrNameLst>
                                      </p:cBhvr>
                                      <p:to>
                                        <p:strVal val="visible"/>
                                      </p:to>
                                    </p:set>
                                    <p:anim calcmode="lin" valueType="num">
                                      <p:cBhvr additive="base">
                                        <p:cTn id="16" dur="500" fill="hold"/>
                                        <p:tgtEl>
                                          <p:spTgt spid="11267"/>
                                        </p:tgtEl>
                                        <p:attrNameLst>
                                          <p:attrName>ppt_x</p:attrName>
                                        </p:attrNameLst>
                                      </p:cBhvr>
                                      <p:tavLst>
                                        <p:tav tm="0">
                                          <p:val>
                                            <p:strVal val="#ppt_x"/>
                                          </p:val>
                                        </p:tav>
                                        <p:tav tm="100000">
                                          <p:val>
                                            <p:strVal val="#ppt_x"/>
                                          </p:val>
                                        </p:tav>
                                      </p:tavLst>
                                    </p:anim>
                                    <p:anim calcmode="lin" valueType="num">
                                      <p:cBhvr additive="base">
                                        <p:cTn id="17" dur="500" fill="hold"/>
                                        <p:tgtEl>
                                          <p:spTgt spid="11267"/>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 presetClass="entr" presetSubtype="0" fill="hold" grpId="0" nodeType="afterEffect">
                                  <p:stCondLst>
                                    <p:cond delay="0"/>
                                  </p:stCondLst>
                                  <p:childTnLst>
                                    <p:set>
                                      <p:cBhvr>
                                        <p:cTn id="20" dur="1" fill="hold">
                                          <p:stCondLst>
                                            <p:cond delay="499"/>
                                          </p:stCondLst>
                                        </p:cTn>
                                        <p:tgtEl>
                                          <p:spTgt spid="6"/>
                                        </p:tgtEl>
                                        <p:attrNameLst>
                                          <p:attrName>style.visibility</p:attrName>
                                        </p:attrNameLst>
                                      </p:cBhvr>
                                      <p:to>
                                        <p:strVal val="visible"/>
                                      </p:to>
                                    </p:set>
                                  </p:childTnLst>
                                </p:cTn>
                              </p:par>
                            </p:childTnLst>
                          </p:cTn>
                        </p:par>
                        <p:par>
                          <p:cTn id="21" fill="hold">
                            <p:stCondLst>
                              <p:cond delay="3500"/>
                            </p:stCondLst>
                            <p:childTnLst>
                              <p:par>
                                <p:cTn id="22" presetID="1" presetClass="entr" presetSubtype="0" fill="hold" grpId="0" nodeType="afterEffect">
                                  <p:stCondLst>
                                    <p:cond delay="0"/>
                                  </p:stCondLst>
                                  <p:childTnLst>
                                    <p:set>
                                      <p:cBhvr>
                                        <p:cTn id="23" dur="1" fill="hold">
                                          <p:stCondLst>
                                            <p:cond delay="499"/>
                                          </p:stCondLst>
                                        </p:cTn>
                                        <p:tgtEl>
                                          <p:spTgt spid="8"/>
                                        </p:tgtEl>
                                        <p:attrNameLst>
                                          <p:attrName>style.visibility</p:attrName>
                                        </p:attrNameLst>
                                      </p:cBhvr>
                                      <p:to>
                                        <p:strVal val="visible"/>
                                      </p:to>
                                    </p:se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6000"/>
                            </p:stCondLst>
                            <p:childTnLst>
                              <p:par>
                                <p:cTn id="29" presetID="9"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dissolv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utoUpdateAnimBg="0"/>
      <p:bldP spid="6" grpId="0" animBg="1" autoUpdateAnimBg="0"/>
      <p:bldP spid="8" grpId="0" animBg="1" autoUpdateAnimBg="0"/>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7" name="Picture 9" descr="B&amp;E"/>
          <p:cNvPicPr>
            <a:picLocks noChangeAspect="1" noChangeArrowheads="1"/>
          </p:cNvPicPr>
          <p:nvPr/>
        </p:nvPicPr>
        <p:blipFill>
          <a:blip r:embed="rId2" cstate="print"/>
          <a:srcRect t="14285"/>
          <a:stretch>
            <a:fillRect/>
          </a:stretch>
        </p:blipFill>
        <p:spPr bwMode="auto">
          <a:xfrm>
            <a:off x="-1" y="548680"/>
            <a:ext cx="9144001" cy="4536479"/>
          </a:xfrm>
          <a:prstGeom prst="rect">
            <a:avLst/>
          </a:prstGeom>
          <a:noFill/>
          <a:ln w="9525">
            <a:noFill/>
            <a:miter lim="800000"/>
            <a:headEnd/>
            <a:tailEnd/>
          </a:ln>
        </p:spPr>
      </p:pic>
      <p:sp>
        <p:nvSpPr>
          <p:cNvPr id="33794" name="Slide Number Placeholder 5"/>
          <p:cNvSpPr>
            <a:spLocks noGrp="1"/>
          </p:cNvSpPr>
          <p:nvPr>
            <p:ph type="sldNum" sz="quarter" idx="12"/>
          </p:nvPr>
        </p:nvSpPr>
        <p:spPr>
          <a:noFill/>
        </p:spPr>
        <p:txBody>
          <a:bodyPr/>
          <a:lstStyle/>
          <a:p>
            <a:fld id="{A5A28A08-AFA1-4A9C-BB02-D976F2282791}" type="slidenum">
              <a:rPr lang="en-US" smtClean="0"/>
              <a:pPr/>
              <a:t>13</a:t>
            </a:fld>
            <a:endParaRPr lang="en-US" smtClean="0"/>
          </a:p>
        </p:txBody>
      </p:sp>
      <p:sp>
        <p:nvSpPr>
          <p:cNvPr id="32770" name="Rectangle 2"/>
          <p:cNvSpPr>
            <a:spLocks noGrp="1" noChangeArrowheads="1"/>
          </p:cNvSpPr>
          <p:nvPr>
            <p:ph type="title"/>
          </p:nvPr>
        </p:nvSpPr>
        <p:spPr>
          <a:xfrm>
            <a:off x="0" y="0"/>
            <a:ext cx="9144000" cy="620713"/>
          </a:xfrm>
        </p:spPr>
        <p:txBody>
          <a:bodyPr/>
          <a:lstStyle/>
          <a:p>
            <a:pPr marL="762000" indent="-762000" eaLnBrk="1" hangingPunct="1">
              <a:defRPr/>
            </a:pPr>
            <a:r>
              <a:rPr lang="lv-LV" sz="4800" b="1" dirty="0" smtClean="0">
                <a:solidFill>
                  <a:schemeClr val="tx1"/>
                </a:solidFill>
              </a:rPr>
              <a:t>Bauslība un Evaņģēlijs</a:t>
            </a:r>
            <a:endParaRPr lang="en-US" sz="4800" b="1" dirty="0" smtClean="0">
              <a:solidFill>
                <a:schemeClr val="tx1"/>
              </a:solidFill>
            </a:endParaRPr>
          </a:p>
        </p:txBody>
      </p:sp>
      <p:sp>
        <p:nvSpPr>
          <p:cNvPr id="9" name="Rounded Rectangle 8"/>
          <p:cNvSpPr/>
          <p:nvPr/>
        </p:nvSpPr>
        <p:spPr>
          <a:xfrm>
            <a:off x="35496" y="2564904"/>
            <a:ext cx="2880320" cy="20882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Cilvēkiem tas nav </a:t>
            </a:r>
            <a:r>
              <a:rPr lang="lv-LV" sz="4000" dirty="0" smtClean="0"/>
              <a:t>iespējams</a:t>
            </a:r>
            <a:endParaRPr lang="en-US" sz="4000" dirty="0"/>
          </a:p>
        </p:txBody>
      </p:sp>
      <p:sp>
        <p:nvSpPr>
          <p:cNvPr id="10" name="Rounded Rectangle 9"/>
          <p:cNvSpPr/>
          <p:nvPr/>
        </p:nvSpPr>
        <p:spPr>
          <a:xfrm>
            <a:off x="5796136" y="2564904"/>
            <a:ext cx="3240360"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t>Dievam visas lietas iespējamas</a:t>
            </a:r>
            <a:endParaRPr lang="en-US" sz="4400" dirty="0"/>
          </a:p>
        </p:txBody>
      </p:sp>
      <p:pic>
        <p:nvPicPr>
          <p:cNvPr id="11" name="Picture 4" descr="BIBLE016"/>
          <p:cNvPicPr>
            <a:picLocks noChangeAspect="1" noChangeArrowheads="1"/>
          </p:cNvPicPr>
          <p:nvPr/>
        </p:nvPicPr>
        <p:blipFill>
          <a:blip r:embed="rId3" cstate="print"/>
          <a:srcRect/>
          <a:stretch>
            <a:fillRect/>
          </a:stretch>
        </p:blipFill>
        <p:spPr bwMode="auto">
          <a:xfrm>
            <a:off x="6372200" y="4569414"/>
            <a:ext cx="1917093" cy="2288586"/>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diamond(in)">
                                      <p:cBhvr>
                                        <p:cTn id="7" dur="2000"/>
                                        <p:tgtEl>
                                          <p:spTgt spid="32770"/>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32777"/>
                                        </p:tgtEl>
                                        <p:attrNameLst>
                                          <p:attrName>style.visibility</p:attrName>
                                        </p:attrNameLst>
                                      </p:cBhvr>
                                      <p:to>
                                        <p:strVal val="visible"/>
                                      </p:to>
                                    </p:set>
                                    <p:animEffect transition="in" filter="dissolve">
                                      <p:cBhvr>
                                        <p:cTn id="11" dur="500"/>
                                        <p:tgtEl>
                                          <p:spTgt spid="32777"/>
                                        </p:tgtEl>
                                      </p:cBhvr>
                                    </p:animEffect>
                                  </p:childTnLst>
                                </p:cTn>
                              </p:par>
                            </p:childTnLst>
                          </p:cTn>
                        </p:par>
                        <p:par>
                          <p:cTn id="12" fill="hold">
                            <p:stCondLst>
                              <p:cond delay="2500"/>
                            </p:stCondLst>
                            <p:childTnLst>
                              <p:par>
                                <p:cTn id="13" presetID="1" presetClass="entr" presetSubtype="0" fill="hold" grpId="0" nodeType="afterEffect">
                                  <p:stCondLst>
                                    <p:cond delay="0"/>
                                  </p:stCondLst>
                                  <p:childTnLst>
                                    <p:set>
                                      <p:cBhvr>
                                        <p:cTn id="14" dur="1" fill="hold">
                                          <p:stCondLst>
                                            <p:cond delay="499"/>
                                          </p:stCondLst>
                                        </p:cTn>
                                        <p:tgtEl>
                                          <p:spTgt spid="9"/>
                                        </p:tgtEl>
                                        <p:attrNameLst>
                                          <p:attrName>style.visibility</p:attrName>
                                        </p:attrNameLst>
                                      </p:cBhvr>
                                      <p:to>
                                        <p:strVal val="visible"/>
                                      </p:to>
                                    </p:set>
                                  </p:childTnLst>
                                </p:cTn>
                              </p:par>
                            </p:childTnLst>
                          </p:cTn>
                        </p:par>
                        <p:par>
                          <p:cTn id="15" fill="hold">
                            <p:stCondLst>
                              <p:cond delay="3000"/>
                            </p:stCondLst>
                            <p:childTnLst>
                              <p:par>
                                <p:cTn id="16" presetID="1" presetClass="entr" presetSubtype="0" fill="hold" grpId="0" nodeType="afterEffect">
                                  <p:stCondLst>
                                    <p:cond delay="0"/>
                                  </p:stCondLst>
                                  <p:childTnLst>
                                    <p:set>
                                      <p:cBhvr>
                                        <p:cTn id="17" dur="1" fill="hold">
                                          <p:stCondLst>
                                            <p:cond delay="499"/>
                                          </p:stCondLst>
                                        </p:cTn>
                                        <p:tgtEl>
                                          <p:spTgt spid="10"/>
                                        </p:tgtEl>
                                        <p:attrNameLst>
                                          <p:attrName>style.visibility</p:attrName>
                                        </p:attrNameLst>
                                      </p:cBhvr>
                                      <p:to>
                                        <p:strVal val="visible"/>
                                      </p:to>
                                    </p:set>
                                  </p:childTnLst>
                                </p:cTn>
                              </p:par>
                            </p:childTnLst>
                          </p:cTn>
                        </p:par>
                        <p:par>
                          <p:cTn id="18" fill="hold">
                            <p:stCondLst>
                              <p:cond delay="3500"/>
                            </p:stCondLst>
                            <p:childTnLst>
                              <p:par>
                                <p:cTn id="19" presetID="9"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dissolv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9" grpId="0" animBg="1" autoUpdateAnimBg="0"/>
      <p:bldP spid="10"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28 Pēteris sāka uz Viņu runāt: "Redzi, mēs visu esam atstājuši un Tev staigājuši pakaļ.“ 29 Jēzus teica: "Patiesi Es jums saku: neviena nav, kas atstājis namu vai brāļus, vai māsas, vai māti, vai tēvu, vai bērnus, vai tīrumus Manis un evaņģēlija dēļ, 30 kas nedabūtu simtkārtīgi jau šinī laikā namus un brāļus, un māsas, un mātes, un bērnus, un tīrumus, kaut arī ar vajāšanām, un nākošā laikā mūžīgu dzīvību.</a:t>
            </a:r>
            <a:endParaRPr lang="lv-LV" sz="2600" i="1" smtClean="0"/>
          </a:p>
        </p:txBody>
      </p:sp>
      <p:pic>
        <p:nvPicPr>
          <p:cNvPr id="11270" name="Picture 6" descr="jesus-rebuked-peter"/>
          <p:cNvPicPr>
            <a:picLocks noChangeAspect="1" noChangeArrowheads="1"/>
          </p:cNvPicPr>
          <p:nvPr/>
        </p:nvPicPr>
        <p:blipFill>
          <a:blip r:embed="rId2" cstate="print"/>
          <a:srcRect l="21249" r="5667"/>
          <a:stretch>
            <a:fillRect/>
          </a:stretch>
        </p:blipFill>
        <p:spPr bwMode="auto">
          <a:xfrm flipH="1">
            <a:off x="2339752" y="2571750"/>
            <a:ext cx="4967288" cy="4286250"/>
          </a:xfrm>
          <a:prstGeom prst="rect">
            <a:avLst/>
          </a:prstGeom>
          <a:ln>
            <a:noFill/>
          </a:ln>
          <a:effectLst>
            <a:softEdge rad="112500"/>
          </a:effectLst>
        </p:spPr>
      </p:pic>
      <p:sp>
        <p:nvSpPr>
          <p:cNvPr id="5" name="Rounded Rectangular Callout 4"/>
          <p:cNvSpPr/>
          <p:nvPr/>
        </p:nvSpPr>
        <p:spPr>
          <a:xfrm flipH="1">
            <a:off x="107504" y="3645024"/>
            <a:ext cx="3240360" cy="223224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Kāda jēga tad bija atstāt ģimeni, mājas un darbu?</a:t>
            </a:r>
            <a:endParaRPr lang="en-US" sz="3600" dirty="0"/>
          </a:p>
        </p:txBody>
      </p:sp>
      <p:sp>
        <p:nvSpPr>
          <p:cNvPr id="6" name="Rounded Rectangular Callout 5"/>
          <p:cNvSpPr/>
          <p:nvPr/>
        </p:nvSpPr>
        <p:spPr>
          <a:xfrm>
            <a:off x="5327576" y="3501008"/>
            <a:ext cx="3636912" cy="2736304"/>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Jūs dabūsiet jaunu ģimeni, darbu, vajāšanas un mūžīgo dzīvību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72331" y="836712"/>
            <a:ext cx="9540875" cy="1204913"/>
          </a:xfrm>
        </p:spPr>
        <p:txBody>
          <a:bodyPr/>
          <a:lstStyle/>
          <a:p>
            <a:pPr algn="just" eaLnBrk="1" hangingPunct="1">
              <a:lnSpc>
                <a:spcPct val="80000"/>
              </a:lnSpc>
              <a:buFontTx/>
              <a:buNone/>
            </a:pPr>
            <a:r>
              <a:rPr lang="lv-LV" sz="3600" i="1" dirty="0" smtClean="0"/>
              <a:t>    31 Bet daudzi, kas pirmie, būs pēdējie, </a:t>
            </a:r>
          </a:p>
          <a:p>
            <a:pPr algn="ctr" eaLnBrk="1" hangingPunct="1">
              <a:lnSpc>
                <a:spcPct val="80000"/>
              </a:lnSpc>
              <a:buFontTx/>
              <a:buNone/>
            </a:pPr>
            <a:r>
              <a:rPr lang="lv-LV" sz="3600" i="1" dirty="0" smtClean="0"/>
              <a:t>un pēdējie būs pirmie</a:t>
            </a:r>
            <a:r>
              <a:rPr lang="lv-LV" sz="3600" dirty="0" smtClean="0"/>
              <a:t>.</a:t>
            </a:r>
            <a:endParaRPr lang="lv-LV" dirty="0" smtClean="0"/>
          </a:p>
        </p:txBody>
      </p:sp>
      <p:sp>
        <p:nvSpPr>
          <p:cNvPr id="5" name="Rectangle 2"/>
          <p:cNvSpPr txBox="1">
            <a:spLocks noChangeArrowheads="1"/>
          </p:cNvSpPr>
          <p:nvPr/>
        </p:nvSpPr>
        <p:spPr>
          <a:xfrm>
            <a:off x="0" y="0"/>
            <a:ext cx="9144000" cy="620713"/>
          </a:xfrm>
          <a:prstGeom prst="rect">
            <a:avLst/>
          </a:prstGeom>
        </p:spPr>
        <p:txBody>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800" b="1" i="0" u="none" strike="noStrike" kern="0" cap="none" spc="0" normalizeH="0" baseline="0" noProof="0" dirty="0" smtClean="0">
                <a:ln>
                  <a:noFill/>
                </a:ln>
                <a:solidFill>
                  <a:schemeClr val="tx1"/>
                </a:solidFill>
                <a:effectLst/>
                <a:uLnTx/>
                <a:uFillTx/>
                <a:latin typeface="+mj-lt"/>
                <a:ea typeface="+mj-ea"/>
                <a:cs typeface="+mj-cs"/>
              </a:rPr>
              <a:t>Pirmie un pēdējie</a:t>
            </a:r>
            <a:endParaRPr kumimoji="0" lang="en-US" sz="4800" b="1" i="0" u="none" strike="noStrike" kern="0" cap="none" spc="0" normalizeH="0" baseline="0" noProof="0" dirty="0" smtClean="0">
              <a:ln>
                <a:noFill/>
              </a:ln>
              <a:solidFill>
                <a:schemeClr val="tx1"/>
              </a:solidFill>
              <a:effectLst/>
              <a:uLnTx/>
              <a:uFillTx/>
              <a:latin typeface="+mj-lt"/>
              <a:ea typeface="+mj-ea"/>
              <a:cs typeface="+mj-cs"/>
            </a:endParaRPr>
          </a:p>
        </p:txBody>
      </p:sp>
      <p:pic>
        <p:nvPicPr>
          <p:cNvPr id="12293" name="Picture 5"/>
          <p:cNvPicPr>
            <a:picLocks noChangeAspect="1" noChangeArrowheads="1"/>
          </p:cNvPicPr>
          <p:nvPr/>
        </p:nvPicPr>
        <p:blipFill>
          <a:blip r:embed="rId2" cstate="print"/>
          <a:srcRect/>
          <a:stretch>
            <a:fillRect/>
          </a:stretch>
        </p:blipFill>
        <p:spPr bwMode="auto">
          <a:xfrm>
            <a:off x="539551" y="2132856"/>
            <a:ext cx="2991713" cy="3384376"/>
          </a:xfrm>
          <a:prstGeom prst="rect">
            <a:avLst/>
          </a:prstGeom>
          <a:ln>
            <a:noFill/>
          </a:ln>
          <a:effectLst>
            <a:softEdge rad="112500"/>
          </a:effectLst>
        </p:spPr>
      </p:pic>
      <p:sp>
        <p:nvSpPr>
          <p:cNvPr id="8" name="Rounded Rectangle 7"/>
          <p:cNvSpPr/>
          <p:nvPr/>
        </p:nvSpPr>
        <p:spPr>
          <a:xfrm>
            <a:off x="323528" y="5229200"/>
            <a:ext cx="3312368"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t>Pirmie būs pēdējie</a:t>
            </a:r>
            <a:endParaRPr lang="en-US" sz="4400" dirty="0"/>
          </a:p>
        </p:txBody>
      </p:sp>
      <p:pic>
        <p:nvPicPr>
          <p:cNvPr id="12295" name="Picture 7" descr="This prayer is meant to be prayed in front of a crucifix --Aleteia"/>
          <p:cNvPicPr>
            <a:picLocks noChangeAspect="1" noChangeArrowheads="1"/>
          </p:cNvPicPr>
          <p:nvPr/>
        </p:nvPicPr>
        <p:blipFill>
          <a:blip r:embed="rId3" cstate="print"/>
          <a:srcRect l="9370" r="39523"/>
          <a:stretch>
            <a:fillRect/>
          </a:stretch>
        </p:blipFill>
        <p:spPr bwMode="auto">
          <a:xfrm>
            <a:off x="5004048" y="1988840"/>
            <a:ext cx="3672408" cy="3592838"/>
          </a:xfrm>
          <a:prstGeom prst="rect">
            <a:avLst/>
          </a:prstGeom>
          <a:ln>
            <a:noFill/>
          </a:ln>
          <a:effectLst>
            <a:softEdge rad="112500"/>
          </a:effectLst>
        </p:spPr>
      </p:pic>
      <p:sp>
        <p:nvSpPr>
          <p:cNvPr id="10" name="Rounded Rectangle 9"/>
          <p:cNvSpPr/>
          <p:nvPr/>
        </p:nvSpPr>
        <p:spPr>
          <a:xfrm>
            <a:off x="5220072" y="5229200"/>
            <a:ext cx="3312368"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t>Pēdējie būs pirmie</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par>
                          <p:cTn id="7" fill="hold">
                            <p:stCondLst>
                              <p:cond delay="500"/>
                            </p:stCondLst>
                            <p:childTnLst>
                              <p:par>
                                <p:cTn id="8" presetID="2" presetClass="entr" presetSubtype="4" fill="hold" grpId="0" nodeType="afterEffect">
                                  <p:stCondLst>
                                    <p:cond delay="0"/>
                                  </p:stCondLst>
                                  <p:childTnLst>
                                    <p:set>
                                      <p:cBhvr>
                                        <p:cTn id="9" dur="1" fill="hold">
                                          <p:stCondLst>
                                            <p:cond delay="0"/>
                                          </p:stCondLst>
                                        </p:cTn>
                                        <p:tgtEl>
                                          <p:spTgt spid="11267"/>
                                        </p:tgtEl>
                                        <p:attrNameLst>
                                          <p:attrName>style.visibility</p:attrName>
                                        </p:attrNameLst>
                                      </p:cBhvr>
                                      <p:to>
                                        <p:strVal val="visible"/>
                                      </p:to>
                                    </p:set>
                                    <p:anim calcmode="lin" valueType="num">
                                      <p:cBhvr additive="base">
                                        <p:cTn id="10" dur="500" fill="hold"/>
                                        <p:tgtEl>
                                          <p:spTgt spid="11267"/>
                                        </p:tgtEl>
                                        <p:attrNameLst>
                                          <p:attrName>ppt_x</p:attrName>
                                        </p:attrNameLst>
                                      </p:cBhvr>
                                      <p:tavLst>
                                        <p:tav tm="0">
                                          <p:val>
                                            <p:strVal val="#ppt_x"/>
                                          </p:val>
                                        </p:tav>
                                        <p:tav tm="100000">
                                          <p:val>
                                            <p:strVal val="#ppt_x"/>
                                          </p:val>
                                        </p:tav>
                                      </p:tavLst>
                                    </p:anim>
                                    <p:anim calcmode="lin" valueType="num">
                                      <p:cBhvr additive="base">
                                        <p:cTn id="11" dur="500" fill="hold"/>
                                        <p:tgtEl>
                                          <p:spTgt spid="11267"/>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293"/>
                                        </p:tgtEl>
                                        <p:attrNameLst>
                                          <p:attrName>style.visibility</p:attrName>
                                        </p:attrNameLst>
                                      </p:cBhvr>
                                      <p:to>
                                        <p:strVal val="visible"/>
                                      </p:to>
                                    </p:set>
                                    <p:animEffect transition="in" filter="fade">
                                      <p:cBhvr>
                                        <p:cTn id="15" dur="2000"/>
                                        <p:tgtEl>
                                          <p:spTgt spid="12293"/>
                                        </p:tgtEl>
                                      </p:cBhvr>
                                    </p:animEffect>
                                  </p:childTnLst>
                                </p:cTn>
                              </p:par>
                            </p:childTnLst>
                          </p:cTn>
                        </p:par>
                        <p:par>
                          <p:cTn id="16" fill="hold">
                            <p:stCondLst>
                              <p:cond delay="3000"/>
                            </p:stCondLst>
                            <p:childTnLst>
                              <p:par>
                                <p:cTn id="17" presetID="1" presetClass="entr" presetSubtype="0" fill="hold" grpId="0" nodeType="afterEffect">
                                  <p:stCondLst>
                                    <p:cond delay="0"/>
                                  </p:stCondLst>
                                  <p:childTnLst>
                                    <p:set>
                                      <p:cBhvr>
                                        <p:cTn id="18" dur="1" fill="hold">
                                          <p:stCondLst>
                                            <p:cond delay="499"/>
                                          </p:stCondLst>
                                        </p:cTn>
                                        <p:tgtEl>
                                          <p:spTgt spid="8"/>
                                        </p:tgtEl>
                                        <p:attrNameLst>
                                          <p:attrName>style.visibility</p:attrName>
                                        </p:attrNameLst>
                                      </p:cBhvr>
                                      <p:to>
                                        <p:strVal val="visible"/>
                                      </p:to>
                                    </p:set>
                                  </p:childTnLst>
                                </p:cTn>
                              </p:par>
                            </p:childTnLst>
                          </p:cTn>
                        </p:par>
                        <p:par>
                          <p:cTn id="19" fill="hold">
                            <p:stCondLst>
                              <p:cond delay="3500"/>
                            </p:stCondLst>
                            <p:childTnLst>
                              <p:par>
                                <p:cTn id="20" presetID="10" presetClass="entr" presetSubtype="0" fill="hold" nodeType="afterEffect">
                                  <p:stCondLst>
                                    <p:cond delay="0"/>
                                  </p:stCondLst>
                                  <p:childTnLst>
                                    <p:set>
                                      <p:cBhvr>
                                        <p:cTn id="21" dur="1" fill="hold">
                                          <p:stCondLst>
                                            <p:cond delay="0"/>
                                          </p:stCondLst>
                                        </p:cTn>
                                        <p:tgtEl>
                                          <p:spTgt spid="12295"/>
                                        </p:tgtEl>
                                        <p:attrNameLst>
                                          <p:attrName>style.visibility</p:attrName>
                                        </p:attrNameLst>
                                      </p:cBhvr>
                                      <p:to>
                                        <p:strVal val="visible"/>
                                      </p:to>
                                    </p:set>
                                    <p:animEffect transition="in" filter="fade">
                                      <p:cBhvr>
                                        <p:cTn id="22" dur="2000"/>
                                        <p:tgtEl>
                                          <p:spTgt spid="12295"/>
                                        </p:tgtEl>
                                      </p:cBhvr>
                                    </p:animEffect>
                                  </p:childTnLst>
                                </p:cTn>
                              </p:par>
                            </p:childTnLst>
                          </p:cTn>
                        </p:par>
                        <p:par>
                          <p:cTn id="23" fill="hold">
                            <p:stCondLst>
                              <p:cond delay="5500"/>
                            </p:stCondLst>
                            <p:childTnLst>
                              <p:par>
                                <p:cTn id="24" presetID="1" presetClass="entr" presetSubtype="0" fill="hold" grpId="0" nodeType="afterEffect">
                                  <p:stCondLst>
                                    <p:cond delay="0"/>
                                  </p:stCondLst>
                                  <p:childTnLst>
                                    <p:set>
                                      <p:cBhvr>
                                        <p:cTn id="25"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5" grpId="0" autoUpdateAnimBg="0"/>
      <p:bldP spid="8" grpId="0" animBg="1" autoUpdateAnimBg="0"/>
      <p:bldP spid="10"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620713"/>
          </a:xfrm>
          <a:prstGeom prst="rect">
            <a:avLst/>
          </a:prstGeom>
        </p:spPr>
        <p:txBody>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Kas nepieciešams, lai uzvarētu?</a:t>
            </a:r>
            <a:endParaRPr kumimoji="0" lang="en-US" sz="44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8" name="Rounded Rectangle 7"/>
          <p:cNvSpPr/>
          <p:nvPr/>
        </p:nvSpPr>
        <p:spPr>
          <a:xfrm>
            <a:off x="539552" y="836712"/>
            <a:ext cx="7992888" cy="18722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t>
            </a:r>
            <a:r>
              <a:rPr lang="lv-LV" sz="4000" i="1" dirty="0" smtClean="0"/>
              <a:t>Tev pietiek ar Manu žēlastību; jo Mans spēks nespēkā varens parādās</a:t>
            </a:r>
            <a:r>
              <a:rPr lang="lv-LV" sz="4000" dirty="0" smtClean="0"/>
              <a:t>.” (2.Kor.12:9)</a:t>
            </a:r>
            <a:endParaRPr lang="en-US" sz="4000" dirty="0"/>
          </a:p>
        </p:txBody>
      </p:sp>
      <p:sp>
        <p:nvSpPr>
          <p:cNvPr id="10" name="Rounded Rectangle 9"/>
          <p:cNvSpPr/>
          <p:nvPr/>
        </p:nvSpPr>
        <p:spPr>
          <a:xfrm>
            <a:off x="251520" y="3573016"/>
            <a:ext cx="2808312"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Daudzi domā visu paveikt paši</a:t>
            </a:r>
            <a:endParaRPr lang="en-US" sz="3600" dirty="0"/>
          </a:p>
        </p:txBody>
      </p:sp>
      <p:sp>
        <p:nvSpPr>
          <p:cNvPr id="43010" name="AutoShape 2" descr="St Paul Biography | Biography Onl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3012" name="AutoShape 4" descr="St Paul Biography | Biography Onl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3013" name="Picture 5"/>
          <p:cNvPicPr>
            <a:picLocks noChangeAspect="1" noChangeArrowheads="1"/>
          </p:cNvPicPr>
          <p:nvPr/>
        </p:nvPicPr>
        <p:blipFill>
          <a:blip r:embed="rId2" cstate="print"/>
          <a:srcRect/>
          <a:stretch>
            <a:fillRect/>
          </a:stretch>
        </p:blipFill>
        <p:spPr bwMode="auto">
          <a:xfrm>
            <a:off x="3059832" y="2924943"/>
            <a:ext cx="2808312" cy="3797769"/>
          </a:xfrm>
          <a:prstGeom prst="rect">
            <a:avLst/>
          </a:prstGeom>
          <a:ln>
            <a:noFill/>
          </a:ln>
          <a:effectLst>
            <a:softEdge rad="112500"/>
          </a:effectLst>
        </p:spPr>
      </p:pic>
      <p:sp>
        <p:nvSpPr>
          <p:cNvPr id="11" name="Rounded Rectangle 10"/>
          <p:cNvSpPr/>
          <p:nvPr/>
        </p:nvSpPr>
        <p:spPr>
          <a:xfrm>
            <a:off x="6012160" y="3140968"/>
            <a:ext cx="2880320" cy="29523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Viss, kas vajadzīgs, ir padoties Jēzus rokās</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43013"/>
                                        </p:tgtEl>
                                        <p:attrNameLst>
                                          <p:attrName>style.visibility</p:attrName>
                                        </p:attrNameLst>
                                      </p:cBhvr>
                                      <p:to>
                                        <p:strVal val="visible"/>
                                      </p:to>
                                    </p:set>
                                    <p:animEffect transition="in" filter="fade">
                                      <p:cBhvr>
                                        <p:cTn id="10" dur="2000"/>
                                        <p:tgtEl>
                                          <p:spTgt spid="43013"/>
                                        </p:tgtEl>
                                      </p:cBhvr>
                                    </p:animEffect>
                                  </p:childTnLst>
                                </p:cTn>
                              </p:par>
                            </p:childTnLst>
                          </p:cTn>
                        </p:par>
                        <p:par>
                          <p:cTn id="11" fill="hold">
                            <p:stCondLst>
                              <p:cond delay="2500"/>
                            </p:stCondLst>
                            <p:childTnLst>
                              <p:par>
                                <p:cTn id="12" presetID="1" presetClass="entr" presetSubtype="0" fill="hold" grpId="0" nodeType="afterEffect">
                                  <p:stCondLst>
                                    <p:cond delay="0"/>
                                  </p:stCondLst>
                                  <p:childTnLst>
                                    <p:set>
                                      <p:cBhvr>
                                        <p:cTn id="13" dur="1" fill="hold">
                                          <p:stCondLst>
                                            <p:cond delay="499"/>
                                          </p:stCondLst>
                                        </p:cTn>
                                        <p:tgtEl>
                                          <p:spTgt spid="8"/>
                                        </p:tgtEl>
                                        <p:attrNameLst>
                                          <p:attrName>style.visibility</p:attrName>
                                        </p:attrNameLst>
                                      </p:cBhvr>
                                      <p:to>
                                        <p:strVal val="visible"/>
                                      </p:to>
                                    </p:set>
                                  </p:childTnLst>
                                </p:cTn>
                              </p:par>
                            </p:childTnLst>
                          </p:cTn>
                        </p:par>
                        <p:par>
                          <p:cTn id="14" fill="hold">
                            <p:stCondLst>
                              <p:cond delay="3000"/>
                            </p:stCondLst>
                            <p:childTnLst>
                              <p:par>
                                <p:cTn id="15" presetID="1" presetClass="entr" presetSubtype="0" fill="hold" grpId="0" nodeType="afterEffect">
                                  <p:stCondLst>
                                    <p:cond delay="0"/>
                                  </p:stCondLst>
                                  <p:childTnLst>
                                    <p:set>
                                      <p:cBhvr>
                                        <p:cTn id="16" dur="1" fill="hold">
                                          <p:stCondLst>
                                            <p:cond delay="499"/>
                                          </p:stCondLst>
                                        </p:cTn>
                                        <p:tgtEl>
                                          <p:spTgt spid="10"/>
                                        </p:tgtEl>
                                        <p:attrNameLst>
                                          <p:attrName>style.visibility</p:attrName>
                                        </p:attrNameLst>
                                      </p:cBhvr>
                                      <p:to>
                                        <p:strVal val="visible"/>
                                      </p:to>
                                    </p:set>
                                  </p:childTnLst>
                                </p:cTn>
                              </p:par>
                            </p:childTnLst>
                          </p:cTn>
                        </p:par>
                        <p:par>
                          <p:cTn id="17" fill="hold">
                            <p:stCondLst>
                              <p:cond delay="3500"/>
                            </p:stCondLst>
                            <p:childTnLst>
                              <p:par>
                                <p:cTn id="18" presetID="1" presetClass="entr" presetSubtype="0" fill="hold" grpId="0" nodeType="afterEffect">
                                  <p:stCondLst>
                                    <p:cond delay="0"/>
                                  </p:stCondLst>
                                  <p:childTnLst>
                                    <p:set>
                                      <p:cBhvr>
                                        <p:cTn id="19" dur="1" fill="hold">
                                          <p:stCondLst>
                                            <p:cond delay="4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8" grpId="0" animBg="1" autoUpdateAnimBg="0"/>
      <p:bldP spid="10" grpId="0" animBg="1" autoUpdateAnimBg="0"/>
      <p:bldP spid="11"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Kā var mīlēt Dievu?</a:t>
            </a:r>
          </a:p>
        </p:txBody>
      </p:sp>
      <p:pic>
        <p:nvPicPr>
          <p:cNvPr id="13318" name="Picture 6" descr="quandary_7pe"/>
          <p:cNvPicPr>
            <a:picLocks noChangeAspect="1" noChangeArrowheads="1"/>
          </p:cNvPicPr>
          <p:nvPr/>
        </p:nvPicPr>
        <p:blipFill>
          <a:blip r:embed="rId2" cstate="print"/>
          <a:srcRect t="34607"/>
          <a:stretch>
            <a:fillRect/>
          </a:stretch>
        </p:blipFill>
        <p:spPr bwMode="auto">
          <a:xfrm>
            <a:off x="207644" y="2348880"/>
            <a:ext cx="8756844" cy="4509120"/>
          </a:xfrm>
          <a:prstGeom prst="rect">
            <a:avLst/>
          </a:prstGeom>
          <a:ln>
            <a:noFill/>
          </a:ln>
          <a:effectLst>
            <a:softEdge rad="112500"/>
          </a:effectLst>
        </p:spPr>
      </p:pic>
      <p:sp>
        <p:nvSpPr>
          <p:cNvPr id="5" name="Rounded Rectangle 4"/>
          <p:cNvSpPr/>
          <p:nvPr/>
        </p:nvSpPr>
        <p:spPr>
          <a:xfrm>
            <a:off x="179512" y="980728"/>
            <a:ext cx="4320480"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Kamēr es gribu visu nopelnīt, es nevaru Dievu mīlēt</a:t>
            </a:r>
          </a:p>
        </p:txBody>
      </p:sp>
      <p:sp>
        <p:nvSpPr>
          <p:cNvPr id="6" name="Rounded Rectangle 5"/>
          <p:cNvSpPr/>
          <p:nvPr/>
        </p:nvSpPr>
        <p:spPr>
          <a:xfrm>
            <a:off x="4644008" y="980728"/>
            <a:ext cx="4320480"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Kad esmu saņēmis piedošanu, tikai tad varu mīlēt Dievu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3318"/>
                                        </p:tgtEl>
                                        <p:attrNameLst>
                                          <p:attrName>style.visibility</p:attrName>
                                        </p:attrNameLst>
                                      </p:cBhvr>
                                      <p:to>
                                        <p:strVal val="visible"/>
                                      </p:to>
                                    </p:set>
                                    <p:animEffect transition="in" filter="fade">
                                      <p:cBhvr>
                                        <p:cTn id="11" dur="2000"/>
                                        <p:tgtEl>
                                          <p:spTgt spid="1331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313" y="53975"/>
            <a:ext cx="8175625" cy="1071563"/>
          </a:xfrm>
        </p:spPr>
        <p:txBody>
          <a:bodyPr/>
          <a:lstStyle/>
          <a:p>
            <a:pPr eaLnBrk="1" hangingPunct="1"/>
            <a:r>
              <a:rPr lang="lv-LV" sz="4000" b="1" smtClean="0">
                <a:solidFill>
                  <a:schemeClr val="tx1"/>
                </a:solidFill>
              </a:rPr>
              <a:t>Mk.10:17-31 Bagātais jauneklis</a:t>
            </a:r>
          </a:p>
        </p:txBody>
      </p:sp>
      <p:pic>
        <p:nvPicPr>
          <p:cNvPr id="3075"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21.jan.2024.</a:t>
            </a:r>
            <a:endParaRPr lang="lv-LV" sz="2000" dirty="0"/>
          </a:p>
        </p:txBody>
      </p:sp>
      <p:sp>
        <p:nvSpPr>
          <p:cNvPr id="3077" name="Rectangle 5"/>
          <p:cNvSpPr>
            <a:spLocks noChangeArrowheads="1"/>
          </p:cNvSpPr>
          <p:nvPr/>
        </p:nvSpPr>
        <p:spPr bwMode="auto">
          <a:xfrm>
            <a:off x="0" y="857250"/>
            <a:ext cx="9144000" cy="5693866"/>
          </a:xfrm>
          <a:prstGeom prst="rect">
            <a:avLst/>
          </a:prstGeom>
          <a:noFill/>
          <a:ln w="9525">
            <a:noFill/>
            <a:miter lim="800000"/>
            <a:headEnd/>
            <a:tailEnd/>
          </a:ln>
        </p:spPr>
        <p:txBody>
          <a:bodyPr>
            <a:spAutoFit/>
          </a:bodyPr>
          <a:lstStyle/>
          <a:p>
            <a:pPr algn="just"/>
            <a:r>
              <a:rPr lang="lv-LV" sz="2600" dirty="0"/>
              <a:t>17 Un, kad Viņš bija izgājis uz ceļu, tad kāds pieskrēja un, ceļos nometies, Viņu lūdza: "Labais Mācītāj, ko man būs darīt, lai iemantoju mūžīgu dzīvību?“ 18 Bet Jēzus uz to sacīja: "Kāpēc tu Mani sauc labu? Neviens nav labs kā vienīgi Dievs. 19 Tu baušļus zini: </a:t>
            </a:r>
            <a:r>
              <a:rPr lang="lv-LV" sz="2600" dirty="0" smtClean="0"/>
              <a:t>neslepkavo; nepārkāp laulību; nezodz; nemelo; nekrāp; </a:t>
            </a:r>
            <a:r>
              <a:rPr lang="lv-LV" sz="2600" dirty="0"/>
              <a:t>godā savu tēvu un māti.“ 20 Bet tas Viņam teica: "Mācītāj, šo visu es esmu turējis kopš savas jaunības.“ 21 Bet Jēzus, viņu uzlūkodams, iemīlēja viņu un sacīja: "Vienas lietas tev trūkst - ej, pārdod visu, kas tev ir, un dod nabagiem; tad tev būs manta debesīs; ņem krustu un seko Man.“ 22 Bet tas, par šo vārdu noskumis, aizgāja bēdīgs; jo viņš bija ļoti bagāts. 23 Un Jēzus skatījās apkārt un saka uz Saviem mācekļiem: "Cik grūti bagātie ieies Dieva valstībā!“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53975"/>
            <a:ext cx="8175625" cy="1071563"/>
          </a:xfrm>
        </p:spPr>
        <p:txBody>
          <a:bodyPr/>
          <a:lstStyle/>
          <a:p>
            <a:pPr eaLnBrk="1" hangingPunct="1"/>
            <a:r>
              <a:rPr lang="lv-LV" sz="4000" b="1" dirty="0" smtClean="0">
                <a:solidFill>
                  <a:schemeClr val="tx1"/>
                </a:solidFill>
              </a:rPr>
              <a:t>Mk.10:17-31 Bagātais jauneklis</a:t>
            </a:r>
          </a:p>
        </p:txBody>
      </p:sp>
      <p:pic>
        <p:nvPicPr>
          <p:cNvPr id="4099"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4100" name="Rectangle 5"/>
          <p:cNvSpPr>
            <a:spLocks noChangeArrowheads="1"/>
          </p:cNvSpPr>
          <p:nvPr/>
        </p:nvSpPr>
        <p:spPr bwMode="auto">
          <a:xfrm>
            <a:off x="0" y="857250"/>
            <a:ext cx="9144000" cy="6094413"/>
          </a:xfrm>
          <a:prstGeom prst="rect">
            <a:avLst/>
          </a:prstGeom>
          <a:noFill/>
          <a:ln w="9525">
            <a:noFill/>
            <a:miter lim="800000"/>
            <a:headEnd/>
            <a:tailEnd/>
          </a:ln>
        </p:spPr>
        <p:txBody>
          <a:bodyPr>
            <a:spAutoFit/>
          </a:bodyPr>
          <a:lstStyle/>
          <a:p>
            <a:pPr algn="just"/>
            <a:r>
              <a:rPr lang="lv-LV" sz="2600" dirty="0"/>
              <a:t>24 Un mācekļi iztrūcinājās par Viņa vārdiem. Bet Jēzus atkal griežas pie tiem un saka: "Bērni, cik grūti ir ieiet Dieva valstībā! 25 Vieglāk ir kamielim iziet caur adatas aci nekā bagātam ieiet Dieva valstībā.“ 26 Bet tie vēl vairāk pārbijās un sacīja savā starpā: "Kas tad var tapt glābts?“ 27 Jēzus, tos uzlūkodams, saka: "Cilvēkiem tas neiespējams, bet ne Dievam, jo Dievam visas lietas iespējamas.“ 28 Pēteris sāka uz Viņu runāt: "Redzi, mēs visu esam atstājuši un Tev staigājuši pakaļ.“ 29 Jēzus teica: "Patiesi Es jums saku: neviena nav, kas atstājis namu vai brāļus, vai māsas, vai māti, vai tēvu, vai bērnus, vai tīrumus Manis un evaņģēlija dēļ, 30 kas nedabūtu simtkārtīgi jau šinī laikā namus un brāļus, un māsas, un mātes, un bērnus, un tīrumus, kaut arī ar vajāšanām, un nākošā laikā mūžīgu dzīvību. 31 Bet daudzi, kas pirmie, būs pēdējie, un pēdējie būs pirmie."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5A28A08-AFA1-4A9C-BB02-D976F2282791}" type="slidenum">
              <a:rPr lang="en-US" smtClean="0"/>
              <a:pPr/>
              <a:t>4</a:t>
            </a:fld>
            <a:endParaRPr lang="en-US" smtClean="0"/>
          </a:p>
        </p:txBody>
      </p:sp>
      <p:sp>
        <p:nvSpPr>
          <p:cNvPr id="32770" name="Rectangle 2"/>
          <p:cNvSpPr>
            <a:spLocks noGrp="1" noChangeArrowheads="1"/>
          </p:cNvSpPr>
          <p:nvPr>
            <p:ph type="title"/>
          </p:nvPr>
        </p:nvSpPr>
        <p:spPr>
          <a:xfrm>
            <a:off x="0" y="0"/>
            <a:ext cx="9144000" cy="620713"/>
          </a:xfrm>
        </p:spPr>
        <p:txBody>
          <a:bodyPr/>
          <a:lstStyle/>
          <a:p>
            <a:pPr marL="762000" indent="-762000" eaLnBrk="1" hangingPunct="1">
              <a:defRPr/>
            </a:pPr>
            <a:r>
              <a:rPr lang="lv-LV" b="1" dirty="0" smtClean="0">
                <a:solidFill>
                  <a:schemeClr val="tx1"/>
                </a:solidFill>
              </a:rPr>
              <a:t>Bauslība un Evaņģēlijs</a:t>
            </a:r>
            <a:endParaRPr lang="en-US" b="1" dirty="0" smtClean="0">
              <a:solidFill>
                <a:schemeClr val="tx1"/>
              </a:solidFill>
            </a:endParaRPr>
          </a:p>
        </p:txBody>
      </p:sp>
      <p:pic>
        <p:nvPicPr>
          <p:cNvPr id="32777" name="Picture 9" descr="B&amp;E"/>
          <p:cNvPicPr>
            <a:picLocks noChangeAspect="1" noChangeArrowheads="1"/>
          </p:cNvPicPr>
          <p:nvPr/>
        </p:nvPicPr>
        <p:blipFill>
          <a:blip r:embed="rId2" cstate="print"/>
          <a:srcRect t="14285"/>
          <a:stretch>
            <a:fillRect/>
          </a:stretch>
        </p:blipFill>
        <p:spPr bwMode="auto">
          <a:xfrm>
            <a:off x="899592" y="620688"/>
            <a:ext cx="7164388" cy="3024187"/>
          </a:xfrm>
          <a:prstGeom prst="rect">
            <a:avLst/>
          </a:prstGeom>
          <a:noFill/>
          <a:ln w="9525">
            <a:noFill/>
            <a:miter lim="800000"/>
            <a:headEnd/>
            <a:tailEnd/>
          </a:ln>
        </p:spPr>
      </p:pic>
      <p:sp>
        <p:nvSpPr>
          <p:cNvPr id="7" name="Rounded Rectangle 6"/>
          <p:cNvSpPr/>
          <p:nvPr/>
        </p:nvSpPr>
        <p:spPr>
          <a:xfrm>
            <a:off x="395536" y="3717032"/>
            <a:ext cx="835292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“No sākuma cilvēks ir jāiesprediķo ellē, un pēc tam debesīs” /K.F.V. Valters/</a:t>
            </a:r>
          </a:p>
        </p:txBody>
      </p:sp>
      <p:sp>
        <p:nvSpPr>
          <p:cNvPr id="8" name="Rounded Rectangle 7"/>
          <p:cNvSpPr/>
          <p:nvPr/>
        </p:nvSpPr>
        <p:spPr>
          <a:xfrm>
            <a:off x="395536" y="5021560"/>
            <a:ext cx="8352928" cy="1647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Katram cilvēkam no sākuma ir jātiek </a:t>
            </a:r>
            <a:r>
              <a:rPr lang="lv-LV" sz="3600" b="1" dirty="0" smtClean="0">
                <a:solidFill>
                  <a:schemeClr val="tx1"/>
                </a:solidFill>
              </a:rPr>
              <a:t>bauslības satriektam</a:t>
            </a:r>
            <a:r>
              <a:rPr lang="lv-LV" sz="3600" dirty="0" smtClean="0">
                <a:solidFill>
                  <a:schemeClr val="tx1"/>
                </a:solidFill>
              </a:rPr>
              <a:t>, lai pēc tam viņš kļūtu </a:t>
            </a:r>
            <a:r>
              <a:rPr lang="lv-LV" sz="3600" b="1" dirty="0" smtClean="0">
                <a:solidFill>
                  <a:schemeClr val="tx1"/>
                </a:solidFill>
              </a:rPr>
              <a:t>Evaņģēlija mierināts</a:t>
            </a:r>
            <a:r>
              <a:rPr lang="lv-LV" sz="3600" dirty="0" smtClean="0">
                <a:solidFill>
                  <a:schemeClr val="tx1"/>
                </a:solidFill>
              </a:rPr>
              <a:t>. </a:t>
            </a:r>
            <a:endParaRPr lang="lv-LV" sz="36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diamond(in)">
                                      <p:cBhvr>
                                        <p:cTn id="7" dur="2000"/>
                                        <p:tgtEl>
                                          <p:spTgt spid="32770"/>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32777"/>
                                        </p:tgtEl>
                                        <p:attrNameLst>
                                          <p:attrName>style.visibility</p:attrName>
                                        </p:attrNameLst>
                                      </p:cBhvr>
                                      <p:to>
                                        <p:strVal val="visible"/>
                                      </p:to>
                                    </p:set>
                                    <p:animEffect transition="in" filter="dissolve">
                                      <p:cBhvr>
                                        <p:cTn id="11" dur="500"/>
                                        <p:tgtEl>
                                          <p:spTgt spid="32777"/>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692696"/>
            <a:ext cx="9467850" cy="1081088"/>
          </a:xfrm>
        </p:spPr>
        <p:txBody>
          <a:bodyPr/>
          <a:lstStyle/>
          <a:p>
            <a:pPr algn="just">
              <a:lnSpc>
                <a:spcPct val="90000"/>
              </a:lnSpc>
              <a:buFontTx/>
              <a:buNone/>
            </a:pPr>
            <a:r>
              <a:rPr lang="lv-LV" i="1" dirty="0" smtClean="0"/>
              <a:t>	</a:t>
            </a:r>
            <a:r>
              <a:rPr lang="lv-LV" sz="2800" i="1" dirty="0" smtClean="0"/>
              <a:t>17 Un, kad Viņš bija izgājis uz ceļu, tad kāds pieskrēja un, ceļos nometies, Viņu lūdza: "Labais Mācītāj, ko man būs darīt, lai iemantoju mūžīgu dzīvību?“ </a:t>
            </a:r>
            <a:endParaRPr lang="en-US" sz="2600" i="1" dirty="0" smtClean="0"/>
          </a:p>
        </p:txBody>
      </p:sp>
      <p:pic>
        <p:nvPicPr>
          <p:cNvPr id="5125" name="Picture 5" descr="RH-RichYoungRuler"/>
          <p:cNvPicPr>
            <a:picLocks noChangeAspect="1" noChangeArrowheads="1"/>
          </p:cNvPicPr>
          <p:nvPr/>
        </p:nvPicPr>
        <p:blipFill>
          <a:blip r:embed="rId2" cstate="print"/>
          <a:srcRect/>
          <a:stretch>
            <a:fillRect/>
          </a:stretch>
        </p:blipFill>
        <p:spPr bwMode="auto">
          <a:xfrm>
            <a:off x="1763688" y="2348880"/>
            <a:ext cx="4680520" cy="4403725"/>
          </a:xfrm>
          <a:prstGeom prst="rect">
            <a:avLst/>
          </a:prstGeom>
          <a:ln>
            <a:noFill/>
          </a:ln>
          <a:effectLst>
            <a:softEdge rad="112500"/>
          </a:effectLst>
        </p:spPr>
      </p:pic>
      <p:sp>
        <p:nvSpPr>
          <p:cNvPr id="5" name="Rectangle 2"/>
          <p:cNvSpPr>
            <a:spLocks noGrp="1" noChangeArrowheads="1"/>
          </p:cNvSpPr>
          <p:nvPr>
            <p:ph type="title"/>
          </p:nvPr>
        </p:nvSpPr>
        <p:spPr>
          <a:xfrm>
            <a:off x="0" y="-171400"/>
            <a:ext cx="9143999" cy="1071563"/>
          </a:xfrm>
        </p:spPr>
        <p:txBody>
          <a:bodyPr/>
          <a:lstStyle/>
          <a:p>
            <a:pPr eaLnBrk="1" hangingPunct="1"/>
            <a:r>
              <a:rPr lang="lv-LV" b="1" dirty="0" smtClean="0">
                <a:solidFill>
                  <a:schemeClr val="tx1"/>
                </a:solidFill>
              </a:rPr>
              <a:t>Pats svarīgākais jautājums dzīvē</a:t>
            </a:r>
          </a:p>
        </p:txBody>
      </p:sp>
      <p:sp>
        <p:nvSpPr>
          <p:cNvPr id="6" name="Rounded Rectangular Callout 5"/>
          <p:cNvSpPr/>
          <p:nvPr/>
        </p:nvSpPr>
        <p:spPr>
          <a:xfrm>
            <a:off x="4067944" y="1988840"/>
            <a:ext cx="4752528" cy="1656184"/>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Ko man būs darīt, lai iemanto mūžīgo dzīvību?</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125"/>
                                        </p:tgtEl>
                                        <p:attrNameLst>
                                          <p:attrName>style.visibility</p:attrName>
                                        </p:attrNameLst>
                                      </p:cBhvr>
                                      <p:to>
                                        <p:strVal val="visible"/>
                                      </p:to>
                                    </p:set>
                                    <p:animEffect transition="in" filter="fade">
                                      <p:cBhvr>
                                        <p:cTn id="17" dur="2000"/>
                                        <p:tgtEl>
                                          <p:spTgt spid="5125"/>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836712"/>
            <a:ext cx="9429750" cy="1042641"/>
          </a:xfrm>
        </p:spPr>
        <p:txBody>
          <a:bodyPr/>
          <a:lstStyle/>
          <a:p>
            <a:pPr algn="just">
              <a:buFontTx/>
              <a:buNone/>
            </a:pPr>
            <a:r>
              <a:rPr lang="lv-LV" sz="2800" i="1" dirty="0" smtClean="0"/>
              <a:t>    18 Bet Jēzus uz to sacīja: "Kāpēc tu Mani sauc labu? Neviens nav labs kā vienīgi Dievs. </a:t>
            </a:r>
            <a:endParaRPr lang="en-US" sz="2800" i="1" dirty="0" smtClean="0"/>
          </a:p>
          <a:p>
            <a:pPr algn="just">
              <a:buFontTx/>
              <a:buNone/>
            </a:pPr>
            <a:endParaRPr lang="en-US" sz="2200" i="1" dirty="0" smtClean="0"/>
          </a:p>
        </p:txBody>
      </p:sp>
      <p:pic>
        <p:nvPicPr>
          <p:cNvPr id="5" name="Picture 5" descr="RH-RichYoungRuler"/>
          <p:cNvPicPr>
            <a:picLocks noChangeAspect="1" noChangeArrowheads="1"/>
          </p:cNvPicPr>
          <p:nvPr/>
        </p:nvPicPr>
        <p:blipFill>
          <a:blip r:embed="rId2" cstate="print"/>
          <a:srcRect/>
          <a:stretch>
            <a:fillRect/>
          </a:stretch>
        </p:blipFill>
        <p:spPr bwMode="auto">
          <a:xfrm>
            <a:off x="4283968" y="2204864"/>
            <a:ext cx="4680520" cy="4403725"/>
          </a:xfrm>
          <a:prstGeom prst="rect">
            <a:avLst/>
          </a:prstGeom>
          <a:ln>
            <a:noFill/>
          </a:ln>
          <a:effectLst>
            <a:softEdge rad="112500"/>
          </a:effectLst>
        </p:spPr>
      </p:pic>
      <p:sp>
        <p:nvSpPr>
          <p:cNvPr id="6" name="Rounded Rectangular Callout 5"/>
          <p:cNvSpPr/>
          <p:nvPr/>
        </p:nvSpPr>
        <p:spPr>
          <a:xfrm flipH="1">
            <a:off x="539552" y="1844824"/>
            <a:ext cx="3600400" cy="1224136"/>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Kāpēc tu mani sauc par labu?</a:t>
            </a:r>
            <a:endParaRPr lang="en-US" sz="3600" dirty="0"/>
          </a:p>
        </p:txBody>
      </p:sp>
      <p:sp>
        <p:nvSpPr>
          <p:cNvPr id="8" name="Rectangle 2"/>
          <p:cNvSpPr>
            <a:spLocks noGrp="1" noChangeArrowheads="1"/>
          </p:cNvSpPr>
          <p:nvPr>
            <p:ph type="title"/>
          </p:nvPr>
        </p:nvSpPr>
        <p:spPr>
          <a:xfrm>
            <a:off x="468313" y="-90835"/>
            <a:ext cx="8175625" cy="1071563"/>
          </a:xfrm>
        </p:spPr>
        <p:txBody>
          <a:bodyPr/>
          <a:lstStyle/>
          <a:p>
            <a:pPr eaLnBrk="1" hangingPunct="1"/>
            <a:r>
              <a:rPr lang="lv-LV" sz="4800" b="1" dirty="0" smtClean="0">
                <a:solidFill>
                  <a:schemeClr val="tx1"/>
                </a:solidFill>
              </a:rPr>
              <a:t>Ticības pārbaude</a:t>
            </a:r>
          </a:p>
        </p:txBody>
      </p:sp>
      <p:sp>
        <p:nvSpPr>
          <p:cNvPr id="9" name="Rounded Rectangular Callout 8"/>
          <p:cNvSpPr/>
          <p:nvPr/>
        </p:nvSpPr>
        <p:spPr>
          <a:xfrm flipH="1">
            <a:off x="539552" y="3501008"/>
            <a:ext cx="3600400" cy="1296144"/>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smtClean="0"/>
              <a:t>Vienīgi Dievs ir labs!</a:t>
            </a:r>
            <a:endParaRPr lang="en-US" sz="4400" dirty="0"/>
          </a:p>
        </p:txBody>
      </p:sp>
      <p:sp>
        <p:nvSpPr>
          <p:cNvPr id="10" name="Rounded Rectangle 9"/>
          <p:cNvSpPr/>
          <p:nvPr/>
        </p:nvSpPr>
        <p:spPr>
          <a:xfrm>
            <a:off x="323528" y="5301208"/>
            <a:ext cx="388843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a:t>Jēzus ir labs!</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6" grpId="0" animBg="1"/>
      <p:bldP spid="8" grpId="0"/>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548680"/>
            <a:ext cx="9429750" cy="1114649"/>
          </a:xfrm>
        </p:spPr>
        <p:txBody>
          <a:bodyPr/>
          <a:lstStyle/>
          <a:p>
            <a:pPr algn="just">
              <a:buFontTx/>
              <a:buNone/>
            </a:pPr>
            <a:r>
              <a:rPr lang="lv-LV" sz="2800" i="1" dirty="0" smtClean="0"/>
              <a:t>   19 Tu baušļus zini: neslepkavo; nepārkāp laulību; nezodz; nemelo; nekrāp; godā savu tēvu un māti.“ </a:t>
            </a:r>
            <a:r>
              <a:rPr lang="lv-LV" sz="2800" dirty="0" smtClean="0"/>
              <a:t>20 </a:t>
            </a:r>
            <a:r>
              <a:rPr lang="lv-LV" sz="2800" i="1" dirty="0" smtClean="0"/>
              <a:t>Bet tas Viņam teica: "Mācītāj, šo visu es esmu turējis kopš savas jaunības.“ </a:t>
            </a:r>
            <a:endParaRPr lang="en-US" sz="2800" i="1" dirty="0" smtClean="0"/>
          </a:p>
          <a:p>
            <a:pPr algn="just">
              <a:buFontTx/>
              <a:buNone/>
            </a:pPr>
            <a:endParaRPr lang="en-US" sz="2200" i="1" dirty="0" smtClean="0"/>
          </a:p>
        </p:txBody>
      </p:sp>
      <p:pic>
        <p:nvPicPr>
          <p:cNvPr id="6149" name="Picture 5" descr="jesus-speaks-to-rich-young-ruler"/>
          <p:cNvPicPr>
            <a:picLocks noChangeAspect="1" noChangeArrowheads="1"/>
          </p:cNvPicPr>
          <p:nvPr/>
        </p:nvPicPr>
        <p:blipFill>
          <a:blip r:embed="rId2" cstate="print"/>
          <a:srcRect/>
          <a:stretch>
            <a:fillRect/>
          </a:stretch>
        </p:blipFill>
        <p:spPr bwMode="auto">
          <a:xfrm>
            <a:off x="5538908" y="2636912"/>
            <a:ext cx="3569596" cy="4256408"/>
          </a:xfrm>
          <a:prstGeom prst="rect">
            <a:avLst/>
          </a:prstGeom>
          <a:ln>
            <a:noFill/>
          </a:ln>
          <a:effectLst>
            <a:softEdge rad="112500"/>
          </a:effectLst>
        </p:spPr>
      </p:pic>
      <p:sp>
        <p:nvSpPr>
          <p:cNvPr id="5" name="Rectangle 2"/>
          <p:cNvSpPr>
            <a:spLocks noGrp="1" noChangeArrowheads="1"/>
          </p:cNvSpPr>
          <p:nvPr>
            <p:ph type="title"/>
          </p:nvPr>
        </p:nvSpPr>
        <p:spPr>
          <a:xfrm>
            <a:off x="468313" y="-162843"/>
            <a:ext cx="8175625" cy="1071563"/>
          </a:xfrm>
        </p:spPr>
        <p:txBody>
          <a:bodyPr/>
          <a:lstStyle/>
          <a:p>
            <a:pPr eaLnBrk="1" hangingPunct="1"/>
            <a:r>
              <a:rPr lang="lv-LV" sz="4000" b="1" dirty="0" smtClean="0">
                <a:solidFill>
                  <a:schemeClr val="tx1"/>
                </a:solidFill>
              </a:rPr>
              <a:t>Tev būs savu tuvāko mīlēt</a:t>
            </a:r>
          </a:p>
        </p:txBody>
      </p:sp>
      <p:sp>
        <p:nvSpPr>
          <p:cNvPr id="6" name="Oval 5"/>
          <p:cNvSpPr/>
          <p:nvPr/>
        </p:nvSpPr>
        <p:spPr>
          <a:xfrm>
            <a:off x="1224136" y="3429000"/>
            <a:ext cx="4572000"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5b Neslepkavo</a:t>
            </a:r>
            <a:endParaRPr lang="en-US" sz="3200" b="1" dirty="0">
              <a:solidFill>
                <a:srgbClr val="002060"/>
              </a:solidFill>
            </a:endParaRPr>
          </a:p>
        </p:txBody>
      </p:sp>
      <p:sp>
        <p:nvSpPr>
          <p:cNvPr id="8" name="Oval 7"/>
          <p:cNvSpPr/>
          <p:nvPr/>
        </p:nvSpPr>
        <p:spPr>
          <a:xfrm>
            <a:off x="1907704" y="5229200"/>
            <a:ext cx="3779912" cy="9361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7b Nezodz, </a:t>
            </a:r>
            <a:r>
              <a:rPr lang="lv-LV" sz="3200" b="1" dirty="0" smtClean="0">
                <a:solidFill>
                  <a:srgbClr val="002060"/>
                </a:solidFill>
              </a:rPr>
              <a:t>Nekrāp</a:t>
            </a:r>
            <a:endParaRPr lang="en-US" sz="3200" b="1" dirty="0">
              <a:solidFill>
                <a:srgbClr val="002060"/>
              </a:solidFill>
            </a:endParaRPr>
          </a:p>
        </p:txBody>
      </p:sp>
      <p:sp>
        <p:nvSpPr>
          <p:cNvPr id="9" name="Oval 8"/>
          <p:cNvSpPr/>
          <p:nvPr/>
        </p:nvSpPr>
        <p:spPr>
          <a:xfrm>
            <a:off x="72008" y="4221088"/>
            <a:ext cx="3923928"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6b Nepārkāp laulību</a:t>
            </a:r>
            <a:endParaRPr lang="en-US" sz="3200" b="1" dirty="0">
              <a:solidFill>
                <a:srgbClr val="002060"/>
              </a:solidFill>
            </a:endParaRPr>
          </a:p>
        </p:txBody>
      </p:sp>
      <p:sp>
        <p:nvSpPr>
          <p:cNvPr id="10" name="Oval 9"/>
          <p:cNvSpPr/>
          <p:nvPr/>
        </p:nvSpPr>
        <p:spPr>
          <a:xfrm>
            <a:off x="323528" y="2348880"/>
            <a:ext cx="3923928"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4b </a:t>
            </a:r>
            <a:r>
              <a:rPr lang="lv-LV" sz="3200" b="1" dirty="0" smtClean="0">
                <a:solidFill>
                  <a:srgbClr val="002060"/>
                </a:solidFill>
              </a:rPr>
              <a:t>Godā tēvu un māti</a:t>
            </a:r>
            <a:endParaRPr lang="en-US" sz="4400" b="1" dirty="0">
              <a:solidFill>
                <a:srgbClr val="002060"/>
              </a:solidFill>
            </a:endParaRPr>
          </a:p>
        </p:txBody>
      </p:sp>
      <p:sp>
        <p:nvSpPr>
          <p:cNvPr id="11" name="Oval 10"/>
          <p:cNvSpPr/>
          <p:nvPr/>
        </p:nvSpPr>
        <p:spPr>
          <a:xfrm>
            <a:off x="251520" y="6093296"/>
            <a:ext cx="3312368" cy="6480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8b Nemelo</a:t>
            </a:r>
            <a:endParaRPr lang="en-US" sz="3200" b="1" dirty="0">
              <a:solidFill>
                <a:srgbClr val="002060"/>
              </a:solidFill>
            </a:endParaRPr>
          </a:p>
        </p:txBody>
      </p:sp>
      <p:sp>
        <p:nvSpPr>
          <p:cNvPr id="12" name="Rounded Rectangle 11"/>
          <p:cNvSpPr/>
          <p:nvPr/>
        </p:nvSpPr>
        <p:spPr>
          <a:xfrm>
            <a:off x="4788024" y="1988840"/>
            <a:ext cx="417646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Cilvēciskā taisnība</a:t>
            </a:r>
            <a:endParaRPr lang="en-US"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49"/>
                                        </p:tgtEl>
                                        <p:attrNameLst>
                                          <p:attrName>style.visibility</p:attrName>
                                        </p:attrNameLst>
                                      </p:cBhvr>
                                      <p:to>
                                        <p:strVal val="visible"/>
                                      </p:to>
                                    </p:set>
                                    <p:animEffect transition="in" filter="fade">
                                      <p:cBhvr>
                                        <p:cTn id="16" dur="2000"/>
                                        <p:tgtEl>
                                          <p:spTgt spid="6149"/>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2">
                                            <p:bg/>
                                          </p:spTgt>
                                        </p:tgtEl>
                                        <p:attrNameLst>
                                          <p:attrName>style.visibility</p:attrName>
                                        </p:attrNameLst>
                                      </p:cBhvr>
                                      <p:to>
                                        <p:strVal val="visible"/>
                                      </p:to>
                                    </p:set>
                                    <p:animEffect transition="in" filter="fade">
                                      <p:cBhvr>
                                        <p:cTn id="20" dur="2000"/>
                                        <p:tgtEl>
                                          <p:spTgt spid="12">
                                            <p:bg/>
                                          </p:spTgt>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2000"/>
                                        <p:tgtEl>
                                          <p:spTgt spid="12">
                                            <p:txEl>
                                              <p:pRg st="0" end="0"/>
                                            </p:txEl>
                                          </p:spTgt>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par>
                          <p:cTn id="29" fill="hold">
                            <p:stCondLst>
                              <p:cond delay="850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2000"/>
                                        <p:tgtEl>
                                          <p:spTgt spid="6"/>
                                        </p:tgtEl>
                                      </p:cBhvr>
                                    </p:animEffect>
                                  </p:childTnLst>
                                </p:cTn>
                              </p:par>
                            </p:childTnLst>
                          </p:cTn>
                        </p:par>
                        <p:par>
                          <p:cTn id="33" fill="hold">
                            <p:stCondLst>
                              <p:cond delay="105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2000"/>
                                        <p:tgtEl>
                                          <p:spTgt spid="9"/>
                                        </p:tgtEl>
                                      </p:cBhvr>
                                    </p:animEffect>
                                  </p:childTnLst>
                                </p:cTn>
                              </p:par>
                            </p:childTnLst>
                          </p:cTn>
                        </p:par>
                        <p:par>
                          <p:cTn id="37" fill="hold">
                            <p:stCondLst>
                              <p:cond delay="12500"/>
                            </p:stCondLst>
                            <p:childTnLst>
                              <p:par>
                                <p:cTn id="38" presetID="10"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2000"/>
                                        <p:tgtEl>
                                          <p:spTgt spid="8"/>
                                        </p:tgtEl>
                                      </p:cBhvr>
                                    </p:animEffect>
                                  </p:childTnLst>
                                </p:cTn>
                              </p:par>
                            </p:childTnLst>
                          </p:cTn>
                        </p:par>
                        <p:par>
                          <p:cTn id="41" fill="hold">
                            <p:stCondLst>
                              <p:cond delay="14500"/>
                            </p:stCondLst>
                            <p:childTnLst>
                              <p:par>
                                <p:cTn id="42" presetID="10"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p:bldP spid="6" grpId="0" animBg="1"/>
      <p:bldP spid="8" grpId="0" animBg="1"/>
      <p:bldP spid="9" grpId="0" animBg="1"/>
      <p:bldP spid="10" grpId="0" animBg="1"/>
      <p:bldP spid="11" grpId="0" animBg="1"/>
      <p:bldP spid="12"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720303"/>
            <a:ext cx="9501188" cy="1052513"/>
          </a:xfrm>
        </p:spPr>
        <p:txBody>
          <a:bodyPr/>
          <a:lstStyle/>
          <a:p>
            <a:pPr algn="just" eaLnBrk="1" hangingPunct="1">
              <a:lnSpc>
                <a:spcPct val="80000"/>
              </a:lnSpc>
              <a:buFontTx/>
              <a:buNone/>
            </a:pPr>
            <a:r>
              <a:rPr lang="lv-LV" sz="2800" i="1" dirty="0" smtClean="0"/>
              <a:t>    21 Bet Jēzus, viņu uzlūkodams, iemīlēja viņu un sacīja: "Vienas lietas tev trūkst - ej, pārdod visu, kas tev ir, un dod nabagiem; tad tev būs manta debesīs; ņem krustu un seko Man.“</a:t>
            </a:r>
            <a:endParaRPr lang="lv-LV" sz="2600" i="1" dirty="0" smtClean="0"/>
          </a:p>
        </p:txBody>
      </p:sp>
      <p:sp>
        <p:nvSpPr>
          <p:cNvPr id="6" name="Rectangle 2"/>
          <p:cNvSpPr>
            <a:spLocks noGrp="1" noChangeArrowheads="1"/>
          </p:cNvSpPr>
          <p:nvPr>
            <p:ph type="title"/>
          </p:nvPr>
        </p:nvSpPr>
        <p:spPr>
          <a:xfrm>
            <a:off x="468313" y="-162843"/>
            <a:ext cx="8175625" cy="1071563"/>
          </a:xfrm>
        </p:spPr>
        <p:txBody>
          <a:bodyPr/>
          <a:lstStyle/>
          <a:p>
            <a:pPr eaLnBrk="1" hangingPunct="1"/>
            <a:r>
              <a:rPr lang="lv-LV" sz="4000" b="1" dirty="0" smtClean="0">
                <a:solidFill>
                  <a:schemeClr val="tx1"/>
                </a:solidFill>
              </a:rPr>
              <a:t>Vai tu vari mīlēt Dievu no sirds?</a:t>
            </a:r>
          </a:p>
        </p:txBody>
      </p:sp>
      <p:pic>
        <p:nvPicPr>
          <p:cNvPr id="2" name="Picture 7" descr="THE POOR RICH YOUNG MAN | A CHRISTIAN PILGRIMAGE"/>
          <p:cNvPicPr>
            <a:picLocks noChangeAspect="1" noChangeArrowheads="1"/>
          </p:cNvPicPr>
          <p:nvPr/>
        </p:nvPicPr>
        <p:blipFill>
          <a:blip r:embed="rId2" cstate="print"/>
          <a:srcRect/>
          <a:stretch>
            <a:fillRect/>
          </a:stretch>
        </p:blipFill>
        <p:spPr bwMode="auto">
          <a:xfrm flipH="1">
            <a:off x="5292080" y="2564904"/>
            <a:ext cx="3851920" cy="4248472"/>
          </a:xfrm>
          <a:prstGeom prst="rect">
            <a:avLst/>
          </a:prstGeom>
          <a:ln>
            <a:noFill/>
          </a:ln>
          <a:effectLst>
            <a:softEdge rad="112500"/>
          </a:effectLst>
        </p:spPr>
      </p:pic>
      <p:sp>
        <p:nvSpPr>
          <p:cNvPr id="8" name="Rounded Rectangle 7"/>
          <p:cNvSpPr/>
          <p:nvPr/>
        </p:nvSpPr>
        <p:spPr>
          <a:xfrm>
            <a:off x="107504" y="2132856"/>
            <a:ext cx="770485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Kā cilvēks var mīlēt Dievu, kas visu laiku sagaida no mums labu dzīvi?</a:t>
            </a:r>
          </a:p>
        </p:txBody>
      </p:sp>
      <p:sp>
        <p:nvSpPr>
          <p:cNvPr id="9" name="Rounded Rectangle 8"/>
          <p:cNvSpPr/>
          <p:nvPr/>
        </p:nvSpPr>
        <p:spPr>
          <a:xfrm>
            <a:off x="251520" y="3501008"/>
            <a:ext cx="4896544"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Kā cilvēks var mīlēt Dievu kā bargu soģi?</a:t>
            </a:r>
          </a:p>
        </p:txBody>
      </p:sp>
      <p:sp>
        <p:nvSpPr>
          <p:cNvPr id="10" name="Rounded Rectangle 9"/>
          <p:cNvSpPr/>
          <p:nvPr/>
        </p:nvSpPr>
        <p:spPr>
          <a:xfrm>
            <a:off x="251520" y="4869160"/>
            <a:ext cx="4896544"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Kamēr es gribu visu nopelnīt, es nevaru Dievu mīlēt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000"/>
                                        <p:tgtEl>
                                          <p:spTgt spid="2"/>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utoUpdateAnimBg="0"/>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692696"/>
            <a:ext cx="9501188" cy="1557338"/>
          </a:xfrm>
        </p:spPr>
        <p:txBody>
          <a:bodyPr/>
          <a:lstStyle/>
          <a:p>
            <a:pPr algn="just" eaLnBrk="1" hangingPunct="1">
              <a:lnSpc>
                <a:spcPct val="80000"/>
              </a:lnSpc>
              <a:buFontTx/>
              <a:buNone/>
            </a:pPr>
            <a:r>
              <a:rPr lang="lv-LV" sz="2800" i="1" dirty="0" smtClean="0"/>
              <a:t>    22 Bet tas, par šo vārdu noskumis, aizgāja bēdīgs; jo viņš bija ļoti bagāts. 23 Un Jēzus skatījās apkārt un saka uz Saviem mācekļiem: "Cik grūti bagātie ieies Dieva valstībā!“</a:t>
            </a:r>
            <a:endParaRPr lang="lv-LV" sz="1800" i="1" dirty="0" smtClean="0"/>
          </a:p>
        </p:txBody>
      </p:sp>
      <p:pic>
        <p:nvPicPr>
          <p:cNvPr id="8197" name="Picture 5" descr="RH-RichYoungRuler_DSC_0098"/>
          <p:cNvPicPr>
            <a:picLocks noChangeAspect="1" noChangeArrowheads="1"/>
          </p:cNvPicPr>
          <p:nvPr/>
        </p:nvPicPr>
        <p:blipFill>
          <a:blip r:embed="rId2" cstate="print"/>
          <a:srcRect/>
          <a:stretch>
            <a:fillRect/>
          </a:stretch>
        </p:blipFill>
        <p:spPr bwMode="auto">
          <a:xfrm>
            <a:off x="971600" y="2780927"/>
            <a:ext cx="7501167" cy="4077073"/>
          </a:xfrm>
          <a:prstGeom prst="rect">
            <a:avLst/>
          </a:prstGeom>
          <a:ln>
            <a:noFill/>
          </a:ln>
          <a:effectLst>
            <a:softEdge rad="112500"/>
          </a:effectLst>
        </p:spPr>
      </p:pic>
      <p:sp>
        <p:nvSpPr>
          <p:cNvPr id="5" name="Rectangle 2"/>
          <p:cNvSpPr txBox="1">
            <a:spLocks noChangeArrowheads="1"/>
          </p:cNvSpPr>
          <p:nvPr/>
        </p:nvSpPr>
        <p:spPr>
          <a:xfrm>
            <a:off x="468313" y="-18827"/>
            <a:ext cx="8175625"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smtClean="0">
                <a:ln>
                  <a:noFill/>
                </a:ln>
                <a:solidFill>
                  <a:schemeClr val="tx1"/>
                </a:solidFill>
                <a:effectLst/>
                <a:uLnTx/>
                <a:uFillTx/>
                <a:latin typeface="+mj-lt"/>
                <a:ea typeface="+mj-ea"/>
                <a:cs typeface="+mj-cs"/>
              </a:rPr>
              <a:t>Vai tu vari mīlēt Dievu no sirds?</a:t>
            </a:r>
            <a:endParaRPr kumimoji="0" lang="lv-LV" sz="40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6" name="Rounded Rectangle 5"/>
          <p:cNvSpPr/>
          <p:nvPr/>
        </p:nvSpPr>
        <p:spPr>
          <a:xfrm>
            <a:off x="1835696" y="1844824"/>
            <a:ext cx="684076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Bauslība vienmēr mūs apsūdz un rāda, ka Dievs dusmojas</a:t>
            </a:r>
          </a:p>
        </p:txBody>
      </p:sp>
      <p:sp>
        <p:nvSpPr>
          <p:cNvPr id="8" name="Oval 7"/>
          <p:cNvSpPr/>
          <p:nvPr/>
        </p:nvSpPr>
        <p:spPr>
          <a:xfrm>
            <a:off x="144016" y="5733256"/>
            <a:ext cx="8892480"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1</a:t>
            </a:r>
            <a:r>
              <a:rPr lang="lv-LV" sz="3200" b="1" dirty="0" smtClean="0">
                <a:solidFill>
                  <a:srgbClr val="002060"/>
                </a:solidFill>
              </a:rPr>
              <a:t>b Tev nebūs citus Dievus turēt</a:t>
            </a:r>
            <a:endParaRPr lang="en-US" sz="44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nimBg="1"/>
      <p:bldP spid="8"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5252</TotalTime>
  <Words>1078</Words>
  <Application>Microsoft Office PowerPoint</Application>
  <PresentationFormat>On-screen Show (4:3)</PresentationFormat>
  <Paragraphs>73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Mk.10:17-31 Bagātais jauneklis</vt:lpstr>
      <vt:lpstr>Mk.10:17-31 Bagātais jauneklis</vt:lpstr>
      <vt:lpstr>Mk.10:17-31 Bagātais jauneklis</vt:lpstr>
      <vt:lpstr>Bauslība un Evaņģēlijs</vt:lpstr>
      <vt:lpstr>Pats svarīgākais jautājums dzīvē</vt:lpstr>
      <vt:lpstr>Ticības pārbaude</vt:lpstr>
      <vt:lpstr>Tev būs savu tuvāko mīlēt</vt:lpstr>
      <vt:lpstr>Vai tu vari mīlēt Dievu no sirds?</vt:lpstr>
      <vt:lpstr>Slide 9</vt:lpstr>
      <vt:lpstr>Slide 10</vt:lpstr>
      <vt:lpstr>Vai tu vari mīlēt Dievu no sirds?</vt:lpstr>
      <vt:lpstr>Slide 12</vt:lpstr>
      <vt:lpstr>Bauslība un Evaņģēlijs</vt:lpstr>
      <vt:lpstr>Slide 14</vt:lpstr>
      <vt:lpstr>Slide 15</vt:lpstr>
      <vt:lpstr>Slide 16</vt:lpstr>
      <vt:lpstr>Kā var mīlēt Dievu?</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64</cp:revision>
  <dcterms:created xsi:type="dcterms:W3CDTF">2010-10-07T14:46:11Z</dcterms:created>
  <dcterms:modified xsi:type="dcterms:W3CDTF">2024-01-22T10:35:23Z</dcterms:modified>
</cp:coreProperties>
</file>