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95" r:id="rId4"/>
    <p:sldId id="281" r:id="rId5"/>
    <p:sldId id="296" r:id="rId6"/>
    <p:sldId id="297" r:id="rId7"/>
    <p:sldId id="298" r:id="rId8"/>
    <p:sldId id="301" r:id="rId9"/>
    <p:sldId id="300" r:id="rId10"/>
    <p:sldId id="283" r:id="rId11"/>
    <p:sldId id="299" r:id="rId12"/>
    <p:sldId id="285" r:id="rId13"/>
    <p:sldId id="292" r:id="rId14"/>
    <p:sldId id="293" r:id="rId15"/>
    <p:sldId id="287" r:id="rId16"/>
    <p:sldId id="294" r:id="rId17"/>
    <p:sldId id="291" r:id="rId18"/>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740" y="-64"/>
      </p:cViewPr>
      <p:guideLst>
        <p:guide orient="horz" pos="2160"/>
        <p:guide pos="2880"/>
      </p:guideLst>
    </p:cSldViewPr>
  </p:slid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EFC5C77-EE50-400D-A3EA-18E8A3546BD1}" type="slidenum">
              <a:rPr lang="lv-LV"/>
              <a:pPr>
                <a:defRPr/>
              </a:pPr>
              <a:t>‹#›</a:t>
            </a:fld>
            <a:endParaRPr lang="lv-LV"/>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5BC086F-265C-4581-8BFE-90BD815B643A}" type="slidenum">
              <a:rPr lang="lv-LV"/>
              <a:pPr>
                <a:defRPr/>
              </a:pPr>
              <a:t>‹#›</a:t>
            </a:fld>
            <a:endParaRPr lang="lv-LV"/>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FC709A-F591-49F2-A033-91B1E2332988}" type="slidenum">
              <a:rPr lang="lv-LV"/>
              <a:pPr>
                <a:defRPr/>
              </a:pPr>
              <a:t>‹#›</a:t>
            </a:fld>
            <a:endParaRPr lang="lv-LV"/>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905F5AE-1223-4AF5-868B-0C230B15C337}" type="slidenum">
              <a:rPr lang="lv-LV"/>
              <a:pPr>
                <a:defRPr/>
              </a:pPr>
              <a:t>‹#›</a:t>
            </a:fld>
            <a:endParaRPr lang="lv-LV"/>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9597FB2-C9A5-4850-BC26-386107BF1221}" type="slidenum">
              <a:rPr lang="lv-LV"/>
              <a:pPr>
                <a:defRPr/>
              </a:pPr>
              <a:t>‹#›</a:t>
            </a:fld>
            <a:endParaRPr lang="lv-LV"/>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9C98904-095A-4C99-94BF-56CB23749AF5}" type="slidenum">
              <a:rPr lang="lv-LV"/>
              <a:pPr>
                <a:defRPr/>
              </a:pPr>
              <a:t>‹#›</a:t>
            </a:fld>
            <a:endParaRPr lang="lv-LV"/>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DB5B3AA-EDED-4039-B270-3587BA33E2EE}" type="slidenum">
              <a:rPr lang="lv-LV"/>
              <a:pPr>
                <a:defRPr/>
              </a:pPr>
              <a:t>‹#›</a:t>
            </a:fld>
            <a:endParaRPr lang="lv-LV"/>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5FE80A52-2B5D-47FF-8E3A-7C3FB599D2F3}" type="slidenum">
              <a:rPr lang="lv-LV"/>
              <a:pPr>
                <a:defRPr/>
              </a:pPr>
              <a:t>‹#›</a:t>
            </a:fld>
            <a:endParaRPr lang="lv-LV"/>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68C832E6-5089-4FDD-88EF-6CBC6DE3A4C3}" type="slidenum">
              <a:rPr lang="lv-LV"/>
              <a:pPr>
                <a:defRPr/>
              </a:pPr>
              <a:t>‹#›</a:t>
            </a:fld>
            <a:endParaRPr lang="lv-LV"/>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D49004F-34A6-4ACE-8DC3-784319192DB8}" type="slidenum">
              <a:rPr lang="lv-LV"/>
              <a:pPr>
                <a:defRPr/>
              </a:pPr>
              <a:t>‹#›</a:t>
            </a:fld>
            <a:endParaRPr lang="lv-LV"/>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1EE3D2B9-D9D2-47EB-B415-0776AA551D51}" type="slidenum">
              <a:rPr lang="lv-LV"/>
              <a:pPr>
                <a:defRPr/>
              </a:pPr>
              <a:t>‹#›</a:t>
            </a:fld>
            <a:endParaRPr lang="lv-LV"/>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87298CAF-40AA-41CF-B3CC-668AD93A9EC6}"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2938" y="0"/>
            <a:ext cx="7772400" cy="1143000"/>
          </a:xfrm>
        </p:spPr>
        <p:txBody>
          <a:bodyPr/>
          <a:lstStyle/>
          <a:p>
            <a:pPr eaLnBrk="1" hangingPunct="1"/>
            <a:r>
              <a:rPr lang="lv-LV" sz="4000" smtClean="0"/>
              <a:t>Mt.18:23-35</a:t>
            </a:r>
            <a:r>
              <a:rPr lang="lv-LV" sz="4000" b="1" smtClean="0"/>
              <a:t> </a:t>
            </a:r>
            <a:r>
              <a:rPr lang="lv-LV" sz="4000" smtClean="0"/>
              <a:t>“Lielā piedošana”</a:t>
            </a:r>
          </a:p>
        </p:txBody>
      </p:sp>
      <p:sp>
        <p:nvSpPr>
          <p:cNvPr id="2051" name="Rectangle 3"/>
          <p:cNvSpPr>
            <a:spLocks noChangeArrowheads="1"/>
          </p:cNvSpPr>
          <p:nvPr/>
        </p:nvSpPr>
        <p:spPr bwMode="auto">
          <a:xfrm>
            <a:off x="2571750" y="857250"/>
            <a:ext cx="6572250" cy="461963"/>
          </a:xfrm>
          <a:prstGeom prst="rect">
            <a:avLst/>
          </a:prstGeom>
          <a:noFill/>
          <a:ln w="9525">
            <a:noFill/>
            <a:miter lim="800000"/>
            <a:headEnd/>
            <a:tailEnd/>
          </a:ln>
        </p:spPr>
        <p:txBody>
          <a:bodyPr>
            <a:spAutoFit/>
          </a:bodyPr>
          <a:lstStyle/>
          <a:p>
            <a:pPr algn="r">
              <a:buFont typeface="Wingdings" pitchFamily="2" charset="2"/>
              <a:buNone/>
            </a:pPr>
            <a:r>
              <a:rPr lang="lv-LV" sz="2400" b="1">
                <a:latin typeface="Verdana" pitchFamily="34" charset="0"/>
              </a:rPr>
              <a:t>māc. Roberts Otomers</a:t>
            </a:r>
          </a:p>
        </p:txBody>
      </p:sp>
      <p:pic>
        <p:nvPicPr>
          <p:cNvPr id="2052" name="Picture 3" descr="DOVE019"/>
          <p:cNvPicPr>
            <a:picLocks noChangeAspect="1" noChangeArrowheads="1"/>
          </p:cNvPicPr>
          <p:nvPr/>
        </p:nvPicPr>
        <p:blipFill>
          <a:blip r:embed="rId2"/>
          <a:srcRect/>
          <a:stretch>
            <a:fillRect/>
          </a:stretch>
        </p:blipFill>
        <p:spPr bwMode="auto">
          <a:xfrm>
            <a:off x="0" y="0"/>
            <a:ext cx="720725" cy="1025525"/>
          </a:xfrm>
          <a:prstGeom prst="rect">
            <a:avLst/>
          </a:prstGeom>
          <a:noFill/>
          <a:ln w="9525">
            <a:noFill/>
            <a:miter lim="800000"/>
            <a:headEnd/>
            <a:tailEnd/>
          </a:ln>
        </p:spPr>
      </p:pic>
      <p:sp>
        <p:nvSpPr>
          <p:cNvPr id="2053" name="Text Box 6"/>
          <p:cNvSpPr txBox="1">
            <a:spLocks noChangeArrowheads="1"/>
          </p:cNvSpPr>
          <p:nvPr/>
        </p:nvSpPr>
        <p:spPr bwMode="auto">
          <a:xfrm>
            <a:off x="7429500" y="0"/>
            <a:ext cx="1714500" cy="400050"/>
          </a:xfrm>
          <a:prstGeom prst="rect">
            <a:avLst/>
          </a:prstGeom>
          <a:noFill/>
          <a:ln w="9525">
            <a:noFill/>
            <a:miter lim="800000"/>
            <a:headEnd/>
            <a:tailEnd/>
          </a:ln>
        </p:spPr>
        <p:txBody>
          <a:bodyPr>
            <a:spAutoFit/>
          </a:bodyPr>
          <a:lstStyle/>
          <a:p>
            <a:pPr algn="r">
              <a:spcBef>
                <a:spcPct val="50000"/>
              </a:spcBef>
            </a:pPr>
            <a:r>
              <a:rPr lang="lv-LV" sz="2000" dirty="0" smtClean="0"/>
              <a:t>2.nov.2019.</a:t>
            </a:r>
            <a:endParaRPr lang="lv-LV" sz="2000" dirty="0"/>
          </a:p>
        </p:txBody>
      </p:sp>
      <p:pic>
        <p:nvPicPr>
          <p:cNvPr id="7" name="Picture 5"/>
          <p:cNvPicPr>
            <a:picLocks noChangeAspect="1" noChangeArrowheads="1"/>
          </p:cNvPicPr>
          <p:nvPr/>
        </p:nvPicPr>
        <p:blipFill>
          <a:blip r:embed="rId3" cstate="print"/>
          <a:srcRect/>
          <a:stretch>
            <a:fillRect/>
          </a:stretch>
        </p:blipFill>
        <p:spPr bwMode="auto">
          <a:xfrm>
            <a:off x="928662" y="1357298"/>
            <a:ext cx="6715172" cy="5365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285784" y="0"/>
            <a:ext cx="9429784" cy="4525963"/>
          </a:xfrm>
        </p:spPr>
        <p:txBody>
          <a:bodyPr/>
          <a:lstStyle/>
          <a:p>
            <a:r>
              <a:rPr lang="lv-LV" sz="2800" i="1" dirty="0" smtClean="0"/>
              <a:t>26 Tad kalps krita pie zemes un viņu gauži lūdza, sacīdams: cieties ar mani, es tev visu nomaksāšu.</a:t>
            </a:r>
            <a:endParaRPr lang="lv-LV" sz="2800" dirty="0" smtClean="0"/>
          </a:p>
        </p:txBody>
      </p:sp>
      <p:pic>
        <p:nvPicPr>
          <p:cNvPr id="6149" name="Picture 5"/>
          <p:cNvPicPr>
            <a:picLocks noChangeAspect="1" noChangeArrowheads="1"/>
          </p:cNvPicPr>
          <p:nvPr/>
        </p:nvPicPr>
        <p:blipFill>
          <a:blip r:embed="rId2" cstate="print"/>
          <a:srcRect/>
          <a:stretch>
            <a:fillRect/>
          </a:stretch>
        </p:blipFill>
        <p:spPr bwMode="auto">
          <a:xfrm>
            <a:off x="4714876" y="1214422"/>
            <a:ext cx="4184686"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3317" name="Rectangle 7"/>
          <p:cNvSpPr>
            <a:spLocks noChangeArrowheads="1"/>
          </p:cNvSpPr>
          <p:nvPr/>
        </p:nvSpPr>
        <p:spPr bwMode="auto">
          <a:xfrm>
            <a:off x="0" y="857250"/>
            <a:ext cx="4572000" cy="1384300"/>
          </a:xfrm>
          <a:prstGeom prst="rect">
            <a:avLst/>
          </a:prstGeom>
          <a:noFill/>
          <a:ln w="9525">
            <a:noFill/>
            <a:miter lim="800000"/>
            <a:headEnd/>
            <a:tailEnd/>
          </a:ln>
        </p:spPr>
        <p:txBody>
          <a:bodyPr>
            <a:spAutoFit/>
          </a:bodyPr>
          <a:lstStyle/>
          <a:p>
            <a:r>
              <a:rPr lang="lv-LV" sz="2800" i="1"/>
              <a:t>27 Tad kungam palika kalpa žēl, un viņš to palaida un parādu tam arī atlaida.</a:t>
            </a:r>
            <a:endParaRPr lang="lv-LV" sz="2000"/>
          </a:p>
        </p:txBody>
      </p:sp>
      <p:sp>
        <p:nvSpPr>
          <p:cNvPr id="7173" name="Rectangle 6"/>
          <p:cNvSpPr>
            <a:spLocks noChangeArrowheads="1"/>
          </p:cNvSpPr>
          <p:nvPr/>
        </p:nvSpPr>
        <p:spPr bwMode="auto">
          <a:xfrm>
            <a:off x="0" y="2286000"/>
            <a:ext cx="4786314" cy="4401205"/>
          </a:xfrm>
          <a:prstGeom prst="rect">
            <a:avLst/>
          </a:prstGeom>
          <a:noFill/>
          <a:ln w="9525">
            <a:noFill/>
            <a:miter lim="800000"/>
            <a:headEnd/>
            <a:tailEnd/>
          </a:ln>
        </p:spPr>
        <p:txBody>
          <a:bodyPr wrap="square">
            <a:spAutoFit/>
          </a:bodyPr>
          <a:lstStyle/>
          <a:p>
            <a:pPr>
              <a:buFont typeface="Arial" pitchFamily="34" charset="0"/>
              <a:buChar char="•"/>
            </a:pPr>
            <a:r>
              <a:rPr lang="lv-LV" sz="2800" dirty="0" smtClean="0"/>
              <a:t>Ko man darīt, ja saprotu, ka arī </a:t>
            </a:r>
            <a:r>
              <a:rPr lang="lv-LV" sz="2800" b="1" dirty="0" smtClean="0"/>
              <a:t>mans grēku parāds </a:t>
            </a:r>
            <a:r>
              <a:rPr lang="lv-LV" sz="2800" dirty="0" smtClean="0"/>
              <a:t>ir </a:t>
            </a:r>
            <a:r>
              <a:rPr lang="lv-LV" sz="2800" b="1" dirty="0" smtClean="0"/>
              <a:t>ļoti liels</a:t>
            </a:r>
            <a:r>
              <a:rPr lang="lv-LV" sz="2800" dirty="0" smtClean="0"/>
              <a:t>? </a:t>
            </a:r>
            <a:r>
              <a:rPr lang="lv-LV" sz="2800" dirty="0" smtClean="0">
                <a:sym typeface="Wingdings" pitchFamily="2" charset="2"/>
              </a:rPr>
              <a:t> </a:t>
            </a:r>
            <a:r>
              <a:rPr lang="lv-LV" sz="2800" b="1" dirty="0" smtClean="0">
                <a:sym typeface="Wingdings" pitchFamily="2" charset="2"/>
              </a:rPr>
              <a:t>izsūdzēt grēkus</a:t>
            </a:r>
          </a:p>
          <a:p>
            <a:pPr>
              <a:buFont typeface="Arial" pitchFamily="34" charset="0"/>
              <a:buChar char="•"/>
            </a:pPr>
            <a:r>
              <a:rPr lang="lv-LV" sz="2800" dirty="0" smtClean="0">
                <a:sym typeface="Wingdings" pitchFamily="2" charset="2"/>
              </a:rPr>
              <a:t>Kāpēc kungs </a:t>
            </a:r>
            <a:r>
              <a:rPr lang="lv-LV" sz="2800" b="1" dirty="0" smtClean="0">
                <a:sym typeface="Wingdings" pitchFamily="2" charset="2"/>
              </a:rPr>
              <a:t>apžēlojās</a:t>
            </a:r>
            <a:r>
              <a:rPr lang="lv-LV" sz="2800" dirty="0" smtClean="0">
                <a:sym typeface="Wingdings" pitchFamily="2" charset="2"/>
              </a:rPr>
              <a:t> par šo </a:t>
            </a:r>
            <a:r>
              <a:rPr lang="lv-LV" sz="2800" b="1" dirty="0" smtClean="0">
                <a:sym typeface="Wingdings" pitchFamily="2" charset="2"/>
              </a:rPr>
              <a:t>lielo parādnieku</a:t>
            </a:r>
            <a:r>
              <a:rPr lang="lv-LV" sz="2800" dirty="0" smtClean="0">
                <a:sym typeface="Wingdings" pitchFamily="2" charset="2"/>
              </a:rPr>
              <a:t>?</a:t>
            </a:r>
          </a:p>
          <a:p>
            <a:pPr>
              <a:buFont typeface="Arial" pitchFamily="34" charset="0"/>
              <a:buChar char="•"/>
            </a:pPr>
            <a:r>
              <a:rPr lang="lv-LV" sz="2800" dirty="0" smtClean="0">
                <a:sym typeface="Wingdings" pitchFamily="2" charset="2"/>
              </a:rPr>
              <a:t>Tā ir </a:t>
            </a:r>
            <a:r>
              <a:rPr lang="lv-LV" sz="2800" b="1" dirty="0" smtClean="0">
                <a:sym typeface="Wingdings" pitchFamily="2" charset="2"/>
              </a:rPr>
              <a:t>Dieva dziļākā būtība</a:t>
            </a:r>
            <a:r>
              <a:rPr lang="lv-LV" sz="2800" dirty="0" smtClean="0">
                <a:sym typeface="Wingdings" pitchFamily="2" charset="2"/>
              </a:rPr>
              <a:t>!</a:t>
            </a:r>
          </a:p>
          <a:p>
            <a:pPr>
              <a:buFont typeface="Arial" pitchFamily="34" charset="0"/>
              <a:buChar char="•"/>
            </a:pPr>
            <a:r>
              <a:rPr lang="lv-LV" sz="2800" dirty="0" smtClean="0">
                <a:sym typeface="Wingdings" pitchFamily="2" charset="2"/>
              </a:rPr>
              <a:t>Tāda ir </a:t>
            </a:r>
            <a:r>
              <a:rPr lang="lv-LV" sz="2800" b="1" dirty="0" smtClean="0">
                <a:sym typeface="Wingdings" pitchFamily="2" charset="2"/>
              </a:rPr>
              <a:t>Dieva nepelnītā mīlestība</a:t>
            </a:r>
            <a:r>
              <a:rPr lang="lv-LV" sz="2800" dirty="0" smtClean="0">
                <a:sym typeface="Wingdings" pitchFamily="2" charset="2"/>
              </a:rPr>
              <a:t> pret visiem cilvēkiem – Viņa </a:t>
            </a:r>
            <a:r>
              <a:rPr lang="lv-LV" sz="2800" b="1" dirty="0" smtClean="0">
                <a:sym typeface="Wingdings" pitchFamily="2" charset="2"/>
              </a:rPr>
              <a:t>radībām</a:t>
            </a:r>
            <a:r>
              <a:rPr lang="lv-LV" sz="2800" dirty="0" smtClean="0">
                <a:sym typeface="Wingdings" pitchFamily="2" charset="2"/>
              </a:rPr>
              <a:t>!</a:t>
            </a:r>
            <a:endParaRPr lang="lv-LV"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additive="base">
                                        <p:cTn id="7" dur="500" fill="hold"/>
                                        <p:tgtEl>
                                          <p:spTgt spid="1331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317"/>
                                        </p:tgtEl>
                                        <p:attrNameLst>
                                          <p:attrName>style.visibility</p:attrName>
                                        </p:attrNameLst>
                                      </p:cBhvr>
                                      <p:to>
                                        <p:strVal val="visible"/>
                                      </p:to>
                                    </p:set>
                                    <p:anim calcmode="lin" valueType="num">
                                      <p:cBhvr additive="base">
                                        <p:cTn id="12" dur="500" fill="hold"/>
                                        <p:tgtEl>
                                          <p:spTgt spid="13317"/>
                                        </p:tgtEl>
                                        <p:attrNameLst>
                                          <p:attrName>ppt_x</p:attrName>
                                        </p:attrNameLst>
                                      </p:cBhvr>
                                      <p:tavLst>
                                        <p:tav tm="0">
                                          <p:val>
                                            <p:strVal val="#ppt_x"/>
                                          </p:val>
                                        </p:tav>
                                        <p:tav tm="100000">
                                          <p:val>
                                            <p:strVal val="#ppt_x"/>
                                          </p:val>
                                        </p:tav>
                                      </p:tavLst>
                                    </p:anim>
                                    <p:anim calcmode="lin" valueType="num">
                                      <p:cBhvr additive="base">
                                        <p:cTn id="13" dur="500" fill="hold"/>
                                        <p:tgtEl>
                                          <p:spTgt spid="13317"/>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6149"/>
                                        </p:tgtEl>
                                        <p:attrNameLst>
                                          <p:attrName>style.visibility</p:attrName>
                                        </p:attrNameLst>
                                      </p:cBhvr>
                                      <p:to>
                                        <p:strVal val="visible"/>
                                      </p:to>
                                    </p:set>
                                    <p:anim calcmode="lin" valueType="num">
                                      <p:cBhvr additive="base">
                                        <p:cTn id="16" dur="500" fill="hold"/>
                                        <p:tgtEl>
                                          <p:spTgt spid="6149"/>
                                        </p:tgtEl>
                                        <p:attrNameLst>
                                          <p:attrName>ppt_x</p:attrName>
                                        </p:attrNameLst>
                                      </p:cBhvr>
                                      <p:tavLst>
                                        <p:tav tm="0">
                                          <p:val>
                                            <p:strVal val="#ppt_x"/>
                                          </p:val>
                                        </p:tav>
                                        <p:tav tm="100000">
                                          <p:val>
                                            <p:strVal val="#ppt_x"/>
                                          </p:val>
                                        </p:tav>
                                      </p:tavLst>
                                    </p:anim>
                                    <p:anim calcmode="lin" valueType="num">
                                      <p:cBhvr additive="base">
                                        <p:cTn id="17" dur="500" fill="hold"/>
                                        <p:tgtEl>
                                          <p:spTgt spid="6149"/>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7173">
                                            <p:txEl>
                                              <p:pRg st="0" end="0"/>
                                            </p:txEl>
                                          </p:spTgt>
                                        </p:tgtEl>
                                        <p:attrNameLst>
                                          <p:attrName>style.visibility</p:attrName>
                                        </p:attrNameLst>
                                      </p:cBhvr>
                                      <p:to>
                                        <p:strVal val="visible"/>
                                      </p:to>
                                    </p:set>
                                    <p:anim calcmode="lin" valueType="num">
                                      <p:cBhvr additive="base">
                                        <p:cTn id="21" dur="500" fill="hold"/>
                                        <p:tgtEl>
                                          <p:spTgt spid="7173">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73">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7173">
                                            <p:txEl>
                                              <p:pRg st="1" end="1"/>
                                            </p:txEl>
                                          </p:spTgt>
                                        </p:tgtEl>
                                        <p:attrNameLst>
                                          <p:attrName>style.visibility</p:attrName>
                                        </p:attrNameLst>
                                      </p:cBhvr>
                                      <p:to>
                                        <p:strVal val="visible"/>
                                      </p:to>
                                    </p:set>
                                    <p:anim calcmode="lin" valueType="num">
                                      <p:cBhvr additive="base">
                                        <p:cTn id="26" dur="500" fill="hold"/>
                                        <p:tgtEl>
                                          <p:spTgt spid="7173">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173">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7173">
                                            <p:txEl>
                                              <p:pRg st="2" end="2"/>
                                            </p:txEl>
                                          </p:spTgt>
                                        </p:tgtEl>
                                        <p:attrNameLst>
                                          <p:attrName>style.visibility</p:attrName>
                                        </p:attrNameLst>
                                      </p:cBhvr>
                                      <p:to>
                                        <p:strVal val="visible"/>
                                      </p:to>
                                    </p:set>
                                    <p:anim calcmode="lin" valueType="num">
                                      <p:cBhvr additive="base">
                                        <p:cTn id="31" dur="500" fill="hold"/>
                                        <p:tgtEl>
                                          <p:spTgt spid="7173">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173">
                                            <p:txEl>
                                              <p:pRg st="2" end="2"/>
                                            </p:txEl>
                                          </p:spTgt>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nodeType="afterEffect">
                                  <p:stCondLst>
                                    <p:cond delay="0"/>
                                  </p:stCondLst>
                                  <p:childTnLst>
                                    <p:set>
                                      <p:cBhvr>
                                        <p:cTn id="35" dur="1" fill="hold">
                                          <p:stCondLst>
                                            <p:cond delay="0"/>
                                          </p:stCondLst>
                                        </p:cTn>
                                        <p:tgtEl>
                                          <p:spTgt spid="7173">
                                            <p:txEl>
                                              <p:pRg st="3" end="3"/>
                                            </p:txEl>
                                          </p:spTgt>
                                        </p:tgtEl>
                                        <p:attrNameLst>
                                          <p:attrName>style.visibility</p:attrName>
                                        </p:attrNameLst>
                                      </p:cBhvr>
                                      <p:to>
                                        <p:strVal val="visible"/>
                                      </p:to>
                                    </p:set>
                                    <p:anim calcmode="lin" valueType="num">
                                      <p:cBhvr additive="base">
                                        <p:cTn id="36" dur="500" fill="hold"/>
                                        <p:tgtEl>
                                          <p:spTgt spid="717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17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p:bldP spid="133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3E1ECE72-EC48-48BA-AF91-EAB78ED3CA4E}" type="slidenum">
              <a:rPr lang="en-US"/>
              <a:pPr>
                <a:defRPr/>
              </a:pPr>
              <a:t>11</a:t>
            </a:fld>
            <a:endParaRPr lang="en-US"/>
          </a:p>
        </p:txBody>
      </p:sp>
      <p:sp>
        <p:nvSpPr>
          <p:cNvPr id="37892" name="Rectangle 4"/>
          <p:cNvSpPr>
            <a:spLocks noChangeArrowheads="1"/>
          </p:cNvSpPr>
          <p:nvPr/>
        </p:nvSpPr>
        <p:spPr bwMode="auto">
          <a:xfrm>
            <a:off x="0" y="-24"/>
            <a:ext cx="9144000" cy="549275"/>
          </a:xfrm>
          <a:prstGeom prst="rect">
            <a:avLst/>
          </a:prstGeom>
          <a:noFill/>
          <a:ln w="9525">
            <a:noFill/>
            <a:miter lim="800000"/>
            <a:headEnd/>
            <a:tailEnd/>
          </a:ln>
          <a:effectLst/>
        </p:spPr>
        <p:txBody>
          <a:bodyPr anchor="ctr" anchorCtr="1"/>
          <a:lstStyle/>
          <a:p>
            <a:pPr marL="838200" indent="-838200" algn="ctr" eaLnBrk="1" hangingPunct="1">
              <a:defRPr/>
            </a:pPr>
            <a:r>
              <a:rPr lang="lv-LV" sz="3200" b="1" dirty="0" smtClean="0"/>
              <a:t>Dieva dāvana - nepelnītā žēlastība!</a:t>
            </a:r>
            <a:endParaRPr lang="en-US" sz="3400" dirty="0"/>
          </a:p>
        </p:txBody>
      </p:sp>
      <p:sp>
        <p:nvSpPr>
          <p:cNvPr id="37893" name="Rectangle 5"/>
          <p:cNvSpPr>
            <a:spLocks noChangeArrowheads="1"/>
          </p:cNvSpPr>
          <p:nvPr/>
        </p:nvSpPr>
        <p:spPr bwMode="auto">
          <a:xfrm>
            <a:off x="0" y="1714500"/>
            <a:ext cx="7643813" cy="4508500"/>
          </a:xfrm>
          <a:prstGeom prst="rect">
            <a:avLst/>
          </a:prstGeom>
          <a:noFill/>
          <a:ln w="9525">
            <a:noFill/>
            <a:miter lim="800000"/>
            <a:headEnd/>
            <a:tailEnd/>
          </a:ln>
        </p:spPr>
        <p:txBody>
          <a:bodyPr/>
          <a:lstStyle/>
          <a:p>
            <a:pPr eaLnBrk="1" hangingPunct="1">
              <a:spcBef>
                <a:spcPts val="0"/>
              </a:spcBef>
              <a:buClr>
                <a:schemeClr val="tx2"/>
              </a:buClr>
              <a:buFontTx/>
              <a:buChar char="•"/>
            </a:pPr>
            <a:r>
              <a:rPr lang="lv-LV" sz="2800" dirty="0" smtClean="0"/>
              <a:t>“</a:t>
            </a:r>
            <a:r>
              <a:rPr lang="lv-LV" sz="2800" i="1" dirty="0" smtClean="0"/>
              <a:t>Šī </a:t>
            </a:r>
            <a:r>
              <a:rPr lang="lv-LV" sz="2800" b="1" i="1" dirty="0" smtClean="0"/>
              <a:t>Dieva taisnība</a:t>
            </a:r>
            <a:r>
              <a:rPr lang="lv-LV" sz="2800" i="1" dirty="0" smtClean="0"/>
              <a:t> dota ticībā uz Jēzu Kristu </a:t>
            </a:r>
            <a:r>
              <a:rPr lang="lv-LV" sz="2800" b="1" i="1" dirty="0" smtClean="0"/>
              <a:t>visiem, kas tic</a:t>
            </a:r>
            <a:r>
              <a:rPr lang="lv-LV" sz="2800" i="1" dirty="0" smtClean="0"/>
              <a:t>... </a:t>
            </a:r>
            <a:r>
              <a:rPr lang="lv-LV" sz="2800" b="1" i="1" dirty="0" smtClean="0"/>
              <a:t>Dievs</a:t>
            </a:r>
            <a:r>
              <a:rPr lang="lv-LV" sz="2800" i="1" dirty="0" smtClean="0"/>
              <a:t> </a:t>
            </a:r>
            <a:r>
              <a:rPr lang="lv-LV" sz="2800" i="1" dirty="0"/>
              <a:t>Savā </a:t>
            </a:r>
            <a:r>
              <a:rPr lang="lv-LV" sz="2800" b="1" i="1" dirty="0"/>
              <a:t>žēlastībā </a:t>
            </a:r>
            <a:r>
              <a:rPr lang="lv-LV" sz="2800" i="1" dirty="0"/>
              <a:t>tos</a:t>
            </a:r>
            <a:r>
              <a:rPr lang="lv-LV" sz="2800" b="1" i="1" dirty="0"/>
              <a:t> </a:t>
            </a:r>
            <a:r>
              <a:rPr lang="lv-LV" sz="2800" i="1" dirty="0"/>
              <a:t>attaisno</a:t>
            </a:r>
            <a:r>
              <a:rPr lang="lv-LV" sz="2800" b="1" i="1" dirty="0"/>
              <a:t> bez nopelna</a:t>
            </a:r>
            <a:r>
              <a:rPr lang="lv-LV" sz="2800" i="1" dirty="0"/>
              <a:t>, sagādājis tiem </a:t>
            </a:r>
            <a:r>
              <a:rPr lang="lv-LV" sz="2800" b="1" i="1" dirty="0"/>
              <a:t>pestīšanu Jēzū </a:t>
            </a:r>
            <a:r>
              <a:rPr lang="lv-LV" sz="2800" b="1" i="1" dirty="0" smtClean="0"/>
              <a:t>Kristū</a:t>
            </a:r>
            <a:r>
              <a:rPr lang="lv-LV" sz="2800" i="1" dirty="0" smtClean="0"/>
              <a:t>..</a:t>
            </a:r>
            <a:r>
              <a:rPr lang="lv-LV" sz="2800" dirty="0" smtClean="0"/>
              <a:t>. </a:t>
            </a:r>
            <a:r>
              <a:rPr lang="lv-LV" sz="2800" i="1" dirty="0" smtClean="0"/>
              <a:t>jo </a:t>
            </a:r>
            <a:r>
              <a:rPr lang="lv-LV" sz="2800" b="1" i="1" dirty="0" smtClean="0"/>
              <a:t>Viņš piedod visus </a:t>
            </a:r>
            <a:r>
              <a:rPr lang="lv-LV" sz="2800" i="1" dirty="0" smtClean="0"/>
              <a:t>agrāk, </a:t>
            </a:r>
            <a:r>
              <a:rPr lang="lv-LV" sz="2800" b="1" i="1" dirty="0" smtClean="0"/>
              <a:t>dievišķās pacietības laikā</a:t>
            </a:r>
            <a:r>
              <a:rPr lang="lv-LV" sz="2800" i="1" dirty="0" smtClean="0"/>
              <a:t>, </a:t>
            </a:r>
            <a:r>
              <a:rPr lang="lv-LV" sz="2800" b="1" i="1" dirty="0" smtClean="0"/>
              <a:t>nodarītos </a:t>
            </a:r>
            <a:r>
              <a:rPr lang="lv-LV" sz="2800" b="1" i="1" dirty="0" smtClean="0"/>
              <a:t>grēkus</a:t>
            </a:r>
            <a:r>
              <a:rPr lang="lv-LV" sz="2800" dirty="0" smtClean="0"/>
              <a:t>” </a:t>
            </a:r>
            <a:r>
              <a:rPr lang="lv-LV" sz="2800" dirty="0"/>
              <a:t>(</a:t>
            </a:r>
            <a:r>
              <a:rPr lang="lv-LV" sz="2800" dirty="0" smtClean="0"/>
              <a:t>Rom.3:22, 24, 26)</a:t>
            </a:r>
            <a:r>
              <a:rPr lang="en-US" sz="2800" dirty="0" smtClean="0"/>
              <a:t> </a:t>
            </a:r>
            <a:endParaRPr lang="lv-LV" sz="2800" dirty="0"/>
          </a:p>
          <a:p>
            <a:pPr algn="just" eaLnBrk="1" hangingPunct="1">
              <a:spcBef>
                <a:spcPts val="0"/>
              </a:spcBef>
              <a:buClr>
                <a:schemeClr val="tx2"/>
              </a:buClr>
              <a:buFontTx/>
              <a:buChar char="•"/>
            </a:pPr>
            <a:r>
              <a:rPr lang="lv-LV" sz="2800" dirty="0"/>
              <a:t> “</a:t>
            </a:r>
            <a:r>
              <a:rPr lang="lv-LV" sz="2800" i="1" dirty="0"/>
              <a:t>Svētīgs, kam pārkāpumi piedoti, kam </a:t>
            </a:r>
            <a:r>
              <a:rPr lang="lv-LV" sz="2800" b="1" i="1" dirty="0"/>
              <a:t>grēki nolīdzināti</a:t>
            </a:r>
            <a:r>
              <a:rPr lang="lv-LV" sz="2800" i="1" dirty="0"/>
              <a:t>! Svētīgs tas cilvēks, kam Tas Kungs </a:t>
            </a:r>
            <a:r>
              <a:rPr lang="lv-LV" sz="2800" b="1" i="1" dirty="0"/>
              <a:t>nepielīdzina</a:t>
            </a:r>
            <a:r>
              <a:rPr lang="lv-LV" sz="2800" i="1" dirty="0"/>
              <a:t> viņa </a:t>
            </a:r>
            <a:r>
              <a:rPr lang="lv-LV" sz="2800" b="1" i="1" dirty="0"/>
              <a:t>vainu</a:t>
            </a:r>
            <a:r>
              <a:rPr lang="lv-LV" sz="2800" dirty="0"/>
              <a:t>.” (</a:t>
            </a:r>
            <a:r>
              <a:rPr lang="lv-LV" sz="2800" dirty="0" smtClean="0"/>
              <a:t>Ps.32:1–2</a:t>
            </a:r>
            <a:r>
              <a:rPr lang="lv-LV" sz="2800" dirty="0"/>
              <a:t>)</a:t>
            </a:r>
          </a:p>
          <a:p>
            <a:pPr algn="just" eaLnBrk="1" hangingPunct="1">
              <a:spcBef>
                <a:spcPts val="0"/>
              </a:spcBef>
              <a:buClr>
                <a:schemeClr val="tx2"/>
              </a:buClr>
              <a:buFontTx/>
              <a:buChar char="•"/>
            </a:pPr>
            <a:r>
              <a:rPr lang="lv-LV" sz="2800" dirty="0"/>
              <a:t>“Jo </a:t>
            </a:r>
            <a:r>
              <a:rPr lang="lv-LV" sz="2800" b="1" dirty="0"/>
              <a:t>no žēlastības </a:t>
            </a:r>
            <a:r>
              <a:rPr lang="lv-LV" sz="2800" dirty="0"/>
              <a:t>jūs esat</a:t>
            </a:r>
            <a:r>
              <a:rPr lang="lv-LV" sz="2800" b="1" dirty="0"/>
              <a:t> pestīti ticībā</a:t>
            </a:r>
            <a:r>
              <a:rPr lang="lv-LV" sz="2800" dirty="0"/>
              <a:t>, un tas nav no jums, tā ir </a:t>
            </a:r>
            <a:r>
              <a:rPr lang="lv-LV" sz="2800" b="1" dirty="0"/>
              <a:t>Dieva dāvana</a:t>
            </a:r>
            <a:r>
              <a:rPr lang="lv-LV" sz="2800" dirty="0"/>
              <a:t>. </a:t>
            </a:r>
            <a:r>
              <a:rPr lang="lv-LV" sz="2800" b="1" dirty="0"/>
              <a:t>Ne ar darbiem</a:t>
            </a:r>
            <a:r>
              <a:rPr lang="lv-LV" sz="2800" dirty="0"/>
              <a:t>, lai </a:t>
            </a:r>
            <a:r>
              <a:rPr lang="lv-LV" sz="2800" b="1" dirty="0"/>
              <a:t>neviens nelielītos</a:t>
            </a:r>
            <a:r>
              <a:rPr lang="lv-LV" sz="2800" dirty="0"/>
              <a:t>.” (</a:t>
            </a:r>
            <a:r>
              <a:rPr lang="lv-LV" sz="2800" dirty="0" smtClean="0"/>
              <a:t>Ef.2:8–9)</a:t>
            </a:r>
            <a:endParaRPr lang="lv-LV" sz="2400" u="sng" dirty="0"/>
          </a:p>
        </p:txBody>
      </p:sp>
      <p:sp>
        <p:nvSpPr>
          <p:cNvPr id="37897" name="Rectangle 9"/>
          <p:cNvSpPr>
            <a:spLocks noChangeArrowheads="1"/>
          </p:cNvSpPr>
          <p:nvPr/>
        </p:nvSpPr>
        <p:spPr bwMode="auto">
          <a:xfrm>
            <a:off x="0" y="500042"/>
            <a:ext cx="9358346" cy="1292662"/>
          </a:xfrm>
          <a:prstGeom prst="rect">
            <a:avLst/>
          </a:prstGeom>
          <a:noFill/>
          <a:ln w="9525">
            <a:noFill/>
            <a:miter lim="800000"/>
            <a:headEnd/>
            <a:tailEnd/>
          </a:ln>
        </p:spPr>
        <p:txBody>
          <a:bodyPr wrap="square">
            <a:spAutoFit/>
          </a:bodyPr>
          <a:lstStyle/>
          <a:p>
            <a:pPr>
              <a:buFont typeface="Arial" pitchFamily="34" charset="0"/>
              <a:buChar char="•"/>
            </a:pPr>
            <a:r>
              <a:rPr lang="lv-LV" sz="2600" i="1" dirty="0" smtClean="0"/>
              <a:t>“Kur </a:t>
            </a:r>
            <a:r>
              <a:rPr lang="lv-LV" sz="2600" i="1" dirty="0" smtClean="0"/>
              <a:t>ir tāds Dievs, kā Tu esi, kas </a:t>
            </a:r>
            <a:r>
              <a:rPr lang="lv-LV" sz="2600" b="1" i="1" dirty="0" smtClean="0"/>
              <a:t>piedod grēkus </a:t>
            </a:r>
            <a:r>
              <a:rPr lang="lv-LV" sz="2600" i="1" dirty="0" smtClean="0"/>
              <a:t>un </a:t>
            </a:r>
            <a:r>
              <a:rPr lang="lv-LV" sz="2600" b="1" i="1" dirty="0" smtClean="0"/>
              <a:t>neatmaksā</a:t>
            </a:r>
            <a:r>
              <a:rPr lang="lv-LV" sz="2600" i="1" dirty="0" smtClean="0"/>
              <a:t> Savas tautas atlikušajiem </a:t>
            </a:r>
            <a:r>
              <a:rPr lang="lv-LV" sz="2600" b="1" i="1" dirty="0" smtClean="0"/>
              <a:t>viņu</a:t>
            </a:r>
            <a:r>
              <a:rPr lang="lv-LV" sz="2600" i="1" dirty="0" smtClean="0"/>
              <a:t> </a:t>
            </a:r>
            <a:r>
              <a:rPr lang="lv-LV" sz="2600" b="1" i="1" dirty="0" smtClean="0"/>
              <a:t>noziegumus</a:t>
            </a:r>
            <a:r>
              <a:rPr lang="lv-LV" sz="2600" i="1" dirty="0" smtClean="0"/>
              <a:t>, kas </a:t>
            </a:r>
            <a:r>
              <a:rPr lang="lv-LV" sz="2600" b="1" i="1" dirty="0" smtClean="0"/>
              <a:t>mūžīgi netur dusmas</a:t>
            </a:r>
            <a:r>
              <a:rPr lang="lv-LV" sz="2600" i="1" dirty="0" smtClean="0"/>
              <a:t>? Jo Tev patīk </a:t>
            </a:r>
            <a:r>
              <a:rPr lang="lv-LV" sz="2600" b="1" i="1" dirty="0" smtClean="0"/>
              <a:t>žēlastība</a:t>
            </a:r>
            <a:r>
              <a:rPr lang="lv-LV" sz="2600" dirty="0" smtClean="0"/>
              <a:t>.” (Mih.7:18)</a:t>
            </a:r>
            <a:endParaRPr lang="lv-LV" sz="2600" dirty="0"/>
          </a:p>
        </p:txBody>
      </p:sp>
      <p:pic>
        <p:nvPicPr>
          <p:cNvPr id="37898" name="Picture 10" descr="pavils"/>
          <p:cNvPicPr>
            <a:picLocks noChangeAspect="1" noChangeArrowheads="1"/>
          </p:cNvPicPr>
          <p:nvPr/>
        </p:nvPicPr>
        <p:blipFill>
          <a:blip r:embed="rId2" cstate="print"/>
          <a:srcRect/>
          <a:stretch>
            <a:fillRect/>
          </a:stretch>
        </p:blipFill>
        <p:spPr bwMode="auto">
          <a:xfrm>
            <a:off x="7596188" y="2205038"/>
            <a:ext cx="1646237" cy="41830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7892"/>
                                        </p:tgtEl>
                                        <p:attrNameLst>
                                          <p:attrName>style.visibility</p:attrName>
                                        </p:attrNameLst>
                                      </p:cBhvr>
                                      <p:to>
                                        <p:strVal val="visible"/>
                                      </p:to>
                                    </p:set>
                                    <p:anim calcmode="lin" valueType="num">
                                      <p:cBhvr additive="base">
                                        <p:cTn id="7" dur="500" fill="hold"/>
                                        <p:tgtEl>
                                          <p:spTgt spid="37892"/>
                                        </p:tgtEl>
                                        <p:attrNameLst>
                                          <p:attrName>ppt_x</p:attrName>
                                        </p:attrNameLst>
                                      </p:cBhvr>
                                      <p:tavLst>
                                        <p:tav tm="0">
                                          <p:val>
                                            <p:strVal val="#ppt_x"/>
                                          </p:val>
                                        </p:tav>
                                        <p:tav tm="100000">
                                          <p:val>
                                            <p:strVal val="#ppt_x"/>
                                          </p:val>
                                        </p:tav>
                                      </p:tavLst>
                                    </p:anim>
                                    <p:anim calcmode="lin" valueType="num">
                                      <p:cBhvr additive="base">
                                        <p:cTn id="8" dur="500" fill="hold"/>
                                        <p:tgtEl>
                                          <p:spTgt spid="3789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 presetClass="entr" presetSubtype="16" fill="hold" grpId="0" nodeType="afterEffect">
                                  <p:stCondLst>
                                    <p:cond delay="0"/>
                                  </p:stCondLst>
                                  <p:childTnLst>
                                    <p:set>
                                      <p:cBhvr>
                                        <p:cTn id="11" dur="1" fill="hold">
                                          <p:stCondLst>
                                            <p:cond delay="0"/>
                                          </p:stCondLst>
                                        </p:cTn>
                                        <p:tgtEl>
                                          <p:spTgt spid="37897"/>
                                        </p:tgtEl>
                                        <p:attrNameLst>
                                          <p:attrName>style.visibility</p:attrName>
                                        </p:attrNameLst>
                                      </p:cBhvr>
                                      <p:to>
                                        <p:strVal val="visible"/>
                                      </p:to>
                                    </p:set>
                                    <p:animEffect transition="in" filter="box(in)">
                                      <p:cBhvr>
                                        <p:cTn id="12" dur="500"/>
                                        <p:tgtEl>
                                          <p:spTgt spid="37897"/>
                                        </p:tgtEl>
                                      </p:cBhvr>
                                    </p:animEffect>
                                  </p:childTnLst>
                                </p:cTn>
                              </p:par>
                              <p:par>
                                <p:cTn id="13" presetID="3" presetClass="entr" presetSubtype="10" fill="hold" nodeType="withEffect">
                                  <p:stCondLst>
                                    <p:cond delay="0"/>
                                  </p:stCondLst>
                                  <p:childTnLst>
                                    <p:set>
                                      <p:cBhvr>
                                        <p:cTn id="14" dur="1" fill="hold">
                                          <p:stCondLst>
                                            <p:cond delay="0"/>
                                          </p:stCondLst>
                                        </p:cTn>
                                        <p:tgtEl>
                                          <p:spTgt spid="37898"/>
                                        </p:tgtEl>
                                        <p:attrNameLst>
                                          <p:attrName>style.visibility</p:attrName>
                                        </p:attrNameLst>
                                      </p:cBhvr>
                                      <p:to>
                                        <p:strVal val="visible"/>
                                      </p:to>
                                    </p:set>
                                    <p:animEffect transition="in" filter="blinds(horizontal)">
                                      <p:cBhvr>
                                        <p:cTn id="15" dur="500"/>
                                        <p:tgtEl>
                                          <p:spTgt spid="37898"/>
                                        </p:tgtEl>
                                      </p:cBhvr>
                                    </p:animEffect>
                                  </p:childTnLst>
                                </p:cTn>
                              </p:par>
                            </p:childTnLst>
                          </p:cTn>
                        </p:par>
                        <p:par>
                          <p:cTn id="16" fill="hold" nodeType="afterGroup">
                            <p:stCondLst>
                              <p:cond delay="1000"/>
                            </p:stCondLst>
                            <p:childTnLst>
                              <p:par>
                                <p:cTn id="17" presetID="9" presetClass="entr" presetSubtype="0" fill="hold" grpId="0" nodeType="afterEffect">
                                  <p:stCondLst>
                                    <p:cond delay="0"/>
                                  </p:stCondLst>
                                  <p:childTnLst>
                                    <p:set>
                                      <p:cBhvr>
                                        <p:cTn id="18" dur="1" fill="hold">
                                          <p:stCondLst>
                                            <p:cond delay="0"/>
                                          </p:stCondLst>
                                        </p:cTn>
                                        <p:tgtEl>
                                          <p:spTgt spid="37893">
                                            <p:txEl>
                                              <p:pRg st="0" end="0"/>
                                            </p:txEl>
                                          </p:spTgt>
                                        </p:tgtEl>
                                        <p:attrNameLst>
                                          <p:attrName>style.visibility</p:attrName>
                                        </p:attrNameLst>
                                      </p:cBhvr>
                                      <p:to>
                                        <p:strVal val="visible"/>
                                      </p:to>
                                    </p:set>
                                    <p:animEffect transition="in" filter="dissolve">
                                      <p:cBhvr>
                                        <p:cTn id="19" dur="500"/>
                                        <p:tgtEl>
                                          <p:spTgt spid="37893">
                                            <p:txEl>
                                              <p:pRg st="0" end="0"/>
                                            </p:txEl>
                                          </p:spTgt>
                                        </p:tgtEl>
                                      </p:cBhvr>
                                    </p:animEffect>
                                  </p:childTnLst>
                                </p:cTn>
                              </p:par>
                            </p:childTnLst>
                          </p:cTn>
                        </p:par>
                        <p:par>
                          <p:cTn id="20" fill="hold" nodeType="afterGroup">
                            <p:stCondLst>
                              <p:cond delay="1500"/>
                            </p:stCondLst>
                            <p:childTnLst>
                              <p:par>
                                <p:cTn id="21" presetID="9" presetClass="entr" presetSubtype="0" fill="hold" grpId="0" nodeType="afterEffect">
                                  <p:stCondLst>
                                    <p:cond delay="0"/>
                                  </p:stCondLst>
                                  <p:childTnLst>
                                    <p:set>
                                      <p:cBhvr>
                                        <p:cTn id="22" dur="1" fill="hold">
                                          <p:stCondLst>
                                            <p:cond delay="0"/>
                                          </p:stCondLst>
                                        </p:cTn>
                                        <p:tgtEl>
                                          <p:spTgt spid="37893">
                                            <p:txEl>
                                              <p:pRg st="1" end="1"/>
                                            </p:txEl>
                                          </p:spTgt>
                                        </p:tgtEl>
                                        <p:attrNameLst>
                                          <p:attrName>style.visibility</p:attrName>
                                        </p:attrNameLst>
                                      </p:cBhvr>
                                      <p:to>
                                        <p:strVal val="visible"/>
                                      </p:to>
                                    </p:set>
                                    <p:animEffect transition="in" filter="dissolve">
                                      <p:cBhvr>
                                        <p:cTn id="23" dur="500"/>
                                        <p:tgtEl>
                                          <p:spTgt spid="37893">
                                            <p:txEl>
                                              <p:pRg st="1" end="1"/>
                                            </p:txEl>
                                          </p:spTgt>
                                        </p:tgtEl>
                                      </p:cBhvr>
                                    </p:animEffect>
                                  </p:childTnLst>
                                </p:cTn>
                              </p:par>
                            </p:childTnLst>
                          </p:cTn>
                        </p:par>
                        <p:par>
                          <p:cTn id="24" fill="hold" nodeType="afterGroup">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37893">
                                            <p:txEl>
                                              <p:pRg st="2" end="2"/>
                                            </p:txEl>
                                          </p:spTgt>
                                        </p:tgtEl>
                                        <p:attrNameLst>
                                          <p:attrName>style.visibility</p:attrName>
                                        </p:attrNameLst>
                                      </p:cBhvr>
                                      <p:to>
                                        <p:strVal val="visible"/>
                                      </p:to>
                                    </p:set>
                                    <p:animEffect transition="in" filter="dissolve">
                                      <p:cBhvr>
                                        <p:cTn id="27" dur="500"/>
                                        <p:tgtEl>
                                          <p:spTgt spid="3789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p:bldP spid="37893" grpId="0" uiExpand="1" build="p"/>
      <p:bldP spid="378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28 Bet šis pats kalps, izgājis ārā, sastapa vienu no saviem darba biedriem, kas tam bija simts denāriju parādā; viņš to satvēra, žņaudza un sacīja: maksā, ko esi parādā! </a:t>
            </a:r>
            <a:endParaRPr lang="lv-LV" sz="2800" smtClean="0"/>
          </a:p>
        </p:txBody>
      </p:sp>
      <p:sp>
        <p:nvSpPr>
          <p:cNvPr id="6" name="Rectangle 3"/>
          <p:cNvSpPr txBox="1">
            <a:spLocks noChangeArrowheads="1"/>
          </p:cNvSpPr>
          <p:nvPr/>
        </p:nvSpPr>
        <p:spPr bwMode="auto">
          <a:xfrm>
            <a:off x="0" y="1857375"/>
            <a:ext cx="8929688" cy="4525963"/>
          </a:xfrm>
          <a:prstGeom prst="rect">
            <a:avLst/>
          </a:prstGeom>
          <a:noFill/>
          <a:ln w="9525">
            <a:noFill/>
            <a:miter lim="800000"/>
            <a:headEnd/>
            <a:tailEnd/>
          </a:ln>
        </p:spPr>
        <p:txBody>
          <a:bodyPr/>
          <a:lstStyle/>
          <a:p>
            <a:pPr marL="342900" indent="-342900" algn="just">
              <a:lnSpc>
                <a:spcPct val="90000"/>
              </a:lnSpc>
              <a:spcBef>
                <a:spcPct val="20000"/>
              </a:spcBef>
              <a:buFontTx/>
              <a:buChar char="•"/>
            </a:pPr>
            <a:r>
              <a:rPr lang="lv-LV" sz="2800" b="1"/>
              <a:t>1 denārijs </a:t>
            </a:r>
            <a:r>
              <a:rPr lang="lv-LV" sz="2800"/>
              <a:t>ir vienas </a:t>
            </a:r>
            <a:r>
              <a:rPr lang="lv-LV" sz="2800" b="1"/>
              <a:t>dienas alga</a:t>
            </a:r>
          </a:p>
          <a:p>
            <a:pPr marL="342900" indent="-342900" algn="just">
              <a:lnSpc>
                <a:spcPct val="90000"/>
              </a:lnSpc>
              <a:spcBef>
                <a:spcPct val="20000"/>
              </a:spcBef>
              <a:buFontTx/>
              <a:buChar char="•"/>
            </a:pPr>
            <a:r>
              <a:rPr lang="lv-LV" sz="2800" b="1"/>
              <a:t>100 denārīji </a:t>
            </a:r>
            <a:r>
              <a:rPr lang="lv-LV" sz="2800"/>
              <a:t>varētu būt ap </a:t>
            </a:r>
            <a:r>
              <a:rPr lang="lv-LV" sz="2800" b="1"/>
              <a:t>1500 €</a:t>
            </a:r>
            <a:endParaRPr lang="lv-LV" sz="2800"/>
          </a:p>
          <a:p>
            <a:pPr marL="342900" indent="-342900" algn="just">
              <a:lnSpc>
                <a:spcPct val="90000"/>
              </a:lnSpc>
              <a:spcBef>
                <a:spcPct val="20000"/>
              </a:spcBef>
              <a:buFontTx/>
              <a:buChar char="•"/>
            </a:pPr>
            <a:r>
              <a:rPr lang="lv-LV" sz="2800"/>
              <a:t>Kas gan ir </a:t>
            </a:r>
            <a:r>
              <a:rPr lang="lv-LV" sz="2800" b="1"/>
              <a:t>100 denāriji </a:t>
            </a:r>
            <a:r>
              <a:rPr lang="lv-LV" sz="2800"/>
              <a:t>iepretim </a:t>
            </a:r>
            <a:r>
              <a:rPr lang="lv-LV" sz="2800" b="1"/>
              <a:t>10000 talentiem</a:t>
            </a:r>
            <a:r>
              <a:rPr lang="lv-LV" sz="2800"/>
              <a:t>?</a:t>
            </a:r>
          </a:p>
          <a:p>
            <a:pPr marL="342900" indent="-342900" algn="just">
              <a:lnSpc>
                <a:spcPct val="90000"/>
              </a:lnSpc>
              <a:spcBef>
                <a:spcPct val="20000"/>
              </a:spcBef>
              <a:buFontTx/>
              <a:buChar char="•"/>
            </a:pPr>
            <a:r>
              <a:rPr lang="lv-LV" sz="2800"/>
              <a:t>Kas gan ir </a:t>
            </a:r>
            <a:r>
              <a:rPr lang="lv-LV" sz="2800" b="1"/>
              <a:t>1500 € pret 4 miljardi €</a:t>
            </a:r>
            <a:r>
              <a:rPr lang="lv-LV" sz="2800"/>
              <a:t>?</a:t>
            </a:r>
          </a:p>
          <a:p>
            <a:pPr marL="342900" indent="-342900" algn="just">
              <a:lnSpc>
                <a:spcPct val="90000"/>
              </a:lnSpc>
              <a:spcBef>
                <a:spcPct val="20000"/>
              </a:spcBef>
              <a:buFontTx/>
              <a:buChar char="•"/>
            </a:pPr>
            <a:r>
              <a:rPr lang="lv-LV" sz="2800"/>
              <a:t>Cik milzīga </a:t>
            </a:r>
            <a:r>
              <a:rPr lang="lv-LV" sz="2800" b="1"/>
              <a:t>Dieva žēlastība </a:t>
            </a:r>
            <a:r>
              <a:rPr lang="lv-LV" sz="2800"/>
              <a:t>arī mūsu nepateicībā!</a:t>
            </a:r>
          </a:p>
        </p:txBody>
      </p:sp>
      <p:pic>
        <p:nvPicPr>
          <p:cNvPr id="9" name="Picture 4"/>
          <p:cNvPicPr>
            <a:picLocks noChangeAspect="1" noChangeArrowheads="1"/>
          </p:cNvPicPr>
          <p:nvPr/>
        </p:nvPicPr>
        <p:blipFill>
          <a:blip r:embed="rId2" cstate="print"/>
          <a:srcRect/>
          <a:stretch>
            <a:fillRect/>
          </a:stretch>
        </p:blipFill>
        <p:spPr bwMode="auto">
          <a:xfrm>
            <a:off x="1428728" y="4214818"/>
            <a:ext cx="5610247" cy="2643182"/>
          </a:xfrm>
          <a:prstGeom prst="rect">
            <a:avLst/>
          </a:prstGeom>
          <a:ln>
            <a:noFill/>
          </a:ln>
          <a:effectLst>
            <a:softEdge rad="112500"/>
          </a:effectLst>
        </p:spPr>
      </p:pic>
      <p:pic>
        <p:nvPicPr>
          <p:cNvPr id="11" name="Picture 2"/>
          <p:cNvPicPr>
            <a:picLocks noChangeAspect="1" noChangeArrowheads="1"/>
          </p:cNvPicPr>
          <p:nvPr/>
        </p:nvPicPr>
        <p:blipFill>
          <a:blip r:embed="rId3" cstate="print"/>
          <a:srcRect/>
          <a:stretch>
            <a:fillRect/>
          </a:stretch>
        </p:blipFill>
        <p:spPr bwMode="auto">
          <a:xfrm>
            <a:off x="6286512" y="1428736"/>
            <a:ext cx="1143000" cy="107154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8" presetID="9"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childTnLst>
                          </p:cTn>
                        </p:par>
                        <p:par>
                          <p:cTn id="31" fill="hold">
                            <p:stCondLst>
                              <p:cond delay="2000"/>
                            </p:stCondLst>
                            <p:childTnLst>
                              <p:par>
                                <p:cTn id="32" presetID="2" presetClass="entr" presetSubtype="4" fill="hold" nodeType="after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 calcmode="lin" valueType="num">
                                      <p:cBhvr additive="base">
                                        <p:cTn id="3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4" fill="hold" nodeType="after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 calcmode="lin" valueType="num">
                                      <p:cBhvr additive="base">
                                        <p:cTn id="39"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1" y="1687513"/>
            <a:ext cx="5072066" cy="4832092"/>
          </a:xfrm>
          <a:prstGeom prst="rect">
            <a:avLst/>
          </a:prstGeom>
          <a:noFill/>
          <a:ln w="9525">
            <a:noFill/>
            <a:miter lim="800000"/>
            <a:headEnd/>
            <a:tailEnd/>
          </a:ln>
        </p:spPr>
        <p:txBody>
          <a:bodyPr wrap="square">
            <a:spAutoFit/>
          </a:bodyPr>
          <a:lstStyle/>
          <a:p>
            <a:pPr>
              <a:buFont typeface="Arial" pitchFamily="34" charset="0"/>
              <a:buChar char="•"/>
            </a:pPr>
            <a:r>
              <a:rPr lang="lv-LV" sz="2800" dirty="0"/>
              <a:t>Šeit </a:t>
            </a:r>
            <a:r>
              <a:rPr lang="lv-LV" sz="2800" b="1" dirty="0" smtClean="0"/>
              <a:t>Jēzus</a:t>
            </a:r>
            <a:r>
              <a:rPr lang="lv-LV" sz="2800" dirty="0" smtClean="0"/>
              <a:t> mums </a:t>
            </a:r>
            <a:r>
              <a:rPr lang="lv-LV" sz="2800" b="1" dirty="0" smtClean="0"/>
              <a:t>māca</a:t>
            </a:r>
            <a:r>
              <a:rPr lang="lv-LV" sz="2800" dirty="0" smtClean="0"/>
              <a:t> to, pēc kā kattreiz </a:t>
            </a:r>
            <a:r>
              <a:rPr lang="lv-LV" sz="2800" b="1" dirty="0" smtClean="0"/>
              <a:t>lūdzam</a:t>
            </a:r>
            <a:r>
              <a:rPr lang="lv-LV" sz="2800" dirty="0" smtClean="0"/>
              <a:t> </a:t>
            </a:r>
            <a:r>
              <a:rPr lang="lv-LV" sz="2800" b="1" dirty="0" smtClean="0"/>
              <a:t>Mūsu Tēvs lūgšanā</a:t>
            </a:r>
            <a:r>
              <a:rPr lang="lv-LV" sz="2800" dirty="0" smtClean="0"/>
              <a:t>.</a:t>
            </a:r>
            <a:endParaRPr lang="lv-LV" sz="2800" dirty="0"/>
          </a:p>
          <a:p>
            <a:pPr>
              <a:buFont typeface="Arial" pitchFamily="34" charset="0"/>
              <a:buChar char="•"/>
            </a:pPr>
            <a:r>
              <a:rPr lang="lv-LV" sz="2800" dirty="0" smtClean="0"/>
              <a:t>Mums jāatceras, ka </a:t>
            </a:r>
            <a:r>
              <a:rPr lang="lv-LV" sz="2800" b="1" dirty="0" smtClean="0"/>
              <a:t>mēs pret Dievu vienmēr būsim vairāk sagrēkojuši</a:t>
            </a:r>
            <a:r>
              <a:rPr lang="lv-LV" sz="2800" dirty="0" smtClean="0"/>
              <a:t> ar visu savu dzīvi, </a:t>
            </a:r>
            <a:r>
              <a:rPr lang="lv-LV" sz="2800" b="1" dirty="0" smtClean="0"/>
              <a:t>nekā kāds jebkad varēs sagrēkot pret mums</a:t>
            </a:r>
            <a:r>
              <a:rPr lang="lv-LV" sz="2800" dirty="0" smtClean="0"/>
              <a:t>.</a:t>
            </a:r>
          </a:p>
          <a:p>
            <a:pPr>
              <a:buFont typeface="Arial" pitchFamily="34" charset="0"/>
              <a:buChar char="•"/>
            </a:pPr>
            <a:r>
              <a:rPr lang="lv-LV" sz="2800" dirty="0" smtClean="0"/>
              <a:t>Ja </a:t>
            </a:r>
            <a:r>
              <a:rPr lang="lv-LV" sz="2800" b="1" dirty="0" smtClean="0"/>
              <a:t>Dievs</a:t>
            </a:r>
            <a:r>
              <a:rPr lang="lv-LV" sz="2800" dirty="0" smtClean="0"/>
              <a:t> mums </a:t>
            </a:r>
            <a:r>
              <a:rPr lang="lv-LV" sz="2800" b="1" dirty="0" smtClean="0"/>
              <a:t>tik daudz piedevis</a:t>
            </a:r>
            <a:r>
              <a:rPr lang="lv-LV" sz="2800" dirty="0" smtClean="0"/>
              <a:t>, tad </a:t>
            </a:r>
            <a:r>
              <a:rPr lang="lv-LV" sz="2800" b="1" dirty="0" smtClean="0"/>
              <a:t>Dievs sagaida</a:t>
            </a:r>
            <a:r>
              <a:rPr lang="lv-LV" sz="2800" dirty="0" smtClean="0"/>
              <a:t>, </a:t>
            </a:r>
            <a:r>
              <a:rPr lang="lv-LV" sz="2800" dirty="0" smtClean="0"/>
              <a:t>ka </a:t>
            </a:r>
            <a:r>
              <a:rPr lang="lv-LV" sz="2800" b="1" dirty="0" smtClean="0"/>
              <a:t>piedosim</a:t>
            </a:r>
            <a:r>
              <a:rPr lang="lv-LV" sz="2800" dirty="0" smtClean="0"/>
              <a:t> arī </a:t>
            </a:r>
            <a:r>
              <a:rPr lang="lv-LV" sz="2800" b="1" dirty="0" smtClean="0"/>
              <a:t>viens otram</a:t>
            </a:r>
            <a:r>
              <a:rPr lang="lv-LV" sz="2800" dirty="0" smtClean="0"/>
              <a:t>!</a:t>
            </a:r>
            <a:endParaRPr lang="lv-LV" sz="2800" dirty="0"/>
          </a:p>
        </p:txBody>
      </p:sp>
      <p:sp>
        <p:nvSpPr>
          <p:cNvPr id="5124"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92D736C3-BBA9-46D1-9AA7-9008765E63B0}" type="slidenum">
              <a:rPr lang="lv-LV" sz="1400"/>
              <a:pPr algn="r"/>
              <a:t>13</a:t>
            </a:fld>
            <a:endParaRPr lang="lv-LV" sz="1400"/>
          </a:p>
        </p:txBody>
      </p:sp>
      <p:pic>
        <p:nvPicPr>
          <p:cNvPr id="7" name="Picture 5"/>
          <p:cNvPicPr>
            <a:picLocks noChangeAspect="1" noChangeArrowheads="1"/>
          </p:cNvPicPr>
          <p:nvPr/>
        </p:nvPicPr>
        <p:blipFill>
          <a:blip r:embed="rId2" cstate="print"/>
          <a:srcRect/>
          <a:stretch>
            <a:fillRect/>
          </a:stretch>
        </p:blipFill>
        <p:spPr bwMode="auto">
          <a:xfrm>
            <a:off x="5072066" y="1785926"/>
            <a:ext cx="4071934" cy="4478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 calcmode="lin" valueType="num">
                                      <p:cBhvr additive="base">
                                        <p:cTn id="2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 calcmode="lin" valueType="num">
                                      <p:cBhvr additive="base">
                                        <p:cTn id="2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body" idx="1"/>
          </p:nvPr>
        </p:nvSpPr>
        <p:spPr>
          <a:xfrm>
            <a:off x="-357188" y="0"/>
            <a:ext cx="9501188" cy="4525963"/>
          </a:xfrm>
        </p:spPr>
        <p:txBody>
          <a:bodyPr/>
          <a:lstStyle/>
          <a:p>
            <a:pPr algn="just"/>
            <a:r>
              <a:rPr lang="lv-LV" sz="2800" i="1" smtClean="0"/>
              <a:t>29 Tad viņa darba biedrs krita tam pie kājām, lūdzās un sacīja: cieties ar mani, es tev samaksāšu. 30 Bet viņš negribēja un nogājis to iemeta cietumā, tiekams tas savu parādu samaksā.</a:t>
            </a:r>
            <a:endParaRPr lang="lv-LV" sz="2800" smtClean="0"/>
          </a:p>
        </p:txBody>
      </p:sp>
      <p:pic>
        <p:nvPicPr>
          <p:cNvPr id="10246" name="Picture 6" descr="http://i1.squidoocdn.com/resize/squidoo_images/-1/lens19820317_1349200732_a____a.jpg"/>
          <p:cNvPicPr>
            <a:picLocks noChangeAspect="1" noChangeArrowheads="1"/>
          </p:cNvPicPr>
          <p:nvPr/>
        </p:nvPicPr>
        <p:blipFill>
          <a:blip r:embed="rId2" cstate="print"/>
          <a:srcRect/>
          <a:stretch>
            <a:fillRect/>
          </a:stretch>
        </p:blipFill>
        <p:spPr bwMode="auto">
          <a:xfrm>
            <a:off x="5429257" y="1785926"/>
            <a:ext cx="3714744" cy="4522888"/>
          </a:xfrm>
          <a:prstGeom prst="rect">
            <a:avLst/>
          </a:prstGeom>
          <a:ln>
            <a:noFill/>
          </a:ln>
          <a:effectLst>
            <a:softEdge rad="112500"/>
          </a:effectLst>
        </p:spPr>
      </p:pic>
      <p:sp>
        <p:nvSpPr>
          <p:cNvPr id="9220" name="Rectangle 3"/>
          <p:cNvSpPr>
            <a:spLocks noChangeArrowheads="1"/>
          </p:cNvSpPr>
          <p:nvPr/>
        </p:nvSpPr>
        <p:spPr bwMode="auto">
          <a:xfrm>
            <a:off x="0" y="1714488"/>
            <a:ext cx="5500688" cy="5262979"/>
          </a:xfrm>
          <a:prstGeom prst="rect">
            <a:avLst/>
          </a:prstGeom>
          <a:noFill/>
          <a:ln w="9525">
            <a:noFill/>
            <a:miter lim="800000"/>
            <a:headEnd/>
            <a:tailEnd/>
          </a:ln>
        </p:spPr>
        <p:txBody>
          <a:bodyPr>
            <a:spAutoFit/>
          </a:bodyPr>
          <a:lstStyle/>
          <a:p>
            <a:pPr>
              <a:buFont typeface="Arial" pitchFamily="34" charset="0"/>
              <a:buChar char="•"/>
            </a:pPr>
            <a:r>
              <a:rPr lang="lv-LV" sz="2800" b="1" dirty="0" smtClean="0"/>
              <a:t>Diemžēl</a:t>
            </a:r>
            <a:r>
              <a:rPr lang="lv-LV" sz="2800" dirty="0" smtClean="0"/>
              <a:t> ne vienmēr notiek tā, ka </a:t>
            </a:r>
            <a:r>
              <a:rPr lang="lv-LV" sz="2800" b="1" dirty="0" smtClean="0"/>
              <a:t>kristieši</a:t>
            </a:r>
            <a:r>
              <a:rPr lang="lv-LV" sz="2800" dirty="0" smtClean="0"/>
              <a:t> viens otram </a:t>
            </a:r>
            <a:r>
              <a:rPr lang="lv-LV" sz="2800" b="1" dirty="0" smtClean="0"/>
              <a:t>uzreiz piedod</a:t>
            </a:r>
            <a:r>
              <a:rPr lang="lv-LV" sz="2800" dirty="0" smtClean="0"/>
              <a:t>! </a:t>
            </a:r>
            <a:endParaRPr lang="lv-LV" sz="2800" dirty="0" smtClean="0"/>
          </a:p>
          <a:p>
            <a:pPr>
              <a:buFont typeface="Arial" pitchFamily="34" charset="0"/>
              <a:buChar char="•"/>
            </a:pPr>
            <a:r>
              <a:rPr lang="lv-LV" sz="2800" b="1" dirty="0" smtClean="0"/>
              <a:t>Kāpēc tā notiek? </a:t>
            </a:r>
          </a:p>
          <a:p>
            <a:pPr>
              <a:buFont typeface="Arial" pitchFamily="34" charset="0"/>
              <a:buChar char="•"/>
            </a:pPr>
            <a:r>
              <a:rPr lang="lv-LV" sz="2800" b="1" dirty="0" smtClean="0"/>
              <a:t>Tas ir ticības jautājums!</a:t>
            </a:r>
            <a:endParaRPr lang="lv-LV" sz="2800" b="1" dirty="0" smtClean="0"/>
          </a:p>
          <a:p>
            <a:pPr>
              <a:buFont typeface="Arial" pitchFamily="34" charset="0"/>
              <a:buChar char="•"/>
            </a:pPr>
            <a:r>
              <a:rPr lang="lv-LV" sz="2800" dirty="0" smtClean="0"/>
              <a:t>Reizēm gadās, ka mēs </a:t>
            </a:r>
            <a:r>
              <a:rPr lang="lv-LV" sz="2800" b="1" dirty="0" smtClean="0"/>
              <a:t>nenovērtējam</a:t>
            </a:r>
            <a:r>
              <a:rPr lang="lv-LV" sz="2800" dirty="0" smtClean="0"/>
              <a:t> to </a:t>
            </a:r>
            <a:r>
              <a:rPr lang="lv-LV" sz="2800" b="1" dirty="0" smtClean="0"/>
              <a:t>lielo piedošanu</a:t>
            </a:r>
            <a:r>
              <a:rPr lang="lv-LV" sz="2800" dirty="0" smtClean="0"/>
              <a:t>, ko </a:t>
            </a:r>
            <a:r>
              <a:rPr lang="lv-LV" sz="2800" b="1" dirty="0" smtClean="0"/>
              <a:t>Dievs mums devis</a:t>
            </a:r>
            <a:r>
              <a:rPr lang="lv-LV" sz="2800" dirty="0" smtClean="0"/>
              <a:t> un ka par </a:t>
            </a:r>
            <a:r>
              <a:rPr lang="lv-LV" sz="2800" b="1" dirty="0" smtClean="0"/>
              <a:t>citiem</a:t>
            </a:r>
            <a:r>
              <a:rPr lang="lv-LV" sz="2800" dirty="0" smtClean="0"/>
              <a:t> nemaz </a:t>
            </a:r>
            <a:r>
              <a:rPr lang="lv-LV" sz="2800" b="1" dirty="0" smtClean="0"/>
              <a:t>nepadomājam</a:t>
            </a:r>
            <a:r>
              <a:rPr lang="lv-LV" sz="2800" dirty="0" smtClean="0"/>
              <a:t>, viss, kas mums liekas svarīgs – ir </a:t>
            </a:r>
            <a:r>
              <a:rPr lang="lv-LV" sz="2800" b="1" dirty="0" smtClean="0"/>
              <a:t>mans paša labums</a:t>
            </a:r>
            <a:r>
              <a:rPr lang="lv-LV" sz="2800" dirty="0" smtClean="0"/>
              <a:t>!</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additive="base">
                                        <p:cTn id="7" dur="500" fill="hold"/>
                                        <p:tgtEl>
                                          <p:spTgt spid="1536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additive="base">
                                        <p:cTn id="12" dur="500" fill="hold"/>
                                        <p:tgtEl>
                                          <p:spTgt spid="10246"/>
                                        </p:tgtEl>
                                        <p:attrNameLst>
                                          <p:attrName>ppt_x</p:attrName>
                                        </p:attrNameLst>
                                      </p:cBhvr>
                                      <p:tavLst>
                                        <p:tav tm="0">
                                          <p:val>
                                            <p:strVal val="#ppt_x"/>
                                          </p:val>
                                        </p:tav>
                                        <p:tav tm="100000">
                                          <p:val>
                                            <p:strVal val="#ppt_x"/>
                                          </p:val>
                                        </p:tav>
                                      </p:tavLst>
                                    </p:anim>
                                    <p:anim calcmode="lin" valueType="num">
                                      <p:cBhvr additive="base">
                                        <p:cTn id="13" dur="500" fill="hold"/>
                                        <p:tgtEl>
                                          <p:spTgt spid="1024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220">
                                            <p:txEl>
                                              <p:pRg st="0" end="0"/>
                                            </p:txEl>
                                          </p:spTgt>
                                        </p:tgtEl>
                                        <p:attrNameLst>
                                          <p:attrName>style.visibility</p:attrName>
                                        </p:attrNameLst>
                                      </p:cBhvr>
                                      <p:to>
                                        <p:strVal val="visible"/>
                                      </p:to>
                                    </p:set>
                                    <p:anim calcmode="lin" valueType="num">
                                      <p:cBhvr additive="base">
                                        <p:cTn id="17" dur="500" fill="hold"/>
                                        <p:tgtEl>
                                          <p:spTgt spid="9220">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20">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220">
                                            <p:txEl>
                                              <p:pRg st="1" end="1"/>
                                            </p:txEl>
                                          </p:spTgt>
                                        </p:tgtEl>
                                        <p:attrNameLst>
                                          <p:attrName>style.visibility</p:attrName>
                                        </p:attrNameLst>
                                      </p:cBhvr>
                                      <p:to>
                                        <p:strVal val="visible"/>
                                      </p:to>
                                    </p:set>
                                    <p:anim calcmode="lin" valueType="num">
                                      <p:cBhvr additive="base">
                                        <p:cTn id="22" dur="500" fill="hold"/>
                                        <p:tgtEl>
                                          <p:spTgt spid="9220">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20">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220">
                                            <p:txEl>
                                              <p:pRg st="2" end="2"/>
                                            </p:txEl>
                                          </p:spTgt>
                                        </p:tgtEl>
                                        <p:attrNameLst>
                                          <p:attrName>style.visibility</p:attrName>
                                        </p:attrNameLst>
                                      </p:cBhvr>
                                      <p:to>
                                        <p:strVal val="visible"/>
                                      </p:to>
                                    </p:set>
                                    <p:anim calcmode="lin" valueType="num">
                                      <p:cBhvr additive="base">
                                        <p:cTn id="27" dur="500" fill="hold"/>
                                        <p:tgtEl>
                                          <p:spTgt spid="9220">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20">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220">
                                            <p:txEl>
                                              <p:pRg st="3" end="3"/>
                                            </p:txEl>
                                          </p:spTgt>
                                        </p:tgtEl>
                                        <p:attrNameLst>
                                          <p:attrName>style.visibility</p:attrName>
                                        </p:attrNameLst>
                                      </p:cBhvr>
                                      <p:to>
                                        <p:strVal val="visible"/>
                                      </p:to>
                                    </p:set>
                                    <p:anim calcmode="lin" valueType="num">
                                      <p:cBhvr additive="base">
                                        <p:cTn id="32" dur="500" fill="hold"/>
                                        <p:tgtEl>
                                          <p:spTgt spid="9220">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922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body" idx="1"/>
          </p:nvPr>
        </p:nvSpPr>
        <p:spPr>
          <a:xfrm>
            <a:off x="-323850" y="0"/>
            <a:ext cx="9467850" cy="2500313"/>
          </a:xfrm>
        </p:spPr>
        <p:txBody>
          <a:bodyPr/>
          <a:lstStyle/>
          <a:p>
            <a:pPr algn="just" eaLnBrk="1" hangingPunct="1">
              <a:lnSpc>
                <a:spcPct val="90000"/>
              </a:lnSpc>
            </a:pPr>
            <a:r>
              <a:rPr lang="lv-LV" sz="2400" i="1" smtClean="0"/>
              <a:t>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a:t>
            </a:r>
            <a:r>
              <a:rPr lang="lv-LV" sz="2400" smtClean="0"/>
              <a:t> </a:t>
            </a:r>
          </a:p>
        </p:txBody>
      </p:sp>
      <p:pic>
        <p:nvPicPr>
          <p:cNvPr id="12294" name="Picture 6" descr="http://www.turnbacktogod.com/wp-content/uploads/2008/09/the-parable-of-the-unmerciful-servant.jpg"/>
          <p:cNvPicPr>
            <a:picLocks noChangeAspect="1" noChangeArrowheads="1"/>
          </p:cNvPicPr>
          <p:nvPr/>
        </p:nvPicPr>
        <p:blipFill>
          <a:blip r:embed="rId2" cstate="print"/>
          <a:srcRect/>
          <a:stretch>
            <a:fillRect/>
          </a:stretch>
        </p:blipFill>
        <p:spPr bwMode="auto">
          <a:xfrm>
            <a:off x="5214942" y="2143116"/>
            <a:ext cx="3929058" cy="4071966"/>
          </a:xfrm>
          <a:prstGeom prst="rect">
            <a:avLst/>
          </a:prstGeom>
          <a:ln>
            <a:noFill/>
          </a:ln>
          <a:effectLst>
            <a:softEdge rad="112500"/>
          </a:effectLst>
        </p:spPr>
      </p:pic>
      <p:sp>
        <p:nvSpPr>
          <p:cNvPr id="4" name="Rectangle 3"/>
          <p:cNvSpPr>
            <a:spLocks noChangeArrowheads="1"/>
          </p:cNvSpPr>
          <p:nvPr/>
        </p:nvSpPr>
        <p:spPr bwMode="auto">
          <a:xfrm>
            <a:off x="0" y="2286000"/>
            <a:ext cx="5715008" cy="4401205"/>
          </a:xfrm>
          <a:prstGeom prst="rect">
            <a:avLst/>
          </a:prstGeom>
          <a:noFill/>
          <a:ln w="9525">
            <a:noFill/>
            <a:miter lim="800000"/>
            <a:headEnd/>
            <a:tailEnd/>
          </a:ln>
        </p:spPr>
        <p:txBody>
          <a:bodyPr wrap="square">
            <a:spAutoFit/>
          </a:bodyPr>
          <a:lstStyle/>
          <a:p>
            <a:pPr>
              <a:buFont typeface="Arial" pitchFamily="34" charset="0"/>
              <a:buChar char="•"/>
            </a:pPr>
            <a:r>
              <a:rPr lang="lv-LV" sz="2800" b="1" dirty="0"/>
              <a:t>Nekas</a:t>
            </a:r>
            <a:r>
              <a:rPr lang="lv-LV" sz="2800" dirty="0"/>
              <a:t> </a:t>
            </a:r>
            <a:r>
              <a:rPr lang="lv-LV" sz="2800" b="1" dirty="0"/>
              <a:t>Dievu nesadusmo </a:t>
            </a:r>
            <a:r>
              <a:rPr lang="lv-LV" sz="2800" dirty="0"/>
              <a:t>tik </a:t>
            </a:r>
            <a:r>
              <a:rPr lang="lv-LV" sz="2800" dirty="0" smtClean="0"/>
              <a:t>  ļoti </a:t>
            </a:r>
            <a:r>
              <a:rPr lang="lv-LV" sz="2800" dirty="0"/>
              <a:t>kā </a:t>
            </a:r>
            <a:r>
              <a:rPr lang="lv-LV" sz="2800" b="1" dirty="0"/>
              <a:t>cilvēks</a:t>
            </a:r>
            <a:r>
              <a:rPr lang="lv-LV" sz="2800" dirty="0"/>
              <a:t>, kas pats ir </a:t>
            </a:r>
            <a:r>
              <a:rPr lang="lv-LV" sz="2800" b="1" dirty="0"/>
              <a:t>saņēmis piedošanu</a:t>
            </a:r>
            <a:r>
              <a:rPr lang="lv-LV" sz="2800" dirty="0"/>
              <a:t>, un </a:t>
            </a:r>
            <a:r>
              <a:rPr lang="lv-LV" sz="2800" b="1" dirty="0"/>
              <a:t>tālāk citiem nepiedod</a:t>
            </a:r>
            <a:r>
              <a:rPr lang="lv-LV" sz="2800" dirty="0"/>
              <a:t>. </a:t>
            </a:r>
          </a:p>
          <a:p>
            <a:pPr>
              <a:buFont typeface="Arial" pitchFamily="34" charset="0"/>
              <a:buChar char="•"/>
            </a:pPr>
            <a:r>
              <a:rPr lang="lv-LV" sz="2800" dirty="0" smtClean="0"/>
              <a:t>Šis </a:t>
            </a:r>
            <a:r>
              <a:rPr lang="lv-LV" sz="2800" b="1" dirty="0" smtClean="0"/>
              <a:t>pēdējais notikums  sadusmo Kungu </a:t>
            </a:r>
            <a:r>
              <a:rPr lang="lv-LV" sz="2800" dirty="0" smtClean="0"/>
              <a:t>daudz vairāk nekā visi </a:t>
            </a:r>
            <a:r>
              <a:rPr lang="lv-LV" sz="2800" b="1" dirty="0" smtClean="0"/>
              <a:t>iepriekšējie grēki</a:t>
            </a:r>
            <a:r>
              <a:rPr lang="lv-LV" sz="2800" dirty="0" smtClean="0"/>
              <a:t>. </a:t>
            </a:r>
            <a:endParaRPr lang="lv-LV" sz="2800" dirty="0"/>
          </a:p>
          <a:p>
            <a:pPr>
              <a:buFont typeface="Arial" pitchFamily="34" charset="0"/>
              <a:buChar char="•"/>
            </a:pPr>
            <a:r>
              <a:rPr lang="lv-LV" sz="2800" dirty="0"/>
              <a:t>Ja tu </a:t>
            </a:r>
            <a:r>
              <a:rPr lang="lv-LV" sz="2800" b="1" dirty="0"/>
              <a:t>nevari piedot</a:t>
            </a:r>
            <a:r>
              <a:rPr lang="lv-LV" sz="2800" dirty="0"/>
              <a:t>, tad tu </a:t>
            </a:r>
            <a:r>
              <a:rPr lang="lv-LV" sz="2800" b="1" dirty="0"/>
              <a:t>pats </a:t>
            </a:r>
            <a:r>
              <a:rPr lang="lv-LV" sz="2800" b="1" dirty="0" smtClean="0"/>
              <a:t>esi aizliedzis </a:t>
            </a:r>
            <a:r>
              <a:rPr lang="lv-LV" sz="2800" b="1" dirty="0"/>
              <a:t>Dieva </a:t>
            </a:r>
            <a:r>
              <a:rPr lang="lv-LV" sz="2800" b="1" dirty="0" smtClean="0"/>
              <a:t>piedošanu!</a:t>
            </a:r>
          </a:p>
          <a:p>
            <a:pPr>
              <a:buFont typeface="Arial" pitchFamily="34" charset="0"/>
              <a:buChar char="•"/>
            </a:pPr>
            <a:r>
              <a:rPr lang="lv-LV" sz="2800" b="1" dirty="0" smtClean="0"/>
              <a:t>Lūdz Dievu, lai Viņš dod spēku!</a:t>
            </a:r>
            <a:endParaRPr lang="lv-LV"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 calcmode="lin" valueType="num">
                                      <p:cBhvr additive="base">
                                        <p:cTn id="7" dur="500" fill="hold"/>
                                        <p:tgtEl>
                                          <p:spTgt spid="1741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410">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294"/>
                                        </p:tgtEl>
                                        <p:attrNameLst>
                                          <p:attrName>style.visibility</p:attrName>
                                        </p:attrNameLst>
                                      </p:cBhvr>
                                      <p:to>
                                        <p:strVal val="visible"/>
                                      </p:to>
                                    </p:set>
                                    <p:anim calcmode="lin" valueType="num">
                                      <p:cBhvr additive="base">
                                        <p:cTn id="12" dur="500" fill="hold"/>
                                        <p:tgtEl>
                                          <p:spTgt spid="12294"/>
                                        </p:tgtEl>
                                        <p:attrNameLst>
                                          <p:attrName>ppt_x</p:attrName>
                                        </p:attrNameLst>
                                      </p:cBhvr>
                                      <p:tavLst>
                                        <p:tav tm="0">
                                          <p:val>
                                            <p:strVal val="#ppt_x"/>
                                          </p:val>
                                        </p:tav>
                                        <p:tav tm="100000">
                                          <p:val>
                                            <p:strVal val="#ppt_x"/>
                                          </p:val>
                                        </p:tav>
                                      </p:tavLst>
                                    </p:anim>
                                    <p:anim calcmode="lin" valueType="num">
                                      <p:cBhvr additive="base">
                                        <p:cTn id="13" dur="500" fill="hold"/>
                                        <p:tgtEl>
                                          <p:spTgt spid="1229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additive="base">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calcmode="lin" valueType="num">
                                      <p:cBhvr additive="base">
                                        <p:cTn id="2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 calcmode="lin" valueType="num">
                                      <p:cBhvr additive="base">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calcmode="lin" valueType="num">
                                      <p:cBhvr additive="base">
                                        <p:cTn id="3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idx="4294967295"/>
          </p:nvPr>
        </p:nvSpPr>
        <p:spPr>
          <a:xfrm>
            <a:off x="468313" y="450850"/>
            <a:ext cx="8229600" cy="692150"/>
          </a:xfrm>
        </p:spPr>
        <p:txBody>
          <a:bodyPr/>
          <a:lstStyle/>
          <a:p>
            <a:pPr eaLnBrk="1" hangingPunct="1"/>
            <a:r>
              <a:rPr lang="lv-LV" sz="2800" b="1" smtClean="0"/>
              <a:t>Mūsu Tēvs debesīs lūgšanā mēs lūdzam:</a:t>
            </a:r>
            <a:r>
              <a:rPr lang="lv-LV" sz="3400" b="1" smtClean="0"/>
              <a:t/>
            </a:r>
            <a:br>
              <a:rPr lang="lv-LV" sz="3400" b="1" smtClean="0"/>
            </a:br>
            <a:r>
              <a:rPr lang="lv-LV" sz="3400" b="1" smtClean="0"/>
              <a:t>Un piedod mums mūsu parādus, kā arī mēs piedodam saviem parādniekiem</a:t>
            </a:r>
            <a:r>
              <a:rPr lang="lv-LV" smtClean="0"/>
              <a:t> </a:t>
            </a:r>
          </a:p>
        </p:txBody>
      </p:sp>
      <p:sp>
        <p:nvSpPr>
          <p:cNvPr id="6" name="Rectangle 5"/>
          <p:cNvSpPr>
            <a:spLocks noChangeArrowheads="1"/>
          </p:cNvSpPr>
          <p:nvPr/>
        </p:nvSpPr>
        <p:spPr bwMode="auto">
          <a:xfrm>
            <a:off x="0" y="1687513"/>
            <a:ext cx="4929188" cy="4832092"/>
          </a:xfrm>
          <a:prstGeom prst="rect">
            <a:avLst/>
          </a:prstGeom>
          <a:noFill/>
          <a:ln w="9525">
            <a:noFill/>
            <a:miter lim="800000"/>
            <a:headEnd/>
            <a:tailEnd/>
          </a:ln>
        </p:spPr>
        <p:txBody>
          <a:bodyPr>
            <a:spAutoFit/>
          </a:bodyPr>
          <a:lstStyle/>
          <a:p>
            <a:pPr>
              <a:buFont typeface="Arial" pitchFamily="34" charset="0"/>
              <a:buChar char="•"/>
            </a:pPr>
            <a:r>
              <a:rPr lang="lv-LV" sz="2800" b="1" dirty="0" smtClean="0"/>
              <a:t>Mūsu grēku parādu nasta ir daudz lielāka nekā spējam aptvert</a:t>
            </a:r>
            <a:r>
              <a:rPr lang="lv-LV" sz="2800" dirty="0" smtClean="0"/>
              <a:t>.</a:t>
            </a:r>
            <a:endParaRPr lang="lv-LV" sz="2800" dirty="0"/>
          </a:p>
          <a:p>
            <a:pPr>
              <a:buFont typeface="Arial" pitchFamily="34" charset="0"/>
              <a:buChar char="•"/>
            </a:pPr>
            <a:r>
              <a:rPr lang="lv-LV" sz="2800" dirty="0"/>
              <a:t>Mēs </a:t>
            </a:r>
            <a:r>
              <a:rPr lang="lv-LV" sz="2800" b="1" dirty="0"/>
              <a:t>lūdzam Dievam piedošanu</a:t>
            </a:r>
            <a:r>
              <a:rPr lang="lv-LV" sz="2800" dirty="0"/>
              <a:t>, jo paši </a:t>
            </a:r>
            <a:r>
              <a:rPr lang="lv-LV" sz="2800" b="1" dirty="0"/>
              <a:t>parādu</a:t>
            </a:r>
            <a:r>
              <a:rPr lang="lv-LV" sz="2800" dirty="0"/>
              <a:t> </a:t>
            </a:r>
            <a:r>
              <a:rPr lang="lv-LV" sz="2800" b="1" dirty="0"/>
              <a:t>nevaram samaksāt</a:t>
            </a:r>
            <a:r>
              <a:rPr lang="lv-LV" sz="2800" dirty="0"/>
              <a:t>.</a:t>
            </a:r>
          </a:p>
          <a:p>
            <a:pPr>
              <a:buFont typeface="Arial" pitchFamily="34" charset="0"/>
              <a:buChar char="•"/>
            </a:pPr>
            <a:r>
              <a:rPr lang="lv-LV" sz="2800" dirty="0"/>
              <a:t>Ja esam saņēmuši </a:t>
            </a:r>
            <a:r>
              <a:rPr lang="lv-LV" sz="2800" b="1" dirty="0"/>
              <a:t>Dieva piedošanu</a:t>
            </a:r>
            <a:r>
              <a:rPr lang="lv-LV" sz="2800" dirty="0"/>
              <a:t>, </a:t>
            </a:r>
            <a:r>
              <a:rPr lang="lv-LV" sz="2800" dirty="0" smtClean="0"/>
              <a:t>tad </a:t>
            </a:r>
            <a:r>
              <a:rPr lang="lv-LV" sz="2800" dirty="0"/>
              <a:t>mēs arī saviem </a:t>
            </a:r>
            <a:r>
              <a:rPr lang="lv-LV" sz="2800" b="1" dirty="0"/>
              <a:t>tuvākajiem</a:t>
            </a:r>
            <a:r>
              <a:rPr lang="lv-LV" sz="2800" dirty="0"/>
              <a:t> to mazumu grēku varam </a:t>
            </a:r>
            <a:r>
              <a:rPr lang="lv-LV" sz="2800" b="1" dirty="0"/>
              <a:t>piedot</a:t>
            </a:r>
            <a:r>
              <a:rPr lang="lv-LV" sz="2800" dirty="0" smtClean="0"/>
              <a:t>.</a:t>
            </a:r>
          </a:p>
          <a:p>
            <a:pPr>
              <a:buFont typeface="Arial" pitchFamily="34" charset="0"/>
              <a:buChar char="•"/>
            </a:pPr>
            <a:r>
              <a:rPr lang="lv-LV" sz="2800" dirty="0" smtClean="0"/>
              <a:t>Lai Dievs mūs uz to svētī!</a:t>
            </a:r>
            <a:r>
              <a:rPr lang="lv-LV" sz="2800" dirty="0" smtClean="0"/>
              <a:t> </a:t>
            </a:r>
            <a:endParaRPr lang="lv-LV" sz="2800" dirty="0"/>
          </a:p>
        </p:txBody>
      </p:sp>
      <p:sp>
        <p:nvSpPr>
          <p:cNvPr id="12292" name="Slide Number Placeholder 6"/>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D7E04E1D-02ED-4E7B-B51B-266467E78173}" type="slidenum">
              <a:rPr lang="lv-LV" sz="1400"/>
              <a:pPr algn="r"/>
              <a:t>16</a:t>
            </a:fld>
            <a:endParaRPr lang="lv-LV" sz="1400"/>
          </a:p>
        </p:txBody>
      </p:sp>
      <p:pic>
        <p:nvPicPr>
          <p:cNvPr id="8" name="Picture 5"/>
          <p:cNvPicPr>
            <a:picLocks noChangeAspect="1" noChangeArrowheads="1"/>
          </p:cNvPicPr>
          <p:nvPr/>
        </p:nvPicPr>
        <p:blipFill>
          <a:blip r:embed="rId2" cstate="print"/>
          <a:srcRect/>
          <a:stretch>
            <a:fillRect/>
          </a:stretch>
        </p:blipFill>
        <p:spPr bwMode="auto">
          <a:xfrm>
            <a:off x="4887876" y="1714488"/>
            <a:ext cx="4256124" cy="50435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6">
                                            <p:txEl>
                                              <p:pRg st="2" end="2"/>
                                            </p:txEl>
                                          </p:spTgt>
                                        </p:tgtEl>
                                        <p:attrNameLst>
                                          <p:attrName>style.visibility</p:attrName>
                                        </p:attrNameLst>
                                      </p:cBhvr>
                                      <p:to>
                                        <p:strVal val="visible"/>
                                      </p:to>
                                    </p:set>
                                    <p:anim calcmode="lin" valueType="num">
                                      <p:cBhvr additive="base">
                                        <p:cTn id="16"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 calcmode="lin" valueType="num">
                                      <p:cBhvr additive="base">
                                        <p:cTn id="26"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6">
                                            <p:txEl>
                                              <p:pRg st="1" end="1"/>
                                            </p:txEl>
                                          </p:spTgt>
                                        </p:tgtEl>
                                        <p:attrNameLst>
                                          <p:attrName>style.visibility</p:attrName>
                                        </p:attrNameLst>
                                      </p:cBhvr>
                                      <p:to>
                                        <p:strVal val="visible"/>
                                      </p:to>
                                    </p:set>
                                    <p:anim calcmode="lin" valueType="num">
                                      <p:cBhvr additive="base">
                                        <p:cTn id="3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5384281F-9705-43F1-8CE6-99A46FE27CB5}" type="slidenum">
              <a:rPr lang="lv-LV" smtClean="0"/>
              <a:pPr/>
              <a:t>17</a:t>
            </a:fld>
            <a:endParaRPr lang="lv-LV"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0"/>
            <a:ext cx="8964612" cy="857250"/>
          </a:xfrm>
        </p:spPr>
        <p:txBody>
          <a:bodyPr/>
          <a:lstStyle/>
          <a:p>
            <a:pPr eaLnBrk="1" hangingPunct="1"/>
            <a:r>
              <a:rPr lang="lv-LV" b="1" smtClean="0"/>
              <a:t>Mt.18:23-35 Lielā piedošana</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10F4D05-8068-46AD-BF14-7BA75ADAC7EA}" type="slidenum">
              <a:rPr lang="lv-LV" smtClean="0"/>
              <a:pPr/>
              <a:t>2</a:t>
            </a:fld>
            <a:endParaRPr lang="lv-LV" smtClean="0"/>
          </a:p>
        </p:txBody>
      </p:sp>
      <p:sp>
        <p:nvSpPr>
          <p:cNvPr id="3077" name="Rectangle 6"/>
          <p:cNvSpPr>
            <a:spLocks noChangeArrowheads="1"/>
          </p:cNvSpPr>
          <p:nvPr/>
        </p:nvSpPr>
        <p:spPr bwMode="auto">
          <a:xfrm>
            <a:off x="0" y="714375"/>
            <a:ext cx="9144000" cy="6232525"/>
          </a:xfrm>
          <a:prstGeom prst="rect">
            <a:avLst/>
          </a:prstGeom>
          <a:noFill/>
          <a:ln w="9525">
            <a:noFill/>
            <a:miter lim="800000"/>
            <a:headEnd/>
            <a:tailEnd/>
          </a:ln>
        </p:spPr>
        <p:txBody>
          <a:bodyPr>
            <a:spAutoFit/>
          </a:bodyPr>
          <a:lstStyle/>
          <a:p>
            <a:pPr algn="just"/>
            <a:r>
              <a:rPr lang="lv-LV" sz="210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 26 Tad kalps krita pie zemes un viņu gauži lūdza, sacīdams: cieties ar mani, es tev visu nomaksāšu. 27 Tad kungam palika kalpa žēl, un viņš to palaida un parādu tam arī atlaida. 28 Bet šis pats kalps, izgājis ārā, sastapa vienu no saviem darba biedriem, kas tam bija simts denāriju parādā; viņš to satvēra, žņaudza un sacīja: maksā, ko esi parādā! 29 Tad viņa darba biedrs krita tam pie kājām, lūdzās un sacīja: cieties ar mani, es tev samaksāšu. 30 Bet viņš negribēja un nogājis to iemeta cietumā, tiekams tas savu parādu samaksā. 31 Kad nu viņa darba biedri to redzēja, tad tie ļoti noskuma, tie aizgāja un izstāstīja savam kungam visu, kas bija noticis.32 Tad viņa kungs to pasauca un tam sacīja: tu nekrietnais kalps! Visu šo parādu es tev atlaidu, kad tu mani lūdzi. 33 Vai tad tev arīdzan nebija apžēloties par savu darba biedru, kā es par tevi esmu apžēlojies? 34 Un viņa kungs apskaitās un nodeva to tiesas izpildītājiem, kamēr tas samaksā visu, ko viņš tam bija parādā. 35 Tā arī Mans Debesu Tēvs jums darīs, ja jūs ikviens savam brālim no sirds nepiedosit. </a:t>
            </a:r>
          </a:p>
        </p:txBody>
      </p:sp>
      <p:sp>
        <p:nvSpPr>
          <p:cNvPr id="3078" name="Text Box 6"/>
          <p:cNvSpPr txBox="1">
            <a:spLocks noChangeArrowheads="1"/>
          </p:cNvSpPr>
          <p:nvPr/>
        </p:nvSpPr>
        <p:spPr bwMode="auto">
          <a:xfrm>
            <a:off x="7358063" y="0"/>
            <a:ext cx="1785937" cy="400050"/>
          </a:xfrm>
          <a:prstGeom prst="rect">
            <a:avLst/>
          </a:prstGeom>
          <a:noFill/>
          <a:ln w="9525">
            <a:noFill/>
            <a:miter lim="800000"/>
            <a:headEnd/>
            <a:tailEnd/>
          </a:ln>
        </p:spPr>
        <p:txBody>
          <a:bodyPr>
            <a:spAutoFit/>
          </a:bodyPr>
          <a:lstStyle/>
          <a:p>
            <a:pPr algn="r">
              <a:spcBef>
                <a:spcPct val="50000"/>
              </a:spcBef>
            </a:pPr>
            <a:r>
              <a:rPr lang="lv-LV" sz="2000" dirty="0" smtClean="0"/>
              <a:t>2.nov.2019.</a:t>
            </a:r>
            <a:endParaRPr lang="lv-LV" sz="2000"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0063" y="142875"/>
            <a:ext cx="8229600" cy="763588"/>
          </a:xfrm>
        </p:spPr>
        <p:txBody>
          <a:bodyPr/>
          <a:lstStyle/>
          <a:p>
            <a:pPr eaLnBrk="1" hangingPunct="1"/>
            <a:r>
              <a:rPr lang="lv-LV" sz="4800" b="1" smtClean="0">
                <a:solidFill>
                  <a:schemeClr val="tx1"/>
                </a:solidFill>
              </a:rPr>
              <a:t>Vai te ir runa par naudu?</a:t>
            </a:r>
          </a:p>
        </p:txBody>
      </p:sp>
      <p:sp>
        <p:nvSpPr>
          <p:cNvPr id="8195" name="Rectangle 3"/>
          <p:cNvSpPr>
            <a:spLocks noGrp="1" noChangeArrowheads="1"/>
          </p:cNvSpPr>
          <p:nvPr>
            <p:ph type="body" idx="1"/>
          </p:nvPr>
        </p:nvSpPr>
        <p:spPr>
          <a:xfrm>
            <a:off x="0" y="1000125"/>
            <a:ext cx="8893175" cy="1643057"/>
          </a:xfrm>
        </p:spPr>
        <p:txBody>
          <a:bodyPr/>
          <a:lstStyle/>
          <a:p>
            <a:pPr algn="ctr">
              <a:buNone/>
            </a:pPr>
            <a:r>
              <a:rPr lang="lv-LV" dirty="0" smtClean="0"/>
              <a:t>   Ja </a:t>
            </a:r>
            <a:r>
              <a:rPr lang="lv-LV" dirty="0" smtClean="0"/>
              <a:t>šī būtu līdzība par attieksmi pret naudu, tad jebkurš finansists pateiktu, ka Jēzus no finansēm nekā nesaprot</a:t>
            </a:r>
            <a:r>
              <a:rPr lang="lv-LV" dirty="0" smtClean="0"/>
              <a:t>.</a:t>
            </a:r>
          </a:p>
          <a:p>
            <a:endParaRPr lang="lv-LV" dirty="0" smtClean="0"/>
          </a:p>
        </p:txBody>
      </p:sp>
      <p:pic>
        <p:nvPicPr>
          <p:cNvPr id="5" name="Picture 8" descr="http://cdn5.freedomoutpost.com/wp-content/uploads/2015/03/euros.jpg"/>
          <p:cNvPicPr>
            <a:picLocks noChangeAspect="1" noChangeArrowheads="1"/>
          </p:cNvPicPr>
          <p:nvPr/>
        </p:nvPicPr>
        <p:blipFill>
          <a:blip r:embed="rId2"/>
          <a:srcRect/>
          <a:stretch>
            <a:fillRect/>
          </a:stretch>
        </p:blipFill>
        <p:spPr bwMode="auto">
          <a:xfrm>
            <a:off x="4286216" y="2786058"/>
            <a:ext cx="4857784" cy="356528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0" y="2601954"/>
            <a:ext cx="4572000" cy="3970318"/>
          </a:xfrm>
          <a:prstGeom prst="rect">
            <a:avLst/>
          </a:prstGeom>
        </p:spPr>
        <p:txBody>
          <a:bodyPr>
            <a:spAutoFit/>
          </a:bodyPr>
          <a:lstStyle/>
          <a:p>
            <a:r>
              <a:rPr lang="lv-LV" sz="2800" b="1" dirty="0" smtClean="0"/>
              <a:t>2 Mūsu Tēvs versijas</a:t>
            </a:r>
            <a:r>
              <a:rPr lang="lv-LV" sz="2800" dirty="0" smtClean="0"/>
              <a:t>:</a:t>
            </a:r>
          </a:p>
          <a:p>
            <a:pPr>
              <a:buFont typeface="Arial" pitchFamily="34" charset="0"/>
              <a:buChar char="•"/>
            </a:pPr>
            <a:r>
              <a:rPr lang="lv-LV" sz="2800" dirty="0" smtClean="0"/>
              <a:t>“</a:t>
            </a:r>
            <a:r>
              <a:rPr lang="lv-LV" sz="2800" i="1" dirty="0" smtClean="0"/>
              <a:t>Un piedodi mums mūsu </a:t>
            </a:r>
            <a:r>
              <a:rPr lang="lv-LV" sz="2800" b="1" i="1" dirty="0" smtClean="0"/>
              <a:t>parādus</a:t>
            </a:r>
            <a:r>
              <a:rPr lang="lv-LV" sz="2800" i="1" dirty="0" smtClean="0"/>
              <a:t>, kā arī mēs piedodam saviem parādniekiem</a:t>
            </a:r>
            <a:r>
              <a:rPr lang="lv-LV" sz="2800" dirty="0" smtClean="0"/>
              <a:t>.” (Mt.6:12)</a:t>
            </a:r>
          </a:p>
          <a:p>
            <a:pPr>
              <a:buFont typeface="Arial" pitchFamily="34" charset="0"/>
              <a:buChar char="•"/>
            </a:pPr>
            <a:r>
              <a:rPr lang="lv-LV" sz="2800" dirty="0" smtClean="0"/>
              <a:t>“</a:t>
            </a:r>
            <a:r>
              <a:rPr lang="lv-LV" sz="2800" i="1" dirty="0" smtClean="0"/>
              <a:t>un piedodi mums mūsu </a:t>
            </a:r>
            <a:r>
              <a:rPr lang="lv-LV" sz="2800" b="1" i="1" dirty="0" smtClean="0"/>
              <a:t>grēkus</a:t>
            </a:r>
            <a:r>
              <a:rPr lang="lv-LV" sz="2800" i="1" dirty="0" smtClean="0"/>
              <a:t>, jo arī mēs piedodam katram, kas mums ir </a:t>
            </a:r>
            <a:r>
              <a:rPr lang="lv-LV" sz="2800" i="1" dirty="0" smtClean="0"/>
              <a:t>parādā.</a:t>
            </a:r>
            <a:r>
              <a:rPr lang="lv-LV" sz="2800" dirty="0" smtClean="0"/>
              <a:t>” (Lk.11:4)</a:t>
            </a:r>
            <a:endParaRPr lang="lv-LV"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additive="base">
                                        <p:cTn id="7" dur="5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5">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4"/>
                                        </p:tgtEl>
                                        <p:attrNameLst>
                                          <p:attrName>style.visibility</p:attrName>
                                        </p:attrNameLst>
                                      </p:cBhvr>
                                      <p:to>
                                        <p:strVal val="visible"/>
                                      </p:to>
                                    </p:set>
                                    <p:anim calcmode="lin" valueType="num">
                                      <p:cBhvr additive="base">
                                        <p:cTn id="12" dur="500" fill="hold"/>
                                        <p:tgtEl>
                                          <p:spTgt spid="8194"/>
                                        </p:tgtEl>
                                        <p:attrNameLst>
                                          <p:attrName>ppt_x</p:attrName>
                                        </p:attrNameLst>
                                      </p:cBhvr>
                                      <p:tavLst>
                                        <p:tav tm="0">
                                          <p:val>
                                            <p:strVal val="#ppt_x"/>
                                          </p:val>
                                        </p:tav>
                                        <p:tav tm="100000">
                                          <p:val>
                                            <p:strVal val="#ppt_x"/>
                                          </p:val>
                                        </p:tav>
                                      </p:tavLst>
                                    </p:anim>
                                    <p:anim calcmode="lin" valueType="num">
                                      <p:cBhvr additive="base">
                                        <p:cTn id="13" dur="500" fill="hold"/>
                                        <p:tgtEl>
                                          <p:spTgt spid="8194"/>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additive="base">
                                        <p:cTn id="2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additive="base">
                                        <p:cTn id="30"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0" y="-26988"/>
            <a:ext cx="8750300" cy="4525963"/>
          </a:xfrm>
        </p:spPr>
        <p:txBody>
          <a:bodyPr/>
          <a:lstStyle/>
          <a:p>
            <a:pPr marL="0" indent="0" algn="just" eaLnBrk="1" hangingPunct="1">
              <a:spcBef>
                <a:spcPct val="0"/>
              </a:spcBef>
              <a:buFontTx/>
              <a:buNone/>
            </a:pPr>
            <a:r>
              <a:rPr lang="lv-LV" sz="2800" i="1" dirty="0" smtClean="0"/>
              <a:t>23 Tāpēc Debesu valstība ir līdzīga ķēniņam, kas ar saviem kalpiem gribēja norēķināties. 24 Un, kad viņš iesāka norēķinu, viņam pieveda parādnieku, kas tam bija parādā desmit tūkstošu talentu. 25 Bet, kad tas nespēja samaksāt, tad kungs pavēlēja to pārdot ar sievu un bērniem un visu, kas tam bija, un samaksāt.</a:t>
            </a:r>
            <a:endParaRPr lang="lv-LV" sz="2800" dirty="0" smtClean="0"/>
          </a:p>
        </p:txBody>
      </p:sp>
      <p:sp>
        <p:nvSpPr>
          <p:cNvPr id="4" name="Rectangle 2"/>
          <p:cNvSpPr>
            <a:spLocks noGrp="1" noChangeArrowheads="1"/>
          </p:cNvSpPr>
          <p:nvPr>
            <p:ph type="title"/>
          </p:nvPr>
        </p:nvSpPr>
        <p:spPr>
          <a:xfrm>
            <a:off x="0" y="2571750"/>
            <a:ext cx="4286250" cy="763588"/>
          </a:xfrm>
        </p:spPr>
        <p:txBody>
          <a:bodyPr/>
          <a:lstStyle/>
          <a:p>
            <a:pPr eaLnBrk="1" hangingPunct="1"/>
            <a:r>
              <a:rPr lang="lv-LV" sz="4800" b="1" smtClean="0">
                <a:solidFill>
                  <a:schemeClr val="tx1"/>
                </a:solidFill>
              </a:rPr>
              <a:t>10 000 talenti</a:t>
            </a:r>
          </a:p>
        </p:txBody>
      </p:sp>
      <p:sp>
        <p:nvSpPr>
          <p:cNvPr id="5" name="Rectangle 3"/>
          <p:cNvSpPr txBox="1">
            <a:spLocks noChangeArrowheads="1"/>
          </p:cNvSpPr>
          <p:nvPr/>
        </p:nvSpPr>
        <p:spPr bwMode="auto">
          <a:xfrm>
            <a:off x="4071938" y="4286250"/>
            <a:ext cx="642937" cy="1000125"/>
          </a:xfrm>
          <a:prstGeom prst="rect">
            <a:avLst/>
          </a:prstGeom>
          <a:noFill/>
          <a:ln w="9525">
            <a:noFill/>
            <a:miter lim="800000"/>
            <a:headEnd/>
            <a:tailEnd/>
          </a:ln>
        </p:spPr>
        <p:txBody>
          <a:bodyPr/>
          <a:lstStyle/>
          <a:p>
            <a:pPr marL="342900" indent="-342900" eaLnBrk="0" hangingPunct="0">
              <a:spcBef>
                <a:spcPct val="20000"/>
              </a:spcBef>
              <a:defRPr/>
            </a:pPr>
            <a:r>
              <a:rPr lang="lv-LV" sz="7000" b="1" kern="0">
                <a:latin typeface="+mn-lt"/>
              </a:rPr>
              <a:t>=</a:t>
            </a:r>
          </a:p>
        </p:txBody>
      </p:sp>
      <p:sp>
        <p:nvSpPr>
          <p:cNvPr id="6" name="Rectangle 2"/>
          <p:cNvSpPr txBox="1">
            <a:spLocks noChangeArrowheads="1"/>
          </p:cNvSpPr>
          <p:nvPr/>
        </p:nvSpPr>
        <p:spPr bwMode="auto">
          <a:xfrm>
            <a:off x="4214813" y="2571750"/>
            <a:ext cx="5143500" cy="763588"/>
          </a:xfrm>
          <a:prstGeom prst="rect">
            <a:avLst/>
          </a:prstGeom>
          <a:noFill/>
          <a:ln w="9525">
            <a:noFill/>
            <a:miter lim="800000"/>
            <a:headEnd/>
            <a:tailEnd/>
          </a:ln>
        </p:spPr>
        <p:txBody>
          <a:bodyPr anchor="ctr"/>
          <a:lstStyle/>
          <a:p>
            <a:pPr algn="ctr">
              <a:defRPr/>
            </a:pPr>
            <a:r>
              <a:rPr lang="lv-LV" sz="4800" b="1" kern="0" dirty="0">
                <a:latin typeface="+mj-lt"/>
                <a:ea typeface="+mj-ea"/>
                <a:cs typeface="+mj-cs"/>
              </a:rPr>
              <a:t>4 miljardi €</a:t>
            </a:r>
          </a:p>
        </p:txBody>
      </p:sp>
      <p:pic>
        <p:nvPicPr>
          <p:cNvPr id="7" name="Picture 3"/>
          <p:cNvPicPr>
            <a:picLocks noChangeAspect="1" noChangeArrowheads="1"/>
          </p:cNvPicPr>
          <p:nvPr/>
        </p:nvPicPr>
        <p:blipFill>
          <a:blip r:embed="rId2" cstate="print"/>
          <a:srcRect/>
          <a:stretch>
            <a:fillRect/>
          </a:stretch>
        </p:blipFill>
        <p:spPr bwMode="auto">
          <a:xfrm>
            <a:off x="357158" y="3357562"/>
            <a:ext cx="3408503" cy="32861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8" descr="http://cdn5.freedomoutpost.com/wp-content/uploads/2015/03/euros.jpg"/>
          <p:cNvPicPr>
            <a:picLocks noChangeAspect="1" noChangeArrowheads="1"/>
          </p:cNvPicPr>
          <p:nvPr/>
        </p:nvPicPr>
        <p:blipFill>
          <a:blip r:embed="rId3"/>
          <a:srcRect/>
          <a:stretch>
            <a:fillRect/>
          </a:stretch>
        </p:blipFill>
        <p:spPr bwMode="auto">
          <a:xfrm>
            <a:off x="4929190" y="3286124"/>
            <a:ext cx="3692906" cy="33509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 calcmode="lin" valueType="num">
                                      <p:cBhvr additive="base">
                                        <p:cTn id="7" dur="500" fill="hold"/>
                                        <p:tgtEl>
                                          <p:spTgt spid="921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 calcmode="lin" valueType="num">
                                      <p:cBhvr additive="base">
                                        <p:cTn id="2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p:bldP spid="4" grpId="0" autoUpdateAnimBg="0"/>
      <p:bldP spid="5" grpId="0" build="p" autoUpdateAnimBg="0" advAuto="0"/>
      <p:bldP spid="6"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2" name="Picture 6"/>
          <p:cNvPicPr>
            <a:picLocks noChangeAspect="1" noChangeArrowheads="1"/>
          </p:cNvPicPr>
          <p:nvPr/>
        </p:nvPicPr>
        <p:blipFill>
          <a:blip r:embed="rId2"/>
          <a:srcRect/>
          <a:stretch>
            <a:fillRect/>
          </a:stretch>
        </p:blipFill>
        <p:spPr bwMode="auto">
          <a:xfrm>
            <a:off x="6786563" y="4468812"/>
            <a:ext cx="2357437" cy="2389188"/>
          </a:xfrm>
          <a:prstGeom prst="rect">
            <a:avLst/>
          </a:prstGeom>
          <a:ln>
            <a:noFill/>
          </a:ln>
          <a:effectLst>
            <a:softEdge rad="112500"/>
          </a:effectLst>
        </p:spPr>
      </p:pic>
      <p:sp>
        <p:nvSpPr>
          <p:cNvPr id="7170" name="Rectangle 2"/>
          <p:cNvSpPr>
            <a:spLocks noGrp="1" noChangeArrowheads="1"/>
          </p:cNvSpPr>
          <p:nvPr>
            <p:ph type="title" idx="4294967295"/>
          </p:nvPr>
        </p:nvSpPr>
        <p:spPr>
          <a:xfrm>
            <a:off x="0" y="0"/>
            <a:ext cx="9144000" cy="757237"/>
          </a:xfrm>
        </p:spPr>
        <p:txBody>
          <a:bodyPr/>
          <a:lstStyle/>
          <a:p>
            <a:pPr eaLnBrk="1" hangingPunct="1"/>
            <a:r>
              <a:rPr lang="lv-LV" sz="3600" b="1" dirty="0" smtClean="0"/>
              <a:t>Vai tiešām mūsu grēku nasta ir tik liela?</a:t>
            </a:r>
            <a:r>
              <a:rPr lang="lv-LV" sz="5400" dirty="0" smtClean="0"/>
              <a:t> </a:t>
            </a:r>
            <a:endParaRPr lang="lv-LV" sz="5400" dirty="0" smtClean="0"/>
          </a:p>
        </p:txBody>
      </p:sp>
      <p:sp>
        <p:nvSpPr>
          <p:cNvPr id="7171" name="Rectangle 3"/>
          <p:cNvSpPr>
            <a:spLocks noGrp="1" noChangeArrowheads="1"/>
          </p:cNvSpPr>
          <p:nvPr>
            <p:ph type="body" idx="4294967295"/>
          </p:nvPr>
        </p:nvSpPr>
        <p:spPr>
          <a:xfrm>
            <a:off x="0" y="928688"/>
            <a:ext cx="8072438" cy="4525962"/>
          </a:xfrm>
        </p:spPr>
        <p:txBody>
          <a:bodyPr/>
          <a:lstStyle/>
          <a:p>
            <a:pPr>
              <a:defRPr/>
            </a:pPr>
            <a:r>
              <a:rPr lang="lv-LV" sz="4000" dirty="0" smtClean="0"/>
              <a:t>Ar nāvi viss nebeidzās:</a:t>
            </a:r>
          </a:p>
          <a:p>
            <a:pPr marL="0" indent="0">
              <a:spcBef>
                <a:spcPts val="0"/>
              </a:spcBef>
              <a:buFont typeface="Wingdings" pitchFamily="2" charset="2"/>
              <a:buNone/>
              <a:defRPr/>
            </a:pPr>
            <a:r>
              <a:rPr lang="lv-LV" sz="4000" dirty="0" smtClean="0"/>
              <a:t>“</a:t>
            </a:r>
            <a:r>
              <a:rPr lang="lv-LV" sz="3600" i="1" dirty="0" smtClean="0"/>
              <a:t>Un, kā cilvēkiem nolemts </a:t>
            </a:r>
            <a:r>
              <a:rPr lang="lv-LV" sz="3600" b="1" i="1" dirty="0" smtClean="0"/>
              <a:t>vienreiz</a:t>
            </a:r>
            <a:r>
              <a:rPr lang="lv-LV" sz="3600" i="1" dirty="0" smtClean="0"/>
              <a:t> </a:t>
            </a:r>
          </a:p>
          <a:p>
            <a:pPr marL="0" indent="0">
              <a:spcBef>
                <a:spcPts val="0"/>
              </a:spcBef>
              <a:buFont typeface="Wingdings" pitchFamily="2" charset="2"/>
              <a:buNone/>
              <a:defRPr/>
            </a:pPr>
            <a:r>
              <a:rPr lang="lv-LV" sz="3600" b="1" i="1" dirty="0" smtClean="0"/>
              <a:t>mirt</a:t>
            </a:r>
            <a:r>
              <a:rPr lang="lv-LV" sz="3600" i="1" dirty="0" smtClean="0"/>
              <a:t>, bet pēc tam </a:t>
            </a:r>
            <a:r>
              <a:rPr lang="lv-LV" sz="3600" b="1" i="1" dirty="0" smtClean="0"/>
              <a:t>tiesa</a:t>
            </a:r>
            <a:r>
              <a:rPr lang="lv-LV" sz="4000" dirty="0" smtClean="0"/>
              <a:t>” /Ebr.9:27/</a:t>
            </a:r>
          </a:p>
          <a:p>
            <a:pPr>
              <a:buNone/>
              <a:defRPr/>
            </a:pPr>
            <a:r>
              <a:rPr lang="lv-LV" sz="4000" b="1" dirty="0" smtClean="0"/>
              <a:t>Kvantitatīvi:</a:t>
            </a:r>
            <a:endParaRPr lang="lv-LV" sz="4000" b="1" dirty="0" smtClean="0"/>
          </a:p>
          <a:p>
            <a:pPr>
              <a:defRPr/>
            </a:pPr>
            <a:r>
              <a:rPr lang="lv-LV" sz="3600" dirty="0" smtClean="0"/>
              <a:t>Grēki kā dzelzs riņķi</a:t>
            </a:r>
          </a:p>
          <a:p>
            <a:pPr>
              <a:defRPr/>
            </a:pPr>
            <a:r>
              <a:rPr lang="lv-LV" dirty="0" smtClean="0"/>
              <a:t>Ja cilvēks grēkotu </a:t>
            </a:r>
            <a:r>
              <a:rPr lang="lv-LV" b="1" dirty="0" smtClean="0"/>
              <a:t>3x dienā</a:t>
            </a:r>
            <a:r>
              <a:rPr lang="lv-LV" dirty="0" smtClean="0"/>
              <a:t>,</a:t>
            </a:r>
          </a:p>
          <a:p>
            <a:pPr>
              <a:buNone/>
              <a:defRPr/>
            </a:pPr>
            <a:r>
              <a:rPr lang="lv-LV" dirty="0" smtClean="0">
                <a:sym typeface="Wingdings" pitchFamily="2" charset="2"/>
              </a:rPr>
              <a:t> </a:t>
            </a:r>
            <a:r>
              <a:rPr lang="lv-LV" dirty="0" smtClean="0"/>
              <a:t>tad </a:t>
            </a:r>
            <a:r>
              <a:rPr lang="lv-LV" b="1" dirty="0" smtClean="0"/>
              <a:t>mēnesī 90x </a:t>
            </a:r>
            <a:r>
              <a:rPr lang="lv-LV" b="1" dirty="0" smtClean="0"/>
              <a:t> </a:t>
            </a:r>
          </a:p>
          <a:p>
            <a:pPr>
              <a:buFont typeface="Wingdings" pitchFamily="2" charset="2"/>
              <a:buChar char="à"/>
              <a:defRPr/>
            </a:pPr>
            <a:r>
              <a:rPr lang="lv-LV" dirty="0" smtClean="0"/>
              <a:t> tad </a:t>
            </a:r>
            <a:r>
              <a:rPr lang="lv-LV" b="1" dirty="0" smtClean="0"/>
              <a:t>gadā </a:t>
            </a:r>
            <a:r>
              <a:rPr lang="lv-LV" b="1" dirty="0" smtClean="0"/>
              <a:t>1085x</a:t>
            </a:r>
            <a:endParaRPr lang="lv-LV" b="1" dirty="0" smtClean="0"/>
          </a:p>
          <a:p>
            <a:pPr>
              <a:buFont typeface="Wingdings" pitchFamily="2" charset="2"/>
              <a:buChar char="à"/>
              <a:defRPr/>
            </a:pPr>
            <a:r>
              <a:rPr lang="lv-LV" dirty="0" smtClean="0"/>
              <a:t> </a:t>
            </a:r>
            <a:r>
              <a:rPr lang="lv-LV" b="1" dirty="0" smtClean="0"/>
              <a:t>70 </a:t>
            </a:r>
            <a:r>
              <a:rPr lang="lv-LV" b="1" dirty="0" smtClean="0"/>
              <a:t>gados </a:t>
            </a:r>
            <a:r>
              <a:rPr lang="lv-LV" dirty="0" smtClean="0"/>
              <a:t>sanāk </a:t>
            </a:r>
            <a:r>
              <a:rPr lang="lv-LV" b="1" dirty="0" smtClean="0"/>
              <a:t>76650 grēki</a:t>
            </a:r>
            <a:r>
              <a:rPr lang="lv-LV" dirty="0" smtClean="0"/>
              <a:t>.</a:t>
            </a:r>
          </a:p>
          <a:p>
            <a:pPr eaLnBrk="1" hangingPunct="1">
              <a:lnSpc>
                <a:spcPct val="90000"/>
              </a:lnSpc>
              <a:buFont typeface="Wingdings" pitchFamily="2" charset="2"/>
              <a:buNone/>
              <a:defRPr/>
            </a:pPr>
            <a:endParaRPr lang="lv-LV" sz="4800" dirty="0" smtClean="0"/>
          </a:p>
        </p:txBody>
      </p:sp>
      <p:pic>
        <p:nvPicPr>
          <p:cNvPr id="9" name="Picture 2"/>
          <p:cNvPicPr>
            <a:picLocks noChangeAspect="1" noChangeArrowheads="1"/>
          </p:cNvPicPr>
          <p:nvPr/>
        </p:nvPicPr>
        <p:blipFill>
          <a:blip r:embed="rId3" cstate="print"/>
          <a:srcRect/>
          <a:stretch>
            <a:fillRect/>
          </a:stretch>
        </p:blipFill>
        <p:spPr bwMode="auto">
          <a:xfrm>
            <a:off x="7215206" y="714356"/>
            <a:ext cx="1928794" cy="21431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7171">
                                            <p:txEl>
                                              <p:pRg st="4" end="4"/>
                                            </p:txEl>
                                          </p:spTgt>
                                        </p:tgtEl>
                                        <p:attrNameLst>
                                          <p:attrName>style.visibility</p:attrName>
                                        </p:attrNameLst>
                                      </p:cBhvr>
                                      <p:to>
                                        <p:strVal val="visible"/>
                                      </p:to>
                                    </p:set>
                                    <p:anim calcmode="lin" valueType="num">
                                      <p:cBhvr additive="base">
                                        <p:cTn id="11"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171">
                                            <p:txEl>
                                              <p:pRg st="4" end="4"/>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171">
                                            <p:txEl>
                                              <p:pRg st="0" end="0"/>
                                            </p:txEl>
                                          </p:spTgt>
                                        </p:tgtEl>
                                        <p:attrNameLst>
                                          <p:attrName>style.visibility</p:attrName>
                                        </p:attrNameLst>
                                      </p:cBhvr>
                                      <p:to>
                                        <p:strVal val="visible"/>
                                      </p:to>
                                    </p:set>
                                    <p:anim calcmode="lin" valueType="num">
                                      <p:cBhvr additive="base">
                                        <p:cTn id="16"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171">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171">
                                            <p:txEl>
                                              <p:pRg st="1" end="1"/>
                                            </p:txEl>
                                          </p:spTgt>
                                        </p:tgtEl>
                                        <p:attrNameLst>
                                          <p:attrName>style.visibility</p:attrName>
                                        </p:attrNameLst>
                                      </p:cBhvr>
                                      <p:to>
                                        <p:strVal val="visible"/>
                                      </p:to>
                                    </p:set>
                                    <p:anim calcmode="lin" valueType="num">
                                      <p:cBhvr additive="base">
                                        <p:cTn id="21"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171">
                                            <p:txEl>
                                              <p:pRg st="1" end="1"/>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171">
                                            <p:txEl>
                                              <p:pRg st="2" end="2"/>
                                            </p:txEl>
                                          </p:spTgt>
                                        </p:tgtEl>
                                        <p:attrNameLst>
                                          <p:attrName>style.visibility</p:attrName>
                                        </p:attrNameLst>
                                      </p:cBhvr>
                                      <p:to>
                                        <p:strVal val="visible"/>
                                      </p:to>
                                    </p:set>
                                    <p:anim calcmode="lin" valueType="num">
                                      <p:cBhvr additive="base">
                                        <p:cTn id="25"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171">
                                            <p:txEl>
                                              <p:pRg st="2" end="2"/>
                                            </p:txEl>
                                          </p:spTgt>
                                        </p:tgtEl>
                                        <p:attrNameLst>
                                          <p:attrName>ppt_y</p:attrName>
                                        </p:attrNameLst>
                                      </p:cBhvr>
                                      <p:tavLst>
                                        <p:tav tm="0">
                                          <p:val>
                                            <p:strVal val="1+#ppt_h/2"/>
                                          </p:val>
                                        </p:tav>
                                        <p:tav tm="100000">
                                          <p:val>
                                            <p:strVal val="#ppt_y"/>
                                          </p:val>
                                        </p:tav>
                                      </p:tavLst>
                                    </p:anim>
                                  </p:childTnLst>
                                </p:cTn>
                              </p:par>
                              <p:par>
                                <p:cTn id="27" presetID="8" presetClass="entr" presetSubtype="16"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diamond(in)">
                                      <p:cBhvr>
                                        <p:cTn id="29" dur="2000"/>
                                        <p:tgtEl>
                                          <p:spTgt spid="9"/>
                                        </p:tgtEl>
                                      </p:cBhvr>
                                    </p:animEffect>
                                  </p:childTnLst>
                                </p:cTn>
                              </p:par>
                            </p:childTnLst>
                          </p:cTn>
                        </p:par>
                        <p:par>
                          <p:cTn id="30" fill="hold">
                            <p:stCondLst>
                              <p:cond delay="3500"/>
                            </p:stCondLst>
                            <p:childTnLst>
                              <p:par>
                                <p:cTn id="31" presetID="2" presetClass="entr" presetSubtype="4" fill="hold" nodeType="afterEffect">
                                  <p:stCondLst>
                                    <p:cond delay="0"/>
                                  </p:stCondLst>
                                  <p:childTnLst>
                                    <p:set>
                                      <p:cBhvr>
                                        <p:cTn id="32" dur="1" fill="hold">
                                          <p:stCondLst>
                                            <p:cond delay="0"/>
                                          </p:stCondLst>
                                        </p:cTn>
                                        <p:tgtEl>
                                          <p:spTgt spid="7171">
                                            <p:txEl>
                                              <p:pRg st="3" end="3"/>
                                            </p:txEl>
                                          </p:spTgt>
                                        </p:tgtEl>
                                        <p:attrNameLst>
                                          <p:attrName>style.visibility</p:attrName>
                                        </p:attrNameLst>
                                      </p:cBhvr>
                                      <p:to>
                                        <p:strVal val="visible"/>
                                      </p:to>
                                    </p:set>
                                    <p:anim calcmode="lin" valueType="num">
                                      <p:cBhvr additive="base">
                                        <p:cTn id="33"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171">
                                            <p:txEl>
                                              <p:pRg st="3" end="3"/>
                                            </p:txEl>
                                          </p:spTgt>
                                        </p:tgtEl>
                                        <p:attrNameLst>
                                          <p:attrName>ppt_y</p:attrName>
                                        </p:attrNameLst>
                                      </p:cBhvr>
                                      <p:tavLst>
                                        <p:tav tm="0">
                                          <p:val>
                                            <p:strVal val="1+#ppt_h/2"/>
                                          </p:val>
                                        </p:tav>
                                        <p:tav tm="100000">
                                          <p:val>
                                            <p:strVal val="#ppt_y"/>
                                          </p:val>
                                        </p:tav>
                                      </p:tavLst>
                                    </p:anim>
                                  </p:childTnLst>
                                </p:cTn>
                              </p:par>
                              <p:par>
                                <p:cTn id="35" presetID="3" presetClass="entr" presetSubtype="10" fill="hold" nodeType="withEffect">
                                  <p:stCondLst>
                                    <p:cond delay="0"/>
                                  </p:stCondLst>
                                  <p:childTnLst>
                                    <p:set>
                                      <p:cBhvr>
                                        <p:cTn id="36" dur="1" fill="hold">
                                          <p:stCondLst>
                                            <p:cond delay="0"/>
                                          </p:stCondLst>
                                        </p:cTn>
                                        <p:tgtEl>
                                          <p:spTgt spid="9222"/>
                                        </p:tgtEl>
                                        <p:attrNameLst>
                                          <p:attrName>style.visibility</p:attrName>
                                        </p:attrNameLst>
                                      </p:cBhvr>
                                      <p:to>
                                        <p:strVal val="visible"/>
                                      </p:to>
                                    </p:set>
                                    <p:animEffect transition="in" filter="blinds(horizontal)">
                                      <p:cBhvr>
                                        <p:cTn id="37" dur="500"/>
                                        <p:tgtEl>
                                          <p:spTgt spid="9222"/>
                                        </p:tgtEl>
                                      </p:cBhvr>
                                    </p:animEffect>
                                  </p:childTnLst>
                                </p:cTn>
                              </p:par>
                            </p:childTnLst>
                          </p:cTn>
                        </p:par>
                        <p:par>
                          <p:cTn id="38" fill="hold">
                            <p:stCondLst>
                              <p:cond delay="4000"/>
                            </p:stCondLst>
                            <p:childTnLst>
                              <p:par>
                                <p:cTn id="39" presetID="2" presetClass="entr" presetSubtype="4" fill="hold" nodeType="afterEffect">
                                  <p:stCondLst>
                                    <p:cond delay="0"/>
                                  </p:stCondLst>
                                  <p:childTnLst>
                                    <p:set>
                                      <p:cBhvr>
                                        <p:cTn id="40" dur="1" fill="hold">
                                          <p:stCondLst>
                                            <p:cond delay="0"/>
                                          </p:stCondLst>
                                        </p:cTn>
                                        <p:tgtEl>
                                          <p:spTgt spid="7171">
                                            <p:txEl>
                                              <p:pRg st="5" end="5"/>
                                            </p:txEl>
                                          </p:spTgt>
                                        </p:tgtEl>
                                        <p:attrNameLst>
                                          <p:attrName>style.visibility</p:attrName>
                                        </p:attrNameLst>
                                      </p:cBhvr>
                                      <p:to>
                                        <p:strVal val="visible"/>
                                      </p:to>
                                    </p:set>
                                    <p:anim calcmode="lin" valueType="num">
                                      <p:cBhvr additive="base">
                                        <p:cTn id="41"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171">
                                            <p:txEl>
                                              <p:pRg st="5" end="5"/>
                                            </p:txEl>
                                          </p:spTgt>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nodeType="afterEffect">
                                  <p:stCondLst>
                                    <p:cond delay="0"/>
                                  </p:stCondLst>
                                  <p:childTnLst>
                                    <p:set>
                                      <p:cBhvr>
                                        <p:cTn id="45" dur="1" fill="hold">
                                          <p:stCondLst>
                                            <p:cond delay="0"/>
                                          </p:stCondLst>
                                        </p:cTn>
                                        <p:tgtEl>
                                          <p:spTgt spid="7171">
                                            <p:txEl>
                                              <p:pRg st="6" end="6"/>
                                            </p:txEl>
                                          </p:spTgt>
                                        </p:tgtEl>
                                        <p:attrNameLst>
                                          <p:attrName>style.visibility</p:attrName>
                                        </p:attrNameLst>
                                      </p:cBhvr>
                                      <p:to>
                                        <p:strVal val="visible"/>
                                      </p:to>
                                    </p:set>
                                    <p:anim calcmode="lin" valueType="num">
                                      <p:cBhvr additive="base">
                                        <p:cTn id="46" dur="500" fill="hold"/>
                                        <p:tgtEl>
                                          <p:spTgt spid="7171">
                                            <p:txEl>
                                              <p:pRg st="6" end="6"/>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7171">
                                            <p:txEl>
                                              <p:pRg st="6" end="6"/>
                                            </p:txEl>
                                          </p:spTgt>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nodeType="afterEffect">
                                  <p:stCondLst>
                                    <p:cond delay="0"/>
                                  </p:stCondLst>
                                  <p:childTnLst>
                                    <p:set>
                                      <p:cBhvr>
                                        <p:cTn id="50" dur="1" fill="hold">
                                          <p:stCondLst>
                                            <p:cond delay="0"/>
                                          </p:stCondLst>
                                        </p:cTn>
                                        <p:tgtEl>
                                          <p:spTgt spid="7171">
                                            <p:txEl>
                                              <p:pRg st="7" end="7"/>
                                            </p:txEl>
                                          </p:spTgt>
                                        </p:tgtEl>
                                        <p:attrNameLst>
                                          <p:attrName>style.visibility</p:attrName>
                                        </p:attrNameLst>
                                      </p:cBhvr>
                                      <p:to>
                                        <p:strVal val="visible"/>
                                      </p:to>
                                    </p:set>
                                    <p:anim calcmode="lin" valueType="num">
                                      <p:cBhvr additive="base">
                                        <p:cTn id="51" dur="500" fill="hold"/>
                                        <p:tgtEl>
                                          <p:spTgt spid="7171">
                                            <p:txEl>
                                              <p:pRg st="7" end="7"/>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7171">
                                            <p:txEl>
                                              <p:pRg st="7" end="7"/>
                                            </p:txEl>
                                          </p:spTgt>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 presetClass="entr" presetSubtype="4" fill="hold" nodeType="afterEffect">
                                  <p:stCondLst>
                                    <p:cond delay="0"/>
                                  </p:stCondLst>
                                  <p:childTnLst>
                                    <p:set>
                                      <p:cBhvr>
                                        <p:cTn id="55" dur="1" fill="hold">
                                          <p:stCondLst>
                                            <p:cond delay="0"/>
                                          </p:stCondLst>
                                        </p:cTn>
                                        <p:tgtEl>
                                          <p:spTgt spid="7171">
                                            <p:txEl>
                                              <p:pRg st="8" end="8"/>
                                            </p:txEl>
                                          </p:spTgt>
                                        </p:tgtEl>
                                        <p:attrNameLst>
                                          <p:attrName>style.visibility</p:attrName>
                                        </p:attrNameLst>
                                      </p:cBhvr>
                                      <p:to>
                                        <p:strVal val="visible"/>
                                      </p:to>
                                    </p:set>
                                    <p:anim calcmode="lin" valueType="num">
                                      <p:cBhvr additive="base">
                                        <p:cTn id="56" dur="500" fill="hold"/>
                                        <p:tgtEl>
                                          <p:spTgt spid="7171">
                                            <p:txEl>
                                              <p:pRg st="8" end="8"/>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717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6</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Lielākoties mūsu labie darbi ir grēki</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8893175" cy="6092825"/>
          </a:xfrm>
        </p:spPr>
        <p:txBody>
          <a:bodyPr/>
          <a:lstStyle/>
          <a:p>
            <a:pPr marL="533400" indent="-533400" algn="just" eaLnBrk="1" hangingPunct="1">
              <a:lnSpc>
                <a:spcPct val="90000"/>
              </a:lnSpc>
              <a:buNone/>
            </a:pPr>
            <a:r>
              <a:rPr lang="lv-LV" sz="2800" b="1" dirty="0" smtClean="0"/>
              <a:t>Kvalitatīvi</a:t>
            </a:r>
            <a:r>
              <a:rPr lang="lv-LV" sz="2800" dirty="0" smtClean="0"/>
              <a:t>:</a:t>
            </a:r>
          </a:p>
          <a:p>
            <a:pPr marL="533400" indent="-533400" algn="just" eaLnBrk="1" hangingPunct="1">
              <a:lnSpc>
                <a:spcPct val="90000"/>
              </a:lnSpc>
            </a:pPr>
            <a:r>
              <a:rPr lang="lv-LV" sz="2800" dirty="0" smtClean="0"/>
              <a:t>Svarīga </a:t>
            </a:r>
            <a:r>
              <a:rPr lang="lv-LV" sz="2800" dirty="0" smtClean="0"/>
              <a:t>ir </a:t>
            </a:r>
            <a:r>
              <a:rPr lang="lv-LV" sz="2800" b="1" dirty="0" smtClean="0"/>
              <a:t>motivācija </a:t>
            </a:r>
            <a:r>
              <a:rPr lang="lv-LV" sz="2800" dirty="0" smtClean="0"/>
              <a:t>ar kādu darbi tiek darīti!</a:t>
            </a:r>
          </a:p>
          <a:p>
            <a:pPr marL="533400" indent="-533400" algn="just" eaLnBrk="1" hangingPunct="1">
              <a:lnSpc>
                <a:spcPct val="90000"/>
              </a:lnSpc>
              <a:buFontTx/>
              <a:buNone/>
            </a:pPr>
            <a:r>
              <a:rPr lang="lv-LV" b="1" dirty="0" smtClean="0"/>
              <a:t>Grēcīga motivācija</a:t>
            </a:r>
            <a:r>
              <a:rPr lang="lv-LV" sz="2800" dirty="0" smtClean="0"/>
              <a:t>, kad mēs darbus darām:</a:t>
            </a:r>
          </a:p>
          <a:p>
            <a:pPr marL="533400" indent="-533400" algn="just" eaLnBrk="1" hangingPunct="1">
              <a:lnSpc>
                <a:spcPct val="90000"/>
              </a:lnSpc>
            </a:pPr>
            <a:r>
              <a:rPr lang="lv-LV" sz="2800" b="1" dirty="0" smtClean="0"/>
              <a:t>Piespiesti</a:t>
            </a:r>
            <a:r>
              <a:rPr lang="lv-LV" sz="2800" dirty="0" smtClean="0"/>
              <a:t>, nelabprāt</a:t>
            </a:r>
          </a:p>
          <a:p>
            <a:pPr marL="533400" indent="-533400" algn="just" eaLnBrk="1" hangingPunct="1">
              <a:lnSpc>
                <a:spcPct val="90000"/>
              </a:lnSpc>
            </a:pPr>
            <a:r>
              <a:rPr lang="lv-LV" sz="2800" b="1" dirty="0" smtClean="0"/>
              <a:t>Dabūtu</a:t>
            </a:r>
            <a:r>
              <a:rPr lang="lv-LV" sz="2800" dirty="0" smtClean="0"/>
              <a:t> kaut ko </a:t>
            </a:r>
            <a:r>
              <a:rPr lang="lv-LV" sz="2800" b="1" dirty="0" smtClean="0"/>
              <a:t>pretī</a:t>
            </a:r>
          </a:p>
          <a:p>
            <a:pPr marL="533400" indent="-533400" algn="just" eaLnBrk="1" hangingPunct="1">
              <a:lnSpc>
                <a:spcPct val="90000"/>
              </a:lnSpc>
            </a:pPr>
            <a:r>
              <a:rPr lang="lv-LV" sz="2800" b="1" dirty="0" smtClean="0"/>
              <a:t>Ne</a:t>
            </a:r>
            <a:r>
              <a:rPr lang="lv-LV" sz="2800" dirty="0" smtClean="0"/>
              <a:t> pēc </a:t>
            </a:r>
            <a:r>
              <a:rPr lang="lv-LV" sz="2800" b="1" dirty="0" smtClean="0"/>
              <a:t>Dieva gribas</a:t>
            </a:r>
          </a:p>
          <a:p>
            <a:pPr marL="533400" indent="-533400" algn="just" eaLnBrk="1" hangingPunct="1">
              <a:lnSpc>
                <a:spcPct val="90000"/>
              </a:lnSpc>
            </a:pPr>
            <a:r>
              <a:rPr lang="lv-LV" sz="2800" dirty="0" smtClean="0"/>
              <a:t>Lai </a:t>
            </a:r>
            <a:r>
              <a:rPr lang="lv-LV" sz="2800" b="1" dirty="0" smtClean="0"/>
              <a:t>izpelnītos mūžīgo dzīvību</a:t>
            </a:r>
          </a:p>
          <a:p>
            <a:pPr marL="533400" indent="-533400" algn="just" eaLnBrk="1" hangingPunct="1">
              <a:lnSpc>
                <a:spcPct val="90000"/>
              </a:lnSpc>
            </a:pPr>
            <a:r>
              <a:rPr lang="lv-LV" sz="2800" b="1" dirty="0" smtClean="0"/>
              <a:t>Paaugstinātu</a:t>
            </a:r>
            <a:r>
              <a:rPr lang="lv-LV" sz="2800" dirty="0" smtClean="0"/>
              <a:t> sevi, savu </a:t>
            </a:r>
            <a:r>
              <a:rPr lang="lv-LV" sz="2800" b="1" dirty="0" smtClean="0"/>
              <a:t>ego</a:t>
            </a:r>
          </a:p>
          <a:p>
            <a:pPr marL="533400" indent="-533400" algn="just" eaLnBrk="1" hangingPunct="1">
              <a:lnSpc>
                <a:spcPct val="90000"/>
              </a:lnSpc>
              <a:buFontTx/>
              <a:buNone/>
            </a:pPr>
            <a:r>
              <a:rPr lang="lv-LV" b="1" dirty="0" smtClean="0"/>
              <a:t>Patiesa motivācija</a:t>
            </a:r>
            <a:r>
              <a:rPr lang="lv-LV" sz="2800" dirty="0" smtClean="0"/>
              <a:t>, kad mēs darbus darām:</a:t>
            </a:r>
          </a:p>
          <a:p>
            <a:pPr marL="533400" indent="-533400" algn="just" eaLnBrk="1" hangingPunct="1">
              <a:lnSpc>
                <a:spcPct val="90000"/>
              </a:lnSpc>
            </a:pPr>
            <a:r>
              <a:rPr lang="lv-LV" sz="2800" b="1" dirty="0" smtClean="0"/>
              <a:t>Ticībā</a:t>
            </a:r>
            <a:r>
              <a:rPr lang="lv-LV" sz="2800" dirty="0" smtClean="0"/>
              <a:t> un </a:t>
            </a:r>
            <a:r>
              <a:rPr lang="lv-LV" sz="2800" b="1" dirty="0" smtClean="0"/>
              <a:t>pēc Dieva gribas</a:t>
            </a:r>
          </a:p>
          <a:p>
            <a:pPr marL="533400" indent="-533400" algn="just" eaLnBrk="1" hangingPunct="1">
              <a:lnSpc>
                <a:spcPct val="90000"/>
              </a:lnSpc>
            </a:pPr>
            <a:r>
              <a:rPr lang="lv-LV" sz="2800" dirty="0" smtClean="0"/>
              <a:t>Savam </a:t>
            </a:r>
            <a:r>
              <a:rPr lang="lv-LV" sz="2800" b="1" dirty="0" smtClean="0"/>
              <a:t>tuvākajam</a:t>
            </a:r>
            <a:r>
              <a:rPr lang="lv-LV" sz="2800" dirty="0" smtClean="0"/>
              <a:t>, ne sev</a:t>
            </a:r>
          </a:p>
          <a:p>
            <a:pPr marL="533400" indent="-533400" algn="just" eaLnBrk="1" hangingPunct="1">
              <a:lnSpc>
                <a:spcPct val="90000"/>
              </a:lnSpc>
            </a:pPr>
            <a:r>
              <a:rPr lang="lv-LV" sz="2800" b="1" dirty="0" smtClean="0"/>
              <a:t>Nepiespiesti, labprātīgi</a:t>
            </a:r>
          </a:p>
          <a:p>
            <a:pPr marL="533400" indent="-533400" algn="just" eaLnBrk="1" hangingPunct="1">
              <a:lnSpc>
                <a:spcPct val="90000"/>
              </a:lnSpc>
            </a:pPr>
            <a:r>
              <a:rPr lang="lv-LV" sz="2800" b="1" dirty="0" smtClean="0"/>
              <a:t>Pateicībā</a:t>
            </a:r>
            <a:r>
              <a:rPr lang="lv-LV" sz="2800" dirty="0" smtClean="0"/>
              <a:t> par to, ko </a:t>
            </a:r>
            <a:r>
              <a:rPr lang="lv-LV" sz="2800" b="1" dirty="0" smtClean="0"/>
              <a:t>Dievs</a:t>
            </a:r>
            <a:r>
              <a:rPr lang="lv-LV" sz="2800" dirty="0" smtClean="0"/>
              <a:t> ir </a:t>
            </a:r>
            <a:r>
              <a:rPr lang="lv-LV" sz="2800" b="1" dirty="0" smtClean="0"/>
              <a:t>darījis</a:t>
            </a:r>
            <a:r>
              <a:rPr lang="lv-LV" sz="2800" dirty="0" smtClean="0"/>
              <a:t> mūsu labā.</a:t>
            </a:r>
          </a:p>
        </p:txBody>
      </p:sp>
      <p:pic>
        <p:nvPicPr>
          <p:cNvPr id="96260" name="Picture 4" descr="j0297749"/>
          <p:cNvPicPr>
            <a:picLocks noChangeAspect="1" noChangeArrowheads="1"/>
          </p:cNvPicPr>
          <p:nvPr/>
        </p:nvPicPr>
        <p:blipFill>
          <a:blip r:embed="rId2" cstate="print"/>
          <a:srcRect/>
          <a:stretch>
            <a:fillRect/>
          </a:stretch>
        </p:blipFill>
        <p:spPr bwMode="auto">
          <a:xfrm>
            <a:off x="6123017" y="2032007"/>
            <a:ext cx="2592387" cy="2468563"/>
          </a:xfrm>
          <a:prstGeom prst="rect">
            <a:avLst/>
          </a:prstGeom>
          <a:ln>
            <a:noFill/>
          </a:ln>
          <a:effectLst>
            <a:softEdge rad="112500"/>
          </a:effectLst>
        </p:spPr>
      </p:pic>
      <p:pic>
        <p:nvPicPr>
          <p:cNvPr id="96261" name="Picture 5" descr="JesusInside"/>
          <p:cNvPicPr>
            <a:picLocks noChangeAspect="1" noChangeArrowheads="1"/>
          </p:cNvPicPr>
          <p:nvPr/>
        </p:nvPicPr>
        <p:blipFill>
          <a:blip r:embed="rId3" cstate="print"/>
          <a:srcRect/>
          <a:stretch>
            <a:fillRect/>
          </a:stretch>
        </p:blipFill>
        <p:spPr bwMode="auto">
          <a:xfrm>
            <a:off x="7062818" y="4857760"/>
            <a:ext cx="1866900" cy="155404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96259">
                                            <p:txEl>
                                              <p:pRg st="1" end="1"/>
                                            </p:txEl>
                                          </p:spTgt>
                                        </p:tgtEl>
                                        <p:attrNameLst>
                                          <p:attrName>style.visibility</p:attrName>
                                        </p:attrNameLst>
                                      </p:cBhvr>
                                      <p:to>
                                        <p:strVal val="visible"/>
                                      </p:to>
                                    </p:set>
                                    <p:animEffect transition="in" filter="dissolve">
                                      <p:cBhvr>
                                        <p:cTn id="16" dur="500"/>
                                        <p:tgtEl>
                                          <p:spTgt spid="96259">
                                            <p:txEl>
                                              <p:pRg st="1" end="1"/>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96259">
                                            <p:txEl>
                                              <p:pRg st="2" end="2"/>
                                            </p:txEl>
                                          </p:spTgt>
                                        </p:tgtEl>
                                        <p:attrNameLst>
                                          <p:attrName>style.visibility</p:attrName>
                                        </p:attrNameLst>
                                      </p:cBhvr>
                                      <p:to>
                                        <p:strVal val="visible"/>
                                      </p:to>
                                    </p:set>
                                    <p:animEffect transition="in" filter="dissolve">
                                      <p:cBhvr>
                                        <p:cTn id="20" dur="500"/>
                                        <p:tgtEl>
                                          <p:spTgt spid="96259">
                                            <p:txEl>
                                              <p:pRg st="2" end="2"/>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96260"/>
                                        </p:tgtEl>
                                        <p:attrNameLst>
                                          <p:attrName>style.visibility</p:attrName>
                                        </p:attrNameLst>
                                      </p:cBhvr>
                                      <p:to>
                                        <p:strVal val="visible"/>
                                      </p:to>
                                    </p:set>
                                    <p:animEffect transition="in" filter="blinds(horizontal)">
                                      <p:cBhvr>
                                        <p:cTn id="23" dur="500"/>
                                        <p:tgtEl>
                                          <p:spTgt spid="96260"/>
                                        </p:tgtEl>
                                      </p:cBhvr>
                                    </p:animEffect>
                                  </p:childTnLst>
                                </p:cTn>
                              </p:par>
                            </p:childTnLst>
                          </p:cTn>
                        </p:par>
                        <p:par>
                          <p:cTn id="24" fill="hold">
                            <p:stCondLst>
                              <p:cond delay="2000"/>
                            </p:stCondLst>
                            <p:childTnLst>
                              <p:par>
                                <p:cTn id="25" presetID="9" presetClass="entr" presetSubtype="0" fill="hold" grpId="0" nodeType="afterEffect">
                                  <p:stCondLst>
                                    <p:cond delay="0"/>
                                  </p:stCondLst>
                                  <p:childTnLst>
                                    <p:set>
                                      <p:cBhvr>
                                        <p:cTn id="26" dur="1" fill="hold">
                                          <p:stCondLst>
                                            <p:cond delay="0"/>
                                          </p:stCondLst>
                                        </p:cTn>
                                        <p:tgtEl>
                                          <p:spTgt spid="96259">
                                            <p:txEl>
                                              <p:pRg st="3" end="3"/>
                                            </p:txEl>
                                          </p:spTgt>
                                        </p:tgtEl>
                                        <p:attrNameLst>
                                          <p:attrName>style.visibility</p:attrName>
                                        </p:attrNameLst>
                                      </p:cBhvr>
                                      <p:to>
                                        <p:strVal val="visible"/>
                                      </p:to>
                                    </p:set>
                                    <p:animEffect transition="in" filter="dissolve">
                                      <p:cBhvr>
                                        <p:cTn id="27" dur="500"/>
                                        <p:tgtEl>
                                          <p:spTgt spid="96259">
                                            <p:txEl>
                                              <p:pRg st="3" end="3"/>
                                            </p:txEl>
                                          </p:spTgt>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96259">
                                            <p:txEl>
                                              <p:pRg st="4" end="4"/>
                                            </p:txEl>
                                          </p:spTgt>
                                        </p:tgtEl>
                                        <p:attrNameLst>
                                          <p:attrName>style.visibility</p:attrName>
                                        </p:attrNameLst>
                                      </p:cBhvr>
                                      <p:to>
                                        <p:strVal val="visible"/>
                                      </p:to>
                                    </p:set>
                                    <p:animEffect transition="in" filter="dissolve">
                                      <p:cBhvr>
                                        <p:cTn id="31" dur="500"/>
                                        <p:tgtEl>
                                          <p:spTgt spid="96259">
                                            <p:txEl>
                                              <p:pRg st="4" end="4"/>
                                            </p:txEl>
                                          </p:spTgt>
                                        </p:tgtEl>
                                      </p:cBhvr>
                                    </p:animEffect>
                                  </p:childTnLst>
                                </p:cTn>
                              </p:par>
                            </p:childTnLst>
                          </p:cTn>
                        </p:par>
                        <p:par>
                          <p:cTn id="32" fill="hold">
                            <p:stCondLst>
                              <p:cond delay="3000"/>
                            </p:stCondLst>
                            <p:childTnLst>
                              <p:par>
                                <p:cTn id="33" presetID="9" presetClass="entr" presetSubtype="0" fill="hold" grpId="0" nodeType="afterEffect">
                                  <p:stCondLst>
                                    <p:cond delay="0"/>
                                  </p:stCondLst>
                                  <p:childTnLst>
                                    <p:set>
                                      <p:cBhvr>
                                        <p:cTn id="34" dur="1" fill="hold">
                                          <p:stCondLst>
                                            <p:cond delay="0"/>
                                          </p:stCondLst>
                                        </p:cTn>
                                        <p:tgtEl>
                                          <p:spTgt spid="96259">
                                            <p:txEl>
                                              <p:pRg st="5" end="5"/>
                                            </p:txEl>
                                          </p:spTgt>
                                        </p:tgtEl>
                                        <p:attrNameLst>
                                          <p:attrName>style.visibility</p:attrName>
                                        </p:attrNameLst>
                                      </p:cBhvr>
                                      <p:to>
                                        <p:strVal val="visible"/>
                                      </p:to>
                                    </p:set>
                                    <p:animEffect transition="in" filter="dissolve">
                                      <p:cBhvr>
                                        <p:cTn id="35" dur="500"/>
                                        <p:tgtEl>
                                          <p:spTgt spid="96259">
                                            <p:txEl>
                                              <p:pRg st="5" end="5"/>
                                            </p:txEl>
                                          </p:spTgt>
                                        </p:tgtEl>
                                      </p:cBhvr>
                                    </p:animEffect>
                                  </p:childTnLst>
                                </p:cTn>
                              </p:par>
                            </p:childTnLst>
                          </p:cTn>
                        </p:par>
                        <p:par>
                          <p:cTn id="36" fill="hold">
                            <p:stCondLst>
                              <p:cond delay="3500"/>
                            </p:stCondLst>
                            <p:childTnLst>
                              <p:par>
                                <p:cTn id="37" presetID="9" presetClass="entr" presetSubtype="0" fill="hold" grpId="0" nodeType="afterEffect">
                                  <p:stCondLst>
                                    <p:cond delay="0"/>
                                  </p:stCondLst>
                                  <p:childTnLst>
                                    <p:set>
                                      <p:cBhvr>
                                        <p:cTn id="38" dur="1" fill="hold">
                                          <p:stCondLst>
                                            <p:cond delay="0"/>
                                          </p:stCondLst>
                                        </p:cTn>
                                        <p:tgtEl>
                                          <p:spTgt spid="96259">
                                            <p:txEl>
                                              <p:pRg st="6" end="6"/>
                                            </p:txEl>
                                          </p:spTgt>
                                        </p:tgtEl>
                                        <p:attrNameLst>
                                          <p:attrName>style.visibility</p:attrName>
                                        </p:attrNameLst>
                                      </p:cBhvr>
                                      <p:to>
                                        <p:strVal val="visible"/>
                                      </p:to>
                                    </p:set>
                                    <p:animEffect transition="in" filter="dissolve">
                                      <p:cBhvr>
                                        <p:cTn id="39" dur="500"/>
                                        <p:tgtEl>
                                          <p:spTgt spid="96259">
                                            <p:txEl>
                                              <p:pRg st="6" end="6"/>
                                            </p:txEl>
                                          </p:spTgt>
                                        </p:tgtEl>
                                      </p:cBhvr>
                                    </p:animEffect>
                                  </p:childTnLst>
                                </p:cTn>
                              </p:par>
                            </p:childTnLst>
                          </p:cTn>
                        </p:par>
                        <p:par>
                          <p:cTn id="40" fill="hold">
                            <p:stCondLst>
                              <p:cond delay="4000"/>
                            </p:stCondLst>
                            <p:childTnLst>
                              <p:par>
                                <p:cTn id="41" presetID="9" presetClass="entr" presetSubtype="0" fill="hold" grpId="0" nodeType="afterEffect">
                                  <p:stCondLst>
                                    <p:cond delay="0"/>
                                  </p:stCondLst>
                                  <p:childTnLst>
                                    <p:set>
                                      <p:cBhvr>
                                        <p:cTn id="42" dur="1" fill="hold">
                                          <p:stCondLst>
                                            <p:cond delay="0"/>
                                          </p:stCondLst>
                                        </p:cTn>
                                        <p:tgtEl>
                                          <p:spTgt spid="96259">
                                            <p:txEl>
                                              <p:pRg st="7" end="7"/>
                                            </p:txEl>
                                          </p:spTgt>
                                        </p:tgtEl>
                                        <p:attrNameLst>
                                          <p:attrName>style.visibility</p:attrName>
                                        </p:attrNameLst>
                                      </p:cBhvr>
                                      <p:to>
                                        <p:strVal val="visible"/>
                                      </p:to>
                                    </p:set>
                                    <p:animEffect transition="in" filter="dissolve">
                                      <p:cBhvr>
                                        <p:cTn id="43" dur="500"/>
                                        <p:tgtEl>
                                          <p:spTgt spid="96259">
                                            <p:txEl>
                                              <p:pRg st="7" end="7"/>
                                            </p:txEl>
                                          </p:spTgt>
                                        </p:tgtEl>
                                      </p:cBhvr>
                                    </p:animEffect>
                                  </p:childTnLst>
                                </p:cTn>
                              </p:par>
                            </p:childTnLst>
                          </p:cTn>
                        </p:par>
                        <p:par>
                          <p:cTn id="44" fill="hold">
                            <p:stCondLst>
                              <p:cond delay="4500"/>
                            </p:stCondLst>
                            <p:childTnLst>
                              <p:par>
                                <p:cTn id="45" presetID="9" presetClass="entr" presetSubtype="0" fill="hold" grpId="0" nodeType="afterEffect">
                                  <p:stCondLst>
                                    <p:cond delay="0"/>
                                  </p:stCondLst>
                                  <p:childTnLst>
                                    <p:set>
                                      <p:cBhvr>
                                        <p:cTn id="46" dur="1" fill="hold">
                                          <p:stCondLst>
                                            <p:cond delay="0"/>
                                          </p:stCondLst>
                                        </p:cTn>
                                        <p:tgtEl>
                                          <p:spTgt spid="96259">
                                            <p:txEl>
                                              <p:pRg st="8" end="8"/>
                                            </p:txEl>
                                          </p:spTgt>
                                        </p:tgtEl>
                                        <p:attrNameLst>
                                          <p:attrName>style.visibility</p:attrName>
                                        </p:attrNameLst>
                                      </p:cBhvr>
                                      <p:to>
                                        <p:strVal val="visible"/>
                                      </p:to>
                                    </p:set>
                                    <p:animEffect transition="in" filter="dissolve">
                                      <p:cBhvr>
                                        <p:cTn id="47" dur="500"/>
                                        <p:tgtEl>
                                          <p:spTgt spid="96259">
                                            <p:txEl>
                                              <p:pRg st="8" end="8"/>
                                            </p:txEl>
                                          </p:spTgt>
                                        </p:tgtEl>
                                      </p:cBhvr>
                                    </p:animEffect>
                                  </p:childTnLst>
                                </p:cTn>
                              </p:par>
                            </p:childTnLst>
                          </p:cTn>
                        </p:par>
                        <p:par>
                          <p:cTn id="48" fill="hold">
                            <p:stCondLst>
                              <p:cond delay="5000"/>
                            </p:stCondLst>
                            <p:childTnLst>
                              <p:par>
                                <p:cTn id="49" presetID="9" presetClass="entr" presetSubtype="0" fill="hold" grpId="0" nodeType="afterEffect">
                                  <p:stCondLst>
                                    <p:cond delay="0"/>
                                  </p:stCondLst>
                                  <p:childTnLst>
                                    <p:set>
                                      <p:cBhvr>
                                        <p:cTn id="50" dur="1" fill="hold">
                                          <p:stCondLst>
                                            <p:cond delay="0"/>
                                          </p:stCondLst>
                                        </p:cTn>
                                        <p:tgtEl>
                                          <p:spTgt spid="96259">
                                            <p:txEl>
                                              <p:pRg st="9" end="9"/>
                                            </p:txEl>
                                          </p:spTgt>
                                        </p:tgtEl>
                                        <p:attrNameLst>
                                          <p:attrName>style.visibility</p:attrName>
                                        </p:attrNameLst>
                                      </p:cBhvr>
                                      <p:to>
                                        <p:strVal val="visible"/>
                                      </p:to>
                                    </p:set>
                                    <p:animEffect transition="in" filter="dissolve">
                                      <p:cBhvr>
                                        <p:cTn id="51" dur="500"/>
                                        <p:tgtEl>
                                          <p:spTgt spid="96259">
                                            <p:txEl>
                                              <p:pRg st="9" end="9"/>
                                            </p:txEl>
                                          </p:spTgt>
                                        </p:tgtEl>
                                      </p:cBhvr>
                                    </p:animEffect>
                                  </p:childTnLst>
                                </p:cTn>
                              </p:par>
                            </p:childTnLst>
                          </p:cTn>
                        </p:par>
                        <p:par>
                          <p:cTn id="52" fill="hold">
                            <p:stCondLst>
                              <p:cond delay="5500"/>
                            </p:stCondLst>
                            <p:childTnLst>
                              <p:par>
                                <p:cTn id="53" presetID="9" presetClass="entr" presetSubtype="0" fill="hold" grpId="0" nodeType="afterEffect">
                                  <p:stCondLst>
                                    <p:cond delay="0"/>
                                  </p:stCondLst>
                                  <p:childTnLst>
                                    <p:set>
                                      <p:cBhvr>
                                        <p:cTn id="54" dur="1" fill="hold">
                                          <p:stCondLst>
                                            <p:cond delay="0"/>
                                          </p:stCondLst>
                                        </p:cTn>
                                        <p:tgtEl>
                                          <p:spTgt spid="96259">
                                            <p:txEl>
                                              <p:pRg st="10" end="10"/>
                                            </p:txEl>
                                          </p:spTgt>
                                        </p:tgtEl>
                                        <p:attrNameLst>
                                          <p:attrName>style.visibility</p:attrName>
                                        </p:attrNameLst>
                                      </p:cBhvr>
                                      <p:to>
                                        <p:strVal val="visible"/>
                                      </p:to>
                                    </p:set>
                                    <p:animEffect transition="in" filter="dissolve">
                                      <p:cBhvr>
                                        <p:cTn id="55" dur="500"/>
                                        <p:tgtEl>
                                          <p:spTgt spid="96259">
                                            <p:txEl>
                                              <p:pRg st="10" end="10"/>
                                            </p:txEl>
                                          </p:spTgt>
                                        </p:tgtEl>
                                      </p:cBhvr>
                                    </p:animEffect>
                                  </p:childTnLst>
                                </p:cTn>
                              </p:par>
                              <p:par>
                                <p:cTn id="56" presetID="3" presetClass="entr" presetSubtype="10" fill="hold" nodeType="withEffect">
                                  <p:stCondLst>
                                    <p:cond delay="0"/>
                                  </p:stCondLst>
                                  <p:childTnLst>
                                    <p:set>
                                      <p:cBhvr>
                                        <p:cTn id="57" dur="1" fill="hold">
                                          <p:stCondLst>
                                            <p:cond delay="0"/>
                                          </p:stCondLst>
                                        </p:cTn>
                                        <p:tgtEl>
                                          <p:spTgt spid="96261"/>
                                        </p:tgtEl>
                                        <p:attrNameLst>
                                          <p:attrName>style.visibility</p:attrName>
                                        </p:attrNameLst>
                                      </p:cBhvr>
                                      <p:to>
                                        <p:strVal val="visible"/>
                                      </p:to>
                                    </p:set>
                                    <p:animEffect transition="in" filter="blinds(horizontal)">
                                      <p:cBhvr>
                                        <p:cTn id="58" dur="500"/>
                                        <p:tgtEl>
                                          <p:spTgt spid="96261"/>
                                        </p:tgtEl>
                                      </p:cBhvr>
                                    </p:animEffect>
                                  </p:childTnLst>
                                </p:cTn>
                              </p:par>
                            </p:childTnLst>
                          </p:cTn>
                        </p:par>
                        <p:par>
                          <p:cTn id="59" fill="hold">
                            <p:stCondLst>
                              <p:cond delay="6000"/>
                            </p:stCondLst>
                            <p:childTnLst>
                              <p:par>
                                <p:cTn id="60" presetID="9" presetClass="entr" presetSubtype="0" fill="hold" grpId="0" nodeType="afterEffect">
                                  <p:stCondLst>
                                    <p:cond delay="0"/>
                                  </p:stCondLst>
                                  <p:childTnLst>
                                    <p:set>
                                      <p:cBhvr>
                                        <p:cTn id="61" dur="1" fill="hold">
                                          <p:stCondLst>
                                            <p:cond delay="0"/>
                                          </p:stCondLst>
                                        </p:cTn>
                                        <p:tgtEl>
                                          <p:spTgt spid="96259">
                                            <p:txEl>
                                              <p:pRg st="11" end="11"/>
                                            </p:txEl>
                                          </p:spTgt>
                                        </p:tgtEl>
                                        <p:attrNameLst>
                                          <p:attrName>style.visibility</p:attrName>
                                        </p:attrNameLst>
                                      </p:cBhvr>
                                      <p:to>
                                        <p:strVal val="visible"/>
                                      </p:to>
                                    </p:set>
                                    <p:animEffect transition="in" filter="dissolve">
                                      <p:cBhvr>
                                        <p:cTn id="62" dur="500"/>
                                        <p:tgtEl>
                                          <p:spTgt spid="96259">
                                            <p:txEl>
                                              <p:pRg st="11" end="11"/>
                                            </p:txEl>
                                          </p:spTgt>
                                        </p:tgtEl>
                                      </p:cBhvr>
                                    </p:animEffect>
                                  </p:childTnLst>
                                </p:cTn>
                              </p:par>
                            </p:childTnLst>
                          </p:cTn>
                        </p:par>
                        <p:par>
                          <p:cTn id="63" fill="hold">
                            <p:stCondLst>
                              <p:cond delay="6500"/>
                            </p:stCondLst>
                            <p:childTnLst>
                              <p:par>
                                <p:cTn id="64" presetID="9" presetClass="entr" presetSubtype="0" fill="hold" grpId="0" nodeType="afterEffect">
                                  <p:stCondLst>
                                    <p:cond delay="0"/>
                                  </p:stCondLst>
                                  <p:childTnLst>
                                    <p:set>
                                      <p:cBhvr>
                                        <p:cTn id="65" dur="1" fill="hold">
                                          <p:stCondLst>
                                            <p:cond delay="0"/>
                                          </p:stCondLst>
                                        </p:cTn>
                                        <p:tgtEl>
                                          <p:spTgt spid="96259">
                                            <p:txEl>
                                              <p:pRg st="12" end="12"/>
                                            </p:txEl>
                                          </p:spTgt>
                                        </p:tgtEl>
                                        <p:attrNameLst>
                                          <p:attrName>style.visibility</p:attrName>
                                        </p:attrNameLst>
                                      </p:cBhvr>
                                      <p:to>
                                        <p:strVal val="visible"/>
                                      </p:to>
                                    </p:set>
                                    <p:animEffect transition="in" filter="dissolve">
                                      <p:cBhvr>
                                        <p:cTn id="66" dur="500"/>
                                        <p:tgtEl>
                                          <p:spTgt spid="96259">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7</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Grēcīga motivācija</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9144000" cy="6092825"/>
          </a:xfrm>
        </p:spPr>
        <p:txBody>
          <a:bodyPr/>
          <a:lstStyle/>
          <a:p>
            <a:pPr marL="0" indent="0" algn="just" eaLnBrk="1" hangingPunct="1">
              <a:lnSpc>
                <a:spcPct val="90000"/>
              </a:lnSpc>
            </a:pPr>
            <a:r>
              <a:rPr lang="lv-LV" sz="2800" b="1" dirty="0" smtClean="0"/>
              <a:t>Dievs</a:t>
            </a:r>
            <a:r>
              <a:rPr lang="lv-LV" sz="2800" dirty="0" smtClean="0"/>
              <a:t> vērtē mūsu </a:t>
            </a:r>
            <a:r>
              <a:rPr lang="lv-LV" sz="2800" b="1" dirty="0" smtClean="0"/>
              <a:t>darbus</a:t>
            </a:r>
            <a:r>
              <a:rPr lang="lv-LV" sz="2800" dirty="0" smtClean="0"/>
              <a:t> pēc mūsu </a:t>
            </a:r>
            <a:r>
              <a:rPr lang="lv-LV" sz="2800" b="1" dirty="0" smtClean="0"/>
              <a:t>sirds</a:t>
            </a:r>
            <a:r>
              <a:rPr lang="lv-LV" sz="2800" dirty="0" smtClean="0"/>
              <a:t> </a:t>
            </a:r>
            <a:r>
              <a:rPr lang="lv-LV" sz="2800" b="1" dirty="0" smtClean="0"/>
              <a:t>motivācijas</a:t>
            </a:r>
            <a:r>
              <a:rPr lang="lv-LV" sz="2800" dirty="0" smtClean="0"/>
              <a:t>!</a:t>
            </a:r>
          </a:p>
          <a:p>
            <a:pPr marL="0" indent="0" algn="just" eaLnBrk="1" hangingPunct="1">
              <a:lnSpc>
                <a:spcPct val="90000"/>
              </a:lnSpc>
            </a:pPr>
            <a:r>
              <a:rPr lang="lv-LV" sz="2800" b="1" dirty="0" smtClean="0"/>
              <a:t>Pilīte indes</a:t>
            </a:r>
            <a:r>
              <a:rPr lang="lv-LV" sz="2800" dirty="0" smtClean="0"/>
              <a:t> sabojā visu </a:t>
            </a:r>
            <a:r>
              <a:rPr lang="lv-LV" sz="2800" b="1" dirty="0" smtClean="0"/>
              <a:t>labo glāzi </a:t>
            </a:r>
            <a:r>
              <a:rPr lang="lv-LV" sz="2800" dirty="0" smtClean="0"/>
              <a:t>ar </a:t>
            </a:r>
            <a:r>
              <a:rPr lang="lv-LV" sz="2800" b="1" dirty="0" smtClean="0"/>
              <a:t>ūdeni</a:t>
            </a:r>
            <a:r>
              <a:rPr lang="lv-LV" sz="2800" dirty="0" smtClean="0"/>
              <a:t> un padara visu </a:t>
            </a:r>
            <a:r>
              <a:rPr lang="lv-LV" sz="2800" b="1" dirty="0" smtClean="0"/>
              <a:t>ūdeni par indi.</a:t>
            </a:r>
            <a:r>
              <a:rPr lang="lv-LV" sz="2800" dirty="0" smtClean="0"/>
              <a:t> Tāpat </a:t>
            </a:r>
            <a:r>
              <a:rPr lang="lv-LV" sz="2800" b="1" dirty="0" smtClean="0"/>
              <a:t>grēcīga motivācija sabojā</a:t>
            </a:r>
            <a:r>
              <a:rPr lang="lv-LV" sz="2800" dirty="0" smtClean="0"/>
              <a:t> </a:t>
            </a:r>
            <a:r>
              <a:rPr lang="lv-LV" sz="2800" b="1" dirty="0" smtClean="0"/>
              <a:t>ārēji labo darbu </a:t>
            </a:r>
            <a:r>
              <a:rPr lang="lv-LV" sz="2800" dirty="0" smtClean="0"/>
              <a:t>un padara to par </a:t>
            </a:r>
            <a:r>
              <a:rPr lang="lv-LV" sz="2800" b="1" dirty="0" smtClean="0"/>
              <a:t>grēku Dieva priekšā</a:t>
            </a:r>
            <a:r>
              <a:rPr lang="lv-LV" sz="2800" dirty="0" smtClean="0"/>
              <a:t>.</a:t>
            </a:r>
          </a:p>
          <a:p>
            <a:pPr marL="0" indent="0" algn="just" eaLnBrk="1" hangingPunct="1">
              <a:lnSpc>
                <a:spcPct val="90000"/>
              </a:lnSpc>
            </a:pPr>
            <a:r>
              <a:rPr lang="lv-LV" sz="2800" dirty="0" smtClean="0"/>
              <a:t>Arī </a:t>
            </a:r>
            <a:r>
              <a:rPr lang="lv-LV" sz="2800" b="1" dirty="0" smtClean="0"/>
              <a:t>grēcīgā motivācija </a:t>
            </a:r>
            <a:r>
              <a:rPr lang="lv-LV" sz="2800" dirty="0" smtClean="0"/>
              <a:t>Dieva priekšā ir </a:t>
            </a:r>
            <a:r>
              <a:rPr lang="lv-LV" sz="2800" b="1" dirty="0" smtClean="0"/>
              <a:t>jānožēlo</a:t>
            </a:r>
            <a:r>
              <a:rPr lang="lv-LV" sz="2800" dirty="0" smtClean="0"/>
              <a:t>!</a:t>
            </a:r>
            <a:endParaRPr lang="lv-LV" sz="2800" dirty="0" smtClean="0"/>
          </a:p>
        </p:txBody>
      </p:sp>
      <p:pic>
        <p:nvPicPr>
          <p:cNvPr id="1028" name="Picture 4"/>
          <p:cNvPicPr>
            <a:picLocks noChangeAspect="1" noChangeArrowheads="1"/>
          </p:cNvPicPr>
          <p:nvPr/>
        </p:nvPicPr>
        <p:blipFill>
          <a:blip r:embed="rId2"/>
          <a:srcRect t="14684"/>
          <a:stretch>
            <a:fillRect/>
          </a:stretch>
        </p:blipFill>
        <p:spPr bwMode="auto">
          <a:xfrm>
            <a:off x="1285852" y="2676540"/>
            <a:ext cx="6599059" cy="418146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96259">
                                            <p:txEl>
                                              <p:pRg st="1" end="1"/>
                                            </p:txEl>
                                          </p:spTgt>
                                        </p:tgtEl>
                                        <p:attrNameLst>
                                          <p:attrName>style.visibility</p:attrName>
                                        </p:attrNameLst>
                                      </p:cBhvr>
                                      <p:to>
                                        <p:strVal val="visible"/>
                                      </p:to>
                                    </p:set>
                                    <p:animEffect transition="in" filter="dissolve">
                                      <p:cBhvr>
                                        <p:cTn id="16" dur="500"/>
                                        <p:tgtEl>
                                          <p:spTgt spid="96259">
                                            <p:txEl>
                                              <p:pRg st="1" end="1"/>
                                            </p:txEl>
                                          </p:spTgt>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96259">
                                            <p:txEl>
                                              <p:pRg st="2" end="2"/>
                                            </p:txEl>
                                          </p:spTgt>
                                        </p:tgtEl>
                                        <p:attrNameLst>
                                          <p:attrName>style.visibility</p:attrName>
                                        </p:attrNameLst>
                                      </p:cBhvr>
                                      <p:to>
                                        <p:strVal val="visible"/>
                                      </p:to>
                                    </p:set>
                                    <p:animEffect transition="in" filter="dissolve">
                                      <p:cBhvr>
                                        <p:cTn id="20" dur="500"/>
                                        <p:tgtEl>
                                          <p:spTgt spid="96259">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Effect transition="in" filter="fade">
                                      <p:cBhvr>
                                        <p:cTn id="23" dur="20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8</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Debesis un Elle</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9144000" cy="6092825"/>
          </a:xfrm>
        </p:spPr>
        <p:txBody>
          <a:bodyPr/>
          <a:lstStyle/>
          <a:p>
            <a:pPr marL="0" indent="0" algn="just" eaLnBrk="1" hangingPunct="1">
              <a:lnSpc>
                <a:spcPct val="90000"/>
              </a:lnSpc>
            </a:pPr>
            <a:r>
              <a:rPr lang="lv-LV" sz="2800" b="1" dirty="0" smtClean="0"/>
              <a:t>Luters</a:t>
            </a:r>
            <a:r>
              <a:rPr lang="lv-LV" sz="2800" dirty="0" smtClean="0"/>
              <a:t>: Kad </a:t>
            </a:r>
            <a:r>
              <a:rPr lang="lv-LV" sz="2800" b="1" dirty="0" smtClean="0"/>
              <a:t>nonāksim debesīs</a:t>
            </a:r>
            <a:r>
              <a:rPr lang="lv-LV" sz="2800" dirty="0" smtClean="0"/>
              <a:t>, mēs </a:t>
            </a:r>
            <a:r>
              <a:rPr lang="lv-LV" sz="2800" b="1" dirty="0" smtClean="0"/>
              <a:t>priecāsimies</a:t>
            </a:r>
            <a:r>
              <a:rPr lang="lv-LV" sz="2800" dirty="0" smtClean="0"/>
              <a:t> par </a:t>
            </a:r>
            <a:r>
              <a:rPr lang="lv-LV" sz="2800" b="1" dirty="0" smtClean="0"/>
              <a:t>tiem</a:t>
            </a:r>
            <a:r>
              <a:rPr lang="lv-LV" sz="2800" dirty="0" smtClean="0"/>
              <a:t>, kas </a:t>
            </a:r>
            <a:r>
              <a:rPr lang="lv-LV" sz="2800" b="1" dirty="0" smtClean="0"/>
              <a:t>nav ticīgi</a:t>
            </a:r>
            <a:r>
              <a:rPr lang="lv-LV" sz="2800" dirty="0" smtClean="0"/>
              <a:t>, ka </a:t>
            </a:r>
            <a:r>
              <a:rPr lang="lv-LV" sz="2800" b="1" dirty="0" smtClean="0"/>
              <a:t>tie nonākuši ellē</a:t>
            </a:r>
            <a:r>
              <a:rPr lang="lv-LV" sz="2800" dirty="0" smtClean="0"/>
              <a:t>.</a:t>
            </a:r>
          </a:p>
          <a:p>
            <a:pPr marL="0" indent="0" algn="just" eaLnBrk="1" hangingPunct="1">
              <a:lnSpc>
                <a:spcPct val="90000"/>
              </a:lnSpc>
            </a:pPr>
            <a:r>
              <a:rPr lang="lv-LV" sz="2800" dirty="0" smtClean="0"/>
              <a:t>Kāpēc tā? </a:t>
            </a:r>
            <a:r>
              <a:rPr lang="lv-LV" sz="2800" b="1" dirty="0" smtClean="0"/>
              <a:t>Vai tiešām es priecāšos</a:t>
            </a:r>
            <a:r>
              <a:rPr lang="lv-LV" sz="2800" dirty="0" smtClean="0"/>
              <a:t>, ka mani </a:t>
            </a:r>
            <a:r>
              <a:rPr lang="lv-LV" sz="2800" b="1" dirty="0" smtClean="0"/>
              <a:t>neticīgie</a:t>
            </a:r>
            <a:r>
              <a:rPr lang="lv-LV" sz="2800" dirty="0" smtClean="0"/>
              <a:t>, jaukie </a:t>
            </a:r>
            <a:r>
              <a:rPr lang="lv-LV" sz="2800" b="1" dirty="0" smtClean="0"/>
              <a:t>radi/draugi/kaimiņi nonāks ellē</a:t>
            </a:r>
            <a:r>
              <a:rPr lang="lv-LV" sz="2800" dirty="0" smtClean="0"/>
              <a:t>? </a:t>
            </a:r>
            <a:r>
              <a:rPr lang="lv-LV" sz="2800" b="1" dirty="0" smtClean="0"/>
              <a:t>Ticīgiem</a:t>
            </a:r>
            <a:r>
              <a:rPr lang="lv-LV" sz="2800" dirty="0" smtClean="0"/>
              <a:t> </a:t>
            </a:r>
            <a:r>
              <a:rPr lang="lv-LV" sz="2800" b="1" dirty="0" smtClean="0"/>
              <a:t>paradīzē tiks paņemts nost viss grēks</a:t>
            </a:r>
            <a:r>
              <a:rPr lang="lv-LV" sz="2800" dirty="0" smtClean="0"/>
              <a:t>. </a:t>
            </a:r>
            <a:r>
              <a:rPr lang="lv-LV" sz="2800" b="1" dirty="0" smtClean="0"/>
              <a:t>Ellē</a:t>
            </a:r>
            <a:r>
              <a:rPr lang="lv-LV" sz="2800" dirty="0" smtClean="0"/>
              <a:t> savukārt cilvēkiem </a:t>
            </a:r>
            <a:r>
              <a:rPr lang="lv-LV" sz="2800" b="1" dirty="0" smtClean="0"/>
              <a:t>paņems nost visu labo</a:t>
            </a:r>
            <a:r>
              <a:rPr lang="lv-LV" sz="2800" dirty="0" smtClean="0"/>
              <a:t>, </a:t>
            </a:r>
            <a:r>
              <a:rPr lang="lv-LV" sz="2800" b="1" dirty="0" smtClean="0"/>
              <a:t>kas nāk no Dieva</a:t>
            </a:r>
            <a:r>
              <a:rPr lang="lv-LV" sz="2800" dirty="0" smtClean="0"/>
              <a:t>.</a:t>
            </a:r>
          </a:p>
        </p:txBody>
      </p:sp>
      <p:pic>
        <p:nvPicPr>
          <p:cNvPr id="6" name="Picture 10" descr="golden city of Heaven image"/>
          <p:cNvPicPr>
            <a:picLocks noChangeAspect="1" noChangeArrowheads="1"/>
          </p:cNvPicPr>
          <p:nvPr/>
        </p:nvPicPr>
        <p:blipFill>
          <a:blip r:embed="rId2"/>
          <a:srcRect/>
          <a:stretch>
            <a:fillRect/>
          </a:stretch>
        </p:blipFill>
        <p:spPr bwMode="auto">
          <a:xfrm>
            <a:off x="4429124" y="3143248"/>
            <a:ext cx="4714876" cy="3714752"/>
          </a:xfrm>
          <a:prstGeom prst="rect">
            <a:avLst/>
          </a:prstGeom>
          <a:ln>
            <a:noFill/>
          </a:ln>
          <a:effectLst>
            <a:softEdge rad="112500"/>
          </a:effectLst>
        </p:spPr>
      </p:pic>
      <p:pic>
        <p:nvPicPr>
          <p:cNvPr id="7" name="Picture 2" descr="Attēlu rezultāti vaicājumam “hell”&quot;"/>
          <p:cNvPicPr>
            <a:picLocks noChangeAspect="1" noChangeArrowheads="1"/>
          </p:cNvPicPr>
          <p:nvPr/>
        </p:nvPicPr>
        <p:blipFill>
          <a:blip r:embed="rId3"/>
          <a:srcRect/>
          <a:stretch>
            <a:fillRect/>
          </a:stretch>
        </p:blipFill>
        <p:spPr bwMode="auto">
          <a:xfrm>
            <a:off x="0" y="3071810"/>
            <a:ext cx="4429124" cy="3786190"/>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dissolve">
                                      <p:cBhvr>
                                        <p:cTn id="12" dur="500"/>
                                        <p:tgtEl>
                                          <p:spTgt spid="96259">
                                            <p:txEl>
                                              <p:pRg st="0" end="0"/>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96259">
                                            <p:txEl>
                                              <p:pRg st="1" end="1"/>
                                            </p:txEl>
                                          </p:spTgt>
                                        </p:tgtEl>
                                        <p:attrNameLst>
                                          <p:attrName>style.visibility</p:attrName>
                                        </p:attrNameLst>
                                      </p:cBhvr>
                                      <p:to>
                                        <p:strVal val="visible"/>
                                      </p:to>
                                    </p:set>
                                    <p:animEffect transition="in" filter="dissolve">
                                      <p:cBhvr>
                                        <p:cTn id="15" dur="500"/>
                                        <p:tgtEl>
                                          <p:spTgt spid="96259">
                                            <p:txEl>
                                              <p:pRg st="1" end="1"/>
                                            </p:txEl>
                                          </p:spTgt>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0144CC64-32EB-47FF-BDE1-FBCB0B9760D9}" type="slidenum">
              <a:rPr lang="en-US" smtClean="0"/>
              <a:pPr/>
              <a:t>9</a:t>
            </a:fld>
            <a:endParaRPr lang="en-US" smtClean="0"/>
          </a:p>
        </p:txBody>
      </p:sp>
      <p:sp>
        <p:nvSpPr>
          <p:cNvPr id="96258" name="Rectangle 2"/>
          <p:cNvSpPr>
            <a:spLocks noGrp="1" noChangeArrowheads="1"/>
          </p:cNvSpPr>
          <p:nvPr>
            <p:ph type="title"/>
          </p:nvPr>
        </p:nvSpPr>
        <p:spPr>
          <a:xfrm>
            <a:off x="179388" y="0"/>
            <a:ext cx="8964612" cy="765175"/>
          </a:xfrm>
        </p:spPr>
        <p:txBody>
          <a:bodyPr/>
          <a:lstStyle/>
          <a:p>
            <a:pPr marL="762000" indent="-762000" eaLnBrk="1" hangingPunct="1">
              <a:defRPr/>
            </a:pPr>
            <a:r>
              <a:rPr lang="lv-LV" sz="4000" b="1" dirty="0" smtClean="0">
                <a:solidFill>
                  <a:schemeClr val="tx1"/>
                </a:solidFill>
              </a:rPr>
              <a:t>Mūsu parāds Dievam</a:t>
            </a:r>
            <a:endParaRPr lang="en-US" sz="4000" b="1" dirty="0" smtClean="0">
              <a:solidFill>
                <a:schemeClr val="tx1"/>
              </a:solidFill>
            </a:endParaRPr>
          </a:p>
        </p:txBody>
      </p:sp>
      <p:sp>
        <p:nvSpPr>
          <p:cNvPr id="96259" name="Rectangle 3"/>
          <p:cNvSpPr>
            <a:spLocks noGrp="1" noChangeArrowheads="1"/>
          </p:cNvSpPr>
          <p:nvPr>
            <p:ph type="body" idx="1"/>
          </p:nvPr>
        </p:nvSpPr>
        <p:spPr>
          <a:xfrm>
            <a:off x="0" y="657225"/>
            <a:ext cx="9144000" cy="5200667"/>
          </a:xfrm>
        </p:spPr>
        <p:txBody>
          <a:bodyPr/>
          <a:lstStyle/>
          <a:p>
            <a:pPr marL="0" indent="0" algn="just" eaLnBrk="1" hangingPunct="1">
              <a:lnSpc>
                <a:spcPts val="4800"/>
              </a:lnSpc>
            </a:pPr>
            <a:r>
              <a:rPr lang="lv-LV" sz="2800" b="1" dirty="0" smtClean="0"/>
              <a:t>Mēs Dievam esam parādā:</a:t>
            </a:r>
          </a:p>
          <a:p>
            <a:pPr marL="0" indent="0" algn="just" eaLnBrk="1" hangingPunct="1">
              <a:lnSpc>
                <a:spcPts val="4800"/>
              </a:lnSpc>
            </a:pPr>
            <a:r>
              <a:rPr lang="lv-LV" sz="4400" b="1" dirty="0" smtClean="0"/>
              <a:t>Laiku</a:t>
            </a:r>
          </a:p>
          <a:p>
            <a:pPr marL="0" indent="0" algn="just" eaLnBrk="1" hangingPunct="1">
              <a:lnSpc>
                <a:spcPts val="4800"/>
              </a:lnSpc>
            </a:pPr>
            <a:r>
              <a:rPr lang="lv-LV" sz="4400" b="1" dirty="0" smtClean="0"/>
              <a:t>Mantu</a:t>
            </a:r>
          </a:p>
          <a:p>
            <a:pPr marL="0" indent="0" algn="just" eaLnBrk="1" hangingPunct="1">
              <a:lnSpc>
                <a:spcPts val="4800"/>
              </a:lnSpc>
            </a:pPr>
            <a:r>
              <a:rPr lang="lv-LV" sz="4400" b="1" dirty="0" smtClean="0"/>
              <a:t>Naudu</a:t>
            </a:r>
          </a:p>
          <a:p>
            <a:pPr marL="0" indent="0" algn="just" eaLnBrk="1" hangingPunct="1">
              <a:lnSpc>
                <a:spcPts val="4800"/>
              </a:lnSpc>
            </a:pPr>
            <a:r>
              <a:rPr lang="lv-LV" sz="4400" b="1" dirty="0" smtClean="0"/>
              <a:t>Darbus</a:t>
            </a:r>
          </a:p>
          <a:p>
            <a:pPr marL="0" indent="0" algn="just" eaLnBrk="1" hangingPunct="1">
              <a:lnSpc>
                <a:spcPts val="4800"/>
              </a:lnSpc>
            </a:pPr>
            <a:r>
              <a:rPr lang="lv-LV" sz="2800" b="1" dirty="0" smtClean="0"/>
              <a:t>Ko būtu varējuši veltīt Dievam, bet esam iegrūduši velnam rīklē.</a:t>
            </a:r>
          </a:p>
          <a:p>
            <a:pPr marL="0" indent="0" algn="just" eaLnBrk="1" hangingPunct="1">
              <a:lnSpc>
                <a:spcPts val="4800"/>
              </a:lnSpc>
            </a:pPr>
            <a:r>
              <a:rPr lang="lv-LV" sz="2800" b="1" dirty="0" smtClean="0"/>
              <a:t>Luters: cilvēks ir kā zirgs uz kā jāj vai nu Dievs vai velns, tā vieta nevar palikt tukša.</a:t>
            </a:r>
            <a:endParaRPr lang="lv-LV" sz="2800" b="1" dirty="0" smtClean="0"/>
          </a:p>
        </p:txBody>
      </p:sp>
      <p:pic>
        <p:nvPicPr>
          <p:cNvPr id="27650" name="Picture 2" descr="Chapter 15: Trials..Who Is Responsible? God or Devil - ONLY GOD"/>
          <p:cNvPicPr>
            <a:picLocks noChangeAspect="1" noChangeArrowheads="1"/>
          </p:cNvPicPr>
          <p:nvPr/>
        </p:nvPicPr>
        <p:blipFill>
          <a:blip r:embed="rId2"/>
          <a:srcRect/>
          <a:stretch>
            <a:fillRect/>
          </a:stretch>
        </p:blipFill>
        <p:spPr bwMode="auto">
          <a:xfrm>
            <a:off x="2857488" y="1285860"/>
            <a:ext cx="6000792" cy="3190876"/>
          </a:xfrm>
          <a:prstGeom prst="rect">
            <a:avLst/>
          </a:prstGeom>
          <a:ln>
            <a:noFill/>
          </a:ln>
          <a:effectLst>
            <a:softEdge rad="11250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6258"/>
                                        </p:tgtEl>
                                        <p:attrNameLst>
                                          <p:attrName>style.visibility</p:attrName>
                                        </p:attrNameLst>
                                      </p:cBhvr>
                                      <p:to>
                                        <p:strVal val="visible"/>
                                      </p:to>
                                    </p:set>
                                    <p:anim calcmode="lin" valueType="num">
                                      <p:cBhvr additive="base">
                                        <p:cTn id="7" dur="500" fill="hold"/>
                                        <p:tgtEl>
                                          <p:spTgt spid="96258"/>
                                        </p:tgtEl>
                                        <p:attrNameLst>
                                          <p:attrName>ppt_x</p:attrName>
                                        </p:attrNameLst>
                                      </p:cBhvr>
                                      <p:tavLst>
                                        <p:tav tm="0">
                                          <p:val>
                                            <p:strVal val="#ppt_x"/>
                                          </p:val>
                                        </p:tav>
                                        <p:tav tm="100000">
                                          <p:val>
                                            <p:strVal val="#ppt_x"/>
                                          </p:val>
                                        </p:tav>
                                      </p:tavLst>
                                    </p:anim>
                                    <p:anim calcmode="lin" valueType="num">
                                      <p:cBhvr additive="base">
                                        <p:cTn id="8" dur="500" fill="hold"/>
                                        <p:tgtEl>
                                          <p:spTgt spid="96258"/>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7650"/>
                                        </p:tgtEl>
                                        <p:attrNameLst>
                                          <p:attrName>style.visibility</p:attrName>
                                        </p:attrNameLst>
                                      </p:cBhvr>
                                      <p:to>
                                        <p:strVal val="visible"/>
                                      </p:to>
                                    </p:set>
                                    <p:animEffect transition="in" filter="fade">
                                      <p:cBhvr>
                                        <p:cTn id="11" dur="2000"/>
                                        <p:tgtEl>
                                          <p:spTgt spid="27650"/>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96259">
                                            <p:txEl>
                                              <p:pRg st="0" end="0"/>
                                            </p:txEl>
                                          </p:spTgt>
                                        </p:tgtEl>
                                        <p:attrNameLst>
                                          <p:attrName>style.visibility</p:attrName>
                                        </p:attrNameLst>
                                      </p:cBhvr>
                                      <p:to>
                                        <p:strVal val="visible"/>
                                      </p:to>
                                    </p:set>
                                    <p:animEffect transition="in" filter="dissolve">
                                      <p:cBhvr>
                                        <p:cTn id="15" dur="500"/>
                                        <p:tgtEl>
                                          <p:spTgt spid="96259">
                                            <p:txEl>
                                              <p:pRg st="0" end="0"/>
                                            </p:txEl>
                                          </p:spTgt>
                                        </p:tgtEl>
                                      </p:cBhvr>
                                    </p:animEffect>
                                  </p:childTnLst>
                                </p:cTn>
                              </p:par>
                            </p:childTnLst>
                          </p:cTn>
                        </p:par>
                        <p:par>
                          <p:cTn id="16" fill="hold">
                            <p:stCondLst>
                              <p:cond delay="2500"/>
                            </p:stCondLst>
                            <p:childTnLst>
                              <p:par>
                                <p:cTn id="17" presetID="9" presetClass="entr" presetSubtype="0" fill="hold" grpId="0" nodeType="afterEffect">
                                  <p:stCondLst>
                                    <p:cond delay="0"/>
                                  </p:stCondLst>
                                  <p:childTnLst>
                                    <p:set>
                                      <p:cBhvr>
                                        <p:cTn id="18" dur="1" fill="hold">
                                          <p:stCondLst>
                                            <p:cond delay="0"/>
                                          </p:stCondLst>
                                        </p:cTn>
                                        <p:tgtEl>
                                          <p:spTgt spid="96259">
                                            <p:txEl>
                                              <p:pRg st="1" end="1"/>
                                            </p:txEl>
                                          </p:spTgt>
                                        </p:tgtEl>
                                        <p:attrNameLst>
                                          <p:attrName>style.visibility</p:attrName>
                                        </p:attrNameLst>
                                      </p:cBhvr>
                                      <p:to>
                                        <p:strVal val="visible"/>
                                      </p:to>
                                    </p:set>
                                    <p:animEffect transition="in" filter="dissolve">
                                      <p:cBhvr>
                                        <p:cTn id="19" dur="500"/>
                                        <p:tgtEl>
                                          <p:spTgt spid="96259">
                                            <p:txEl>
                                              <p:pRg st="1" end="1"/>
                                            </p:txEl>
                                          </p:spTgt>
                                        </p:tgtEl>
                                      </p:cBhvr>
                                    </p:animEffect>
                                  </p:childTnLst>
                                </p:cTn>
                              </p:par>
                            </p:childTnLst>
                          </p:cTn>
                        </p:par>
                        <p:par>
                          <p:cTn id="20" fill="hold">
                            <p:stCondLst>
                              <p:cond delay="3000"/>
                            </p:stCondLst>
                            <p:childTnLst>
                              <p:par>
                                <p:cTn id="21" presetID="9" presetClass="entr" presetSubtype="0" fill="hold" grpId="0" nodeType="afterEffect">
                                  <p:stCondLst>
                                    <p:cond delay="0"/>
                                  </p:stCondLst>
                                  <p:childTnLst>
                                    <p:set>
                                      <p:cBhvr>
                                        <p:cTn id="22" dur="1" fill="hold">
                                          <p:stCondLst>
                                            <p:cond delay="0"/>
                                          </p:stCondLst>
                                        </p:cTn>
                                        <p:tgtEl>
                                          <p:spTgt spid="96259">
                                            <p:txEl>
                                              <p:pRg st="2" end="2"/>
                                            </p:txEl>
                                          </p:spTgt>
                                        </p:tgtEl>
                                        <p:attrNameLst>
                                          <p:attrName>style.visibility</p:attrName>
                                        </p:attrNameLst>
                                      </p:cBhvr>
                                      <p:to>
                                        <p:strVal val="visible"/>
                                      </p:to>
                                    </p:set>
                                    <p:animEffect transition="in" filter="dissolve">
                                      <p:cBhvr>
                                        <p:cTn id="23" dur="500"/>
                                        <p:tgtEl>
                                          <p:spTgt spid="96259">
                                            <p:txEl>
                                              <p:pRg st="2" end="2"/>
                                            </p:txEl>
                                          </p:spTgt>
                                        </p:tgtEl>
                                      </p:cBhvr>
                                    </p:animEffect>
                                  </p:childTnLst>
                                </p:cTn>
                              </p:par>
                            </p:childTnLst>
                          </p:cTn>
                        </p:par>
                        <p:par>
                          <p:cTn id="24" fill="hold">
                            <p:stCondLst>
                              <p:cond delay="3500"/>
                            </p:stCondLst>
                            <p:childTnLst>
                              <p:par>
                                <p:cTn id="25" presetID="9" presetClass="entr" presetSubtype="0" fill="hold" grpId="0" nodeType="afterEffect">
                                  <p:stCondLst>
                                    <p:cond delay="0"/>
                                  </p:stCondLst>
                                  <p:childTnLst>
                                    <p:set>
                                      <p:cBhvr>
                                        <p:cTn id="26" dur="1" fill="hold">
                                          <p:stCondLst>
                                            <p:cond delay="0"/>
                                          </p:stCondLst>
                                        </p:cTn>
                                        <p:tgtEl>
                                          <p:spTgt spid="96259">
                                            <p:txEl>
                                              <p:pRg st="3" end="3"/>
                                            </p:txEl>
                                          </p:spTgt>
                                        </p:tgtEl>
                                        <p:attrNameLst>
                                          <p:attrName>style.visibility</p:attrName>
                                        </p:attrNameLst>
                                      </p:cBhvr>
                                      <p:to>
                                        <p:strVal val="visible"/>
                                      </p:to>
                                    </p:set>
                                    <p:animEffect transition="in" filter="dissolve">
                                      <p:cBhvr>
                                        <p:cTn id="27" dur="500"/>
                                        <p:tgtEl>
                                          <p:spTgt spid="96259">
                                            <p:txEl>
                                              <p:pRg st="3" end="3"/>
                                            </p:txEl>
                                          </p:spTgt>
                                        </p:tgtEl>
                                      </p:cBhvr>
                                    </p:animEffect>
                                  </p:childTnLst>
                                </p:cTn>
                              </p:par>
                            </p:childTnLst>
                          </p:cTn>
                        </p:par>
                        <p:par>
                          <p:cTn id="28" fill="hold">
                            <p:stCondLst>
                              <p:cond delay="4000"/>
                            </p:stCondLst>
                            <p:childTnLst>
                              <p:par>
                                <p:cTn id="29" presetID="9" presetClass="entr" presetSubtype="0" fill="hold" grpId="0" nodeType="afterEffect">
                                  <p:stCondLst>
                                    <p:cond delay="0"/>
                                  </p:stCondLst>
                                  <p:childTnLst>
                                    <p:set>
                                      <p:cBhvr>
                                        <p:cTn id="30" dur="1" fill="hold">
                                          <p:stCondLst>
                                            <p:cond delay="0"/>
                                          </p:stCondLst>
                                        </p:cTn>
                                        <p:tgtEl>
                                          <p:spTgt spid="96259">
                                            <p:txEl>
                                              <p:pRg st="4" end="4"/>
                                            </p:txEl>
                                          </p:spTgt>
                                        </p:tgtEl>
                                        <p:attrNameLst>
                                          <p:attrName>style.visibility</p:attrName>
                                        </p:attrNameLst>
                                      </p:cBhvr>
                                      <p:to>
                                        <p:strVal val="visible"/>
                                      </p:to>
                                    </p:set>
                                    <p:animEffect transition="in" filter="dissolve">
                                      <p:cBhvr>
                                        <p:cTn id="31" dur="500"/>
                                        <p:tgtEl>
                                          <p:spTgt spid="96259">
                                            <p:txEl>
                                              <p:pRg st="4" end="4"/>
                                            </p:txEl>
                                          </p:spTgt>
                                        </p:tgtEl>
                                      </p:cBhvr>
                                    </p:animEffect>
                                  </p:childTnLst>
                                </p:cTn>
                              </p:par>
                            </p:childTnLst>
                          </p:cTn>
                        </p:par>
                        <p:par>
                          <p:cTn id="32" fill="hold">
                            <p:stCondLst>
                              <p:cond delay="4500"/>
                            </p:stCondLst>
                            <p:childTnLst>
                              <p:par>
                                <p:cTn id="33" presetID="9" presetClass="entr" presetSubtype="0" fill="hold" grpId="0" nodeType="afterEffect">
                                  <p:stCondLst>
                                    <p:cond delay="0"/>
                                  </p:stCondLst>
                                  <p:childTnLst>
                                    <p:set>
                                      <p:cBhvr>
                                        <p:cTn id="34" dur="1" fill="hold">
                                          <p:stCondLst>
                                            <p:cond delay="0"/>
                                          </p:stCondLst>
                                        </p:cTn>
                                        <p:tgtEl>
                                          <p:spTgt spid="96259">
                                            <p:txEl>
                                              <p:pRg st="5" end="5"/>
                                            </p:txEl>
                                          </p:spTgt>
                                        </p:tgtEl>
                                        <p:attrNameLst>
                                          <p:attrName>style.visibility</p:attrName>
                                        </p:attrNameLst>
                                      </p:cBhvr>
                                      <p:to>
                                        <p:strVal val="visible"/>
                                      </p:to>
                                    </p:set>
                                    <p:animEffect transition="in" filter="dissolve">
                                      <p:cBhvr>
                                        <p:cTn id="35" dur="500"/>
                                        <p:tgtEl>
                                          <p:spTgt spid="96259">
                                            <p:txEl>
                                              <p:pRg st="5" end="5"/>
                                            </p:txEl>
                                          </p:spTgt>
                                        </p:tgtEl>
                                      </p:cBhvr>
                                    </p:animEffect>
                                  </p:childTnLst>
                                </p:cTn>
                              </p:par>
                            </p:childTnLst>
                          </p:cTn>
                        </p:par>
                        <p:par>
                          <p:cTn id="36" fill="hold">
                            <p:stCondLst>
                              <p:cond delay="5000"/>
                            </p:stCondLst>
                            <p:childTnLst>
                              <p:par>
                                <p:cTn id="37" presetID="9" presetClass="entr" presetSubtype="0" fill="hold" grpId="0" nodeType="afterEffect">
                                  <p:stCondLst>
                                    <p:cond delay="0"/>
                                  </p:stCondLst>
                                  <p:childTnLst>
                                    <p:set>
                                      <p:cBhvr>
                                        <p:cTn id="38" dur="1" fill="hold">
                                          <p:stCondLst>
                                            <p:cond delay="0"/>
                                          </p:stCondLst>
                                        </p:cTn>
                                        <p:tgtEl>
                                          <p:spTgt spid="96259">
                                            <p:txEl>
                                              <p:pRg st="6" end="6"/>
                                            </p:txEl>
                                          </p:spTgt>
                                        </p:tgtEl>
                                        <p:attrNameLst>
                                          <p:attrName>style.visibility</p:attrName>
                                        </p:attrNameLst>
                                      </p:cBhvr>
                                      <p:to>
                                        <p:strVal val="visible"/>
                                      </p:to>
                                    </p:set>
                                    <p:animEffect transition="in" filter="dissolve">
                                      <p:cBhvr>
                                        <p:cTn id="39" dur="500"/>
                                        <p:tgtEl>
                                          <p:spTgt spid="962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uiExpand="1"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8555</TotalTime>
  <Words>1411</Words>
  <Application>Microsoft Office PowerPoint</Application>
  <PresentationFormat>On-screen Show (4:3)</PresentationFormat>
  <Paragraphs>100</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Default Design</vt:lpstr>
      <vt:lpstr>Mt.18:23-35 “Lielā piedošana”</vt:lpstr>
      <vt:lpstr>Mt.18:23-35 Lielā piedošana</vt:lpstr>
      <vt:lpstr>Vai te ir runa par naudu?</vt:lpstr>
      <vt:lpstr>10 000 talenti</vt:lpstr>
      <vt:lpstr>Vai tiešām mūsu grēku nasta ir tik liela? </vt:lpstr>
      <vt:lpstr>Lielākoties mūsu labie darbi ir grēki</vt:lpstr>
      <vt:lpstr>Grēcīga motivācija</vt:lpstr>
      <vt:lpstr>Debesis un Elle</vt:lpstr>
      <vt:lpstr>Mūsu parāds Dievam</vt:lpstr>
      <vt:lpstr>Slide 10</vt:lpstr>
      <vt:lpstr>Slide 11</vt:lpstr>
      <vt:lpstr>Slide 12</vt:lpstr>
      <vt:lpstr>Mūsu Tēvs debesīs lūgšanā mēs lūdzam: Un piedod mums mūsu parādus, kā arī mēs piedodam saviem parādniekiem </vt:lpstr>
      <vt:lpstr>Slide 14</vt:lpstr>
      <vt:lpstr>Slide 15</vt:lpstr>
      <vt:lpstr>Mūsu Tēvs debesīs lūgšanā mēs lūdzam: Un piedod mums mūsu parādus, kā arī mēs piedodam saviem parādniekiem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104</cp:revision>
  <dcterms:created xsi:type="dcterms:W3CDTF">2010-10-07T14:46:11Z</dcterms:created>
  <dcterms:modified xsi:type="dcterms:W3CDTF">2020-09-12T19:46:15Z</dcterms:modified>
</cp:coreProperties>
</file>