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96" r:id="rId4"/>
    <p:sldId id="294" r:id="rId5"/>
    <p:sldId id="287" r:id="rId6"/>
    <p:sldId id="261" r:id="rId7"/>
    <p:sldId id="290" r:id="rId8"/>
    <p:sldId id="288" r:id="rId9"/>
    <p:sldId id="291" r:id="rId10"/>
    <p:sldId id="292" r:id="rId11"/>
    <p:sldId id="283" r:id="rId12"/>
    <p:sldId id="293" r:id="rId13"/>
    <p:sldId id="279" r:id="rId14"/>
    <p:sldId id="272" r:id="rId15"/>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41" autoAdjust="0"/>
    <p:restoredTop sz="94660"/>
  </p:normalViewPr>
  <p:slideViewPr>
    <p:cSldViewPr>
      <p:cViewPr varScale="1">
        <p:scale>
          <a:sx n="69" d="100"/>
          <a:sy n="69" d="100"/>
        </p:scale>
        <p:origin x="-644"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19247DE6-607B-4EB1-9B68-BD2E42D0E273}" type="datetimeFigureOut">
              <a:rPr lang="en-US"/>
              <a:pPr>
                <a:defRPr/>
              </a:pPr>
              <a:t>11/21/2020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1419BADC-8E5D-49E9-BA0A-61DF3EC4A76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03C13D3-04A8-43F2-AD27-EF458FEFC3AD}" type="slidenum">
              <a:rPr lang="en-US" smtClean="0">
                <a:latin typeface="Arial" charset="0"/>
              </a:rPr>
              <a:pPr/>
              <a:t>2</a:t>
            </a:fld>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D96A954-135D-44FC-BF33-C44CA40ACB30}"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CA1A05C-2CF0-4D2D-9AA6-965914C472B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B9EA7F4-B14C-4AD7-907F-684EA783EF3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266834-FE56-48A9-BFB6-8473F4AE92AB}"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4A20BCF-E1A1-4564-AB62-43A301EC012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CCC0BD8-8673-40B3-A84F-801257E3C78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7232F4B-13AD-4FC2-8516-D62FFE43444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0D38B5B9-1676-40C5-8404-0913F238F82D}"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588D56AF-2894-4FEE-9D13-8829B7D9E47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0DB76F-EDB3-4C52-A435-B70F8C75AFB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5C88C64-E605-4C28-AC6E-309EC6DE380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3CBFF7EC-7171-41F3-9679-00993F2D4FD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dirty="0" smtClean="0"/>
              <a:t>Mt.5:1-12 </a:t>
            </a:r>
            <a:r>
              <a:rPr lang="lv-LV" b="1" dirty="0" smtClean="0"/>
              <a:t>Svētie Laimīgie</a:t>
            </a:r>
            <a:endParaRPr lang="lv-LV" b="1" dirty="0" smtClean="0"/>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22.nov.2020.</a:t>
            </a:r>
            <a:endParaRPr lang="lv-LV" sz="2000" dirty="0"/>
          </a:p>
        </p:txBody>
      </p:sp>
      <p:sp>
        <p:nvSpPr>
          <p:cNvPr id="2053" name="Rectangle 3"/>
          <p:cNvSpPr>
            <a:spLocks noChangeArrowheads="1"/>
          </p:cNvSpPr>
          <p:nvPr/>
        </p:nvSpPr>
        <p:spPr bwMode="auto">
          <a:xfrm>
            <a:off x="5580063" y="960423"/>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256FD6BC-6FC8-4D44-85C0-113505EA45E0}" type="slidenum">
              <a:rPr lang="lv-LV" smtClean="0"/>
              <a:pPr/>
              <a:t>1</a:t>
            </a:fld>
            <a:endParaRPr lang="lv-LV" smtClean="0"/>
          </a:p>
        </p:txBody>
      </p:sp>
      <p:pic>
        <p:nvPicPr>
          <p:cNvPr id="2056" name="Picture 8" descr="http://rapandflow.com/wp-content/uploads/2014/01/happy-family.jpg"/>
          <p:cNvPicPr>
            <a:picLocks noChangeAspect="1" noChangeArrowheads="1"/>
          </p:cNvPicPr>
          <p:nvPr/>
        </p:nvPicPr>
        <p:blipFill>
          <a:blip r:embed="rId3"/>
          <a:srcRect/>
          <a:stretch>
            <a:fillRect/>
          </a:stretch>
        </p:blipFill>
        <p:spPr bwMode="auto">
          <a:xfrm>
            <a:off x="71406" y="1500174"/>
            <a:ext cx="8943975"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642938"/>
          </a:xfrm>
        </p:spPr>
        <p:txBody>
          <a:bodyPr/>
          <a:lstStyle/>
          <a:p>
            <a:pPr marL="0" indent="0" algn="ctr">
              <a:lnSpc>
                <a:spcPct val="80000"/>
              </a:lnSpc>
              <a:buFontTx/>
              <a:buNone/>
            </a:pPr>
            <a:r>
              <a:rPr lang="lv-LV" i="1" smtClean="0"/>
              <a:t>9 Laimīgi miera nesēji, </a:t>
            </a:r>
          </a:p>
          <a:p>
            <a:pPr marL="0" indent="0" algn="ctr">
              <a:lnSpc>
                <a:spcPct val="80000"/>
              </a:lnSpc>
              <a:buFontTx/>
              <a:buNone/>
            </a:pPr>
            <a:r>
              <a:rPr lang="lv-LV" i="1" smtClean="0"/>
              <a:t>jo viņi tiks saukti par Dieva bērniem.</a:t>
            </a:r>
          </a:p>
        </p:txBody>
      </p:sp>
      <p:sp>
        <p:nvSpPr>
          <p:cNvPr id="10243" name="Slide Number Placeholder 3"/>
          <p:cNvSpPr>
            <a:spLocks noGrp="1"/>
          </p:cNvSpPr>
          <p:nvPr>
            <p:ph type="sldNum" sz="quarter" idx="12"/>
          </p:nvPr>
        </p:nvSpPr>
        <p:spPr>
          <a:noFill/>
        </p:spPr>
        <p:txBody>
          <a:bodyPr/>
          <a:lstStyle/>
          <a:p>
            <a:fld id="{3F991761-7AF7-4C75-B706-CEE5DCBBC5DB}" type="slidenum">
              <a:rPr lang="lv-LV" smtClean="0"/>
              <a:pPr/>
              <a:t>10</a:t>
            </a:fld>
            <a:endParaRPr lang="lv-LV" smtClean="0"/>
          </a:p>
        </p:txBody>
      </p:sp>
      <p:pic>
        <p:nvPicPr>
          <p:cNvPr id="9222" name="Picture 6" descr="http://missionaryblogdigest.files.wordpress.com/2012/05/gospel.jpg"/>
          <p:cNvPicPr>
            <a:picLocks noChangeAspect="1" noChangeArrowheads="1"/>
          </p:cNvPicPr>
          <p:nvPr/>
        </p:nvPicPr>
        <p:blipFill>
          <a:blip r:embed="rId2"/>
          <a:srcRect/>
          <a:stretch>
            <a:fillRect/>
          </a:stretch>
        </p:blipFill>
        <p:spPr bwMode="auto">
          <a:xfrm>
            <a:off x="4857752" y="4385740"/>
            <a:ext cx="4071966" cy="24722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24" name="Picture 8" descr="http://www.forwardchristian.net/images/sharing-the-Gospel.jpg"/>
          <p:cNvPicPr>
            <a:picLocks noChangeAspect="1" noChangeArrowheads="1"/>
          </p:cNvPicPr>
          <p:nvPr/>
        </p:nvPicPr>
        <p:blipFill>
          <a:blip r:embed="rId3"/>
          <a:srcRect/>
          <a:stretch>
            <a:fillRect/>
          </a:stretch>
        </p:blipFill>
        <p:spPr bwMode="auto">
          <a:xfrm>
            <a:off x="0" y="4714884"/>
            <a:ext cx="4572000" cy="2143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a:spLocks noChangeArrowheads="1"/>
          </p:cNvSpPr>
          <p:nvPr/>
        </p:nvSpPr>
        <p:spPr bwMode="auto">
          <a:xfrm>
            <a:off x="0" y="857250"/>
            <a:ext cx="9144000" cy="3970338"/>
          </a:xfrm>
          <a:prstGeom prst="rect">
            <a:avLst/>
          </a:prstGeom>
          <a:noFill/>
          <a:ln w="9525">
            <a:noFill/>
            <a:miter lim="800000"/>
            <a:headEnd/>
            <a:tailEnd/>
          </a:ln>
        </p:spPr>
        <p:txBody>
          <a:bodyPr>
            <a:spAutoFit/>
          </a:bodyPr>
          <a:lstStyle/>
          <a:p>
            <a:pPr>
              <a:buFontTx/>
              <a:buChar char="•"/>
            </a:pPr>
            <a:r>
              <a:rPr lang="lv-LV" sz="2800" b="1" dirty="0"/>
              <a:t>Kas var dot </a:t>
            </a:r>
            <a:r>
              <a:rPr lang="lv-LV" sz="2800" dirty="0"/>
              <a:t>šai pasaulē </a:t>
            </a:r>
            <a:r>
              <a:rPr lang="lv-LV" sz="2800" b="1" dirty="0"/>
              <a:t>mieru</a:t>
            </a:r>
            <a:r>
              <a:rPr lang="lv-LV" sz="2800" dirty="0"/>
              <a:t>? Tādu </a:t>
            </a:r>
            <a:r>
              <a:rPr lang="lv-LV" sz="2800" b="1" dirty="0"/>
              <a:t>mieru</a:t>
            </a:r>
            <a:r>
              <a:rPr lang="lv-LV" sz="2800" dirty="0"/>
              <a:t>, kad pat </a:t>
            </a:r>
            <a:r>
              <a:rPr lang="lv-LV" sz="2800" b="1" dirty="0"/>
              <a:t>pasaulē</a:t>
            </a:r>
            <a:r>
              <a:rPr lang="lv-LV" sz="2800" dirty="0"/>
              <a:t> apkārt </a:t>
            </a:r>
            <a:r>
              <a:rPr lang="lv-LV" sz="2800" b="1" dirty="0"/>
              <a:t>bango</a:t>
            </a:r>
            <a:r>
              <a:rPr lang="lv-LV" sz="2800" dirty="0"/>
              <a:t> un </a:t>
            </a:r>
            <a:r>
              <a:rPr lang="lv-LV" sz="2800" b="1" dirty="0"/>
              <a:t>trako</a:t>
            </a:r>
            <a:r>
              <a:rPr lang="lv-LV" sz="2800" dirty="0"/>
              <a:t>, bet </a:t>
            </a:r>
            <a:r>
              <a:rPr lang="lv-LV" sz="2800" b="1" dirty="0"/>
              <a:t>tevī</a:t>
            </a:r>
            <a:r>
              <a:rPr lang="lv-LV" sz="2800" dirty="0"/>
              <a:t> iekšā ir </a:t>
            </a:r>
            <a:r>
              <a:rPr lang="lv-LV" sz="2800" b="1" dirty="0"/>
              <a:t>miers</a:t>
            </a:r>
            <a:r>
              <a:rPr lang="lv-LV" sz="2800" dirty="0"/>
              <a:t>?</a:t>
            </a:r>
          </a:p>
          <a:p>
            <a:pPr>
              <a:buFontTx/>
              <a:buChar char="•"/>
            </a:pPr>
            <a:r>
              <a:rPr lang="lv-LV" sz="2800" dirty="0"/>
              <a:t>Jēzus saka:“</a:t>
            </a:r>
            <a:r>
              <a:rPr lang="lv-LV" sz="2800" i="1" dirty="0"/>
              <a:t>Mieru Es jums atstāju, Savu mieru Es jums dodu; ne kā pasaule dod, Es jums dodu</a:t>
            </a:r>
            <a:r>
              <a:rPr lang="lv-LV" sz="2800" dirty="0"/>
              <a:t>.” (Jņ.14:27)</a:t>
            </a:r>
          </a:p>
          <a:p>
            <a:pPr>
              <a:buFontTx/>
              <a:buChar char="•"/>
            </a:pPr>
            <a:r>
              <a:rPr lang="lv-LV" sz="2800" b="1" dirty="0"/>
              <a:t>Patiess miers </a:t>
            </a:r>
            <a:r>
              <a:rPr lang="lv-LV" sz="2800" dirty="0"/>
              <a:t>sirdī var būt tikai tad, kad tu </a:t>
            </a:r>
            <a:r>
              <a:rPr lang="lv-LV" sz="2800" b="1" dirty="0"/>
              <a:t>zini</a:t>
            </a:r>
            <a:r>
              <a:rPr lang="lv-LV" sz="2800" dirty="0"/>
              <a:t>, ka </a:t>
            </a:r>
            <a:r>
              <a:rPr lang="lv-LV" sz="2800" b="1" dirty="0"/>
              <a:t>Dievs visu kontrolē</a:t>
            </a:r>
            <a:r>
              <a:rPr lang="lv-LV" sz="2800" dirty="0"/>
              <a:t>, ka tavi </a:t>
            </a:r>
            <a:r>
              <a:rPr lang="lv-LV" sz="2800" b="1" dirty="0"/>
              <a:t>grēki</a:t>
            </a:r>
            <a:r>
              <a:rPr lang="lv-LV" sz="2800" dirty="0"/>
              <a:t> tev ir </a:t>
            </a:r>
            <a:r>
              <a:rPr lang="lv-LV" sz="2800" b="1" dirty="0"/>
              <a:t>piedoti</a:t>
            </a:r>
            <a:r>
              <a:rPr lang="lv-LV" sz="2800" dirty="0"/>
              <a:t>, un ka tu reiz </a:t>
            </a:r>
            <a:r>
              <a:rPr lang="lv-LV" sz="2800" b="1" dirty="0"/>
              <a:t>mantosi debesu valstību</a:t>
            </a:r>
            <a:r>
              <a:rPr lang="lv-LV" sz="2800" dirty="0" smtClean="0"/>
              <a:t>.</a:t>
            </a:r>
          </a:p>
          <a:p>
            <a:pPr>
              <a:buFontTx/>
              <a:buChar char="•"/>
            </a:pPr>
            <a:r>
              <a:rPr lang="lv-LV" sz="2800" b="1" dirty="0" smtClean="0"/>
              <a:t>Laimīgi</a:t>
            </a:r>
            <a:r>
              <a:rPr lang="lv-LV" sz="2800" dirty="0" smtClean="0"/>
              <a:t> ir </a:t>
            </a:r>
            <a:r>
              <a:rPr lang="lv-LV" sz="2800" b="1" dirty="0" smtClean="0"/>
              <a:t>tie</a:t>
            </a:r>
            <a:r>
              <a:rPr lang="lv-LV" sz="2800" dirty="0" smtClean="0"/>
              <a:t>, kas ne tikai šo </a:t>
            </a:r>
            <a:r>
              <a:rPr lang="lv-LV" sz="2800" b="1" dirty="0" smtClean="0"/>
              <a:t>mieru</a:t>
            </a:r>
            <a:r>
              <a:rPr lang="lv-LV" sz="2800" dirty="0" smtClean="0"/>
              <a:t> paši </a:t>
            </a:r>
            <a:r>
              <a:rPr lang="lv-LV" sz="2800" b="1" dirty="0" smtClean="0"/>
              <a:t>mantojuši</a:t>
            </a:r>
            <a:r>
              <a:rPr lang="lv-LV" sz="2800" dirty="0" smtClean="0"/>
              <a:t>, bet kas arī šo </a:t>
            </a:r>
            <a:r>
              <a:rPr lang="lv-LV" sz="2800" b="1" dirty="0" smtClean="0"/>
              <a:t>mieru nes citiem</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244">
                                            <p:txEl>
                                              <p:pRg st="1" end="1"/>
                                            </p:txEl>
                                          </p:spTgt>
                                        </p:tgtEl>
                                        <p:attrNameLst>
                                          <p:attrName>style.visibility</p:attrName>
                                        </p:attrNameLst>
                                      </p:cBhvr>
                                      <p:to>
                                        <p:strVal val="visible"/>
                                      </p:to>
                                    </p:set>
                                    <p:anim calcmode="lin" valueType="num">
                                      <p:cBhvr additive="base">
                                        <p:cTn id="11" dur="500" fill="hold"/>
                                        <p:tgtEl>
                                          <p:spTgt spid="10244">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4">
                                            <p:txEl>
                                              <p:pRg st="1" end="1"/>
                                            </p:txEl>
                                          </p:spTgt>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anim calcmode="lin" valueType="num">
                                      <p:cBhvr additive="base">
                                        <p:cTn id="1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 calcmode="lin" valueType="num">
                                      <p:cBhvr additive="base">
                                        <p:cTn id="2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0" presetClass="entr" presetSubtype="0" fill="hold" nodeType="afterEffect">
                                  <p:stCondLst>
                                    <p:cond delay="0"/>
                                  </p:stCondLst>
                                  <p:childTnLst>
                                    <p:set>
                                      <p:cBhvr>
                                        <p:cTn id="25" dur="1" fill="hold">
                                          <p:stCondLst>
                                            <p:cond delay="0"/>
                                          </p:stCondLst>
                                        </p:cTn>
                                        <p:tgtEl>
                                          <p:spTgt spid="9222"/>
                                        </p:tgtEl>
                                        <p:attrNameLst>
                                          <p:attrName>style.visibility</p:attrName>
                                        </p:attrNameLst>
                                      </p:cBhvr>
                                      <p:to>
                                        <p:strVal val="visible"/>
                                      </p:to>
                                    </p:set>
                                    <p:animEffect transition="in" filter="fade">
                                      <p:cBhvr>
                                        <p:cTn id="26" dur="2000"/>
                                        <p:tgtEl>
                                          <p:spTgt spid="9222"/>
                                        </p:tgtEl>
                                      </p:cBhvr>
                                    </p:animEffect>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 calcmode="lin" valueType="num">
                                      <p:cBhvr additive="base">
                                        <p:cTn id="3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224"/>
                                        </p:tgtEl>
                                        <p:attrNameLst>
                                          <p:attrName>style.visibility</p:attrName>
                                        </p:attrNameLst>
                                      </p:cBhvr>
                                      <p:to>
                                        <p:strVal val="visible"/>
                                      </p:to>
                                    </p:set>
                                    <p:animEffect transition="in" filter="fade">
                                      <p:cBhvr>
                                        <p:cTn id="40" dur="2000"/>
                                        <p:tgtEl>
                                          <p:spTgt spid="92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10 Laimīgi taisnības dēļ vajātie, jo viņiem pieder Debesu valstība. 11 Laimīgi jūs esat, ja jūs manis dēļ lamās un vajās, un runās visu ļaunu par jums. </a:t>
            </a:r>
          </a:p>
        </p:txBody>
      </p:sp>
      <p:sp>
        <p:nvSpPr>
          <p:cNvPr id="11267" name="Slide Number Placeholder 3"/>
          <p:cNvSpPr>
            <a:spLocks noGrp="1"/>
          </p:cNvSpPr>
          <p:nvPr>
            <p:ph type="sldNum" sz="quarter" idx="12"/>
          </p:nvPr>
        </p:nvSpPr>
        <p:spPr>
          <a:noFill/>
        </p:spPr>
        <p:txBody>
          <a:bodyPr/>
          <a:lstStyle/>
          <a:p>
            <a:fld id="{4AA0DBF1-6836-4923-B6F8-52E456FEFBA3}" type="slidenum">
              <a:rPr lang="lv-LV" smtClean="0"/>
              <a:pPr/>
              <a:t>11</a:t>
            </a:fld>
            <a:endParaRPr lang="lv-LV" smtClean="0"/>
          </a:p>
        </p:txBody>
      </p:sp>
      <p:pic>
        <p:nvPicPr>
          <p:cNvPr id="5" name="Picture 7"/>
          <p:cNvPicPr>
            <a:picLocks noChangeAspect="1" noChangeArrowheads="1"/>
          </p:cNvPicPr>
          <p:nvPr/>
        </p:nvPicPr>
        <p:blipFill>
          <a:blip r:embed="rId2"/>
          <a:srcRect t="5087"/>
          <a:stretch>
            <a:fillRect/>
          </a:stretch>
        </p:blipFill>
        <p:spPr bwMode="auto">
          <a:xfrm>
            <a:off x="1428728" y="3500439"/>
            <a:ext cx="6357982" cy="3357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a:spLocks noChangeArrowheads="1"/>
          </p:cNvSpPr>
          <p:nvPr/>
        </p:nvSpPr>
        <p:spPr bwMode="auto">
          <a:xfrm>
            <a:off x="0" y="1000125"/>
            <a:ext cx="9144000" cy="2492990"/>
          </a:xfrm>
          <a:prstGeom prst="rect">
            <a:avLst/>
          </a:prstGeom>
          <a:noFill/>
          <a:ln w="9525">
            <a:noFill/>
            <a:miter lim="800000"/>
            <a:headEnd/>
            <a:tailEnd/>
          </a:ln>
        </p:spPr>
        <p:txBody>
          <a:bodyPr>
            <a:spAutoFit/>
          </a:bodyPr>
          <a:lstStyle/>
          <a:p>
            <a:pPr>
              <a:buFont typeface="Arial" pitchFamily="34" charset="0"/>
              <a:buChar char="•"/>
            </a:pPr>
            <a:r>
              <a:rPr lang="lv-LV" sz="2600" dirty="0"/>
              <a:t>Tie, kas </a:t>
            </a:r>
            <a:r>
              <a:rPr lang="lv-LV" sz="2600" b="1" dirty="0"/>
              <a:t>sekos Kristum</a:t>
            </a:r>
            <a:r>
              <a:rPr lang="lv-LV" sz="2600" dirty="0"/>
              <a:t>, </a:t>
            </a:r>
            <a:r>
              <a:rPr lang="lv-LV" sz="2600" dirty="0" smtClean="0"/>
              <a:t>tos </a:t>
            </a:r>
            <a:r>
              <a:rPr lang="lv-LV" sz="2600" b="1" dirty="0"/>
              <a:t>sagaida </a:t>
            </a:r>
            <a:r>
              <a:rPr lang="lv-LV" sz="2600" b="1" dirty="0" smtClean="0"/>
              <a:t>lamāšana, aprunāšana un ciešanas</a:t>
            </a:r>
            <a:r>
              <a:rPr lang="lv-LV" sz="2600" dirty="0" smtClean="0"/>
              <a:t> </a:t>
            </a:r>
            <a:r>
              <a:rPr lang="lv-LV" sz="2600" b="1" dirty="0"/>
              <a:t>Kristus vārda</a:t>
            </a:r>
            <a:r>
              <a:rPr lang="lv-LV" sz="2600" dirty="0"/>
              <a:t> dēļ. </a:t>
            </a:r>
            <a:endParaRPr lang="lv-LV" sz="2600" dirty="0" smtClean="0"/>
          </a:p>
          <a:p>
            <a:pPr>
              <a:buFont typeface="Arial" pitchFamily="34" charset="0"/>
              <a:buChar char="•"/>
            </a:pPr>
            <a:r>
              <a:rPr lang="lv-LV" sz="2600" dirty="0" smtClean="0"/>
              <a:t>Šīs </a:t>
            </a:r>
            <a:r>
              <a:rPr lang="lv-LV" sz="2600" b="1" dirty="0"/>
              <a:t>ciešanas</a:t>
            </a:r>
            <a:r>
              <a:rPr lang="lv-LV" sz="2600" dirty="0"/>
              <a:t> gan ir </a:t>
            </a:r>
            <a:r>
              <a:rPr lang="lv-LV" sz="2600" b="1" dirty="0"/>
              <a:t>nesamērojamas</a:t>
            </a:r>
            <a:r>
              <a:rPr lang="lv-LV" sz="2600" dirty="0"/>
              <a:t> ar tām ciešanām, kuras </a:t>
            </a:r>
            <a:r>
              <a:rPr lang="lv-LV" sz="2600" b="1" dirty="0"/>
              <a:t>piemeklēs tos</a:t>
            </a:r>
            <a:r>
              <a:rPr lang="lv-LV" sz="2600" dirty="0"/>
              <a:t>, kas savu </a:t>
            </a:r>
            <a:r>
              <a:rPr lang="lv-LV" sz="2600" b="1" dirty="0"/>
              <a:t>skatu</a:t>
            </a:r>
            <a:r>
              <a:rPr lang="lv-LV" sz="2600" dirty="0"/>
              <a:t> ir </a:t>
            </a:r>
            <a:r>
              <a:rPr lang="lv-LV" sz="2600" b="1" dirty="0"/>
              <a:t>novērsuši no Dieva valstības</a:t>
            </a:r>
            <a:r>
              <a:rPr lang="lv-LV" sz="2600" dirty="0"/>
              <a:t>.</a:t>
            </a:r>
            <a:r>
              <a:rPr lang="lv-LV" sz="2600" i="1" dirty="0"/>
              <a:t> </a:t>
            </a:r>
            <a:r>
              <a:rPr lang="lv-LV" sz="2600" dirty="0" smtClean="0"/>
              <a:t>Bet labāk </a:t>
            </a:r>
            <a:r>
              <a:rPr lang="lv-LV" sz="2600" b="1" dirty="0" smtClean="0"/>
              <a:t>panest ciešanas Dieva vārda dēļ</a:t>
            </a:r>
            <a:r>
              <a:rPr lang="lv-LV" sz="2600" dirty="0" smtClean="0"/>
              <a:t>, nekā </a:t>
            </a:r>
            <a:r>
              <a:rPr lang="lv-LV" sz="2600" b="1" dirty="0" smtClean="0"/>
              <a:t>iet pazušanā neticības dēļ</a:t>
            </a:r>
            <a:r>
              <a:rPr lang="lv-LV" sz="2600" dirty="0" smtClean="0"/>
              <a:t>. </a:t>
            </a:r>
            <a:endParaRPr lang="lv-LV" sz="2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642938"/>
          </a:xfrm>
        </p:spPr>
        <p:txBody>
          <a:bodyPr/>
          <a:lstStyle/>
          <a:p>
            <a:pPr marL="0" indent="0" algn="just">
              <a:lnSpc>
                <a:spcPct val="80000"/>
              </a:lnSpc>
              <a:buFontTx/>
              <a:buNone/>
            </a:pPr>
            <a:r>
              <a:rPr lang="lv-LV" i="1" smtClean="0"/>
              <a:t>12 Priecājieties un gavilējiet – jūsu alga ir liela debesīs. Tāpat tie vajāja arī praviešus, kas bija pirms jums.</a:t>
            </a:r>
          </a:p>
        </p:txBody>
      </p:sp>
      <p:sp>
        <p:nvSpPr>
          <p:cNvPr id="7" name="Rectangle 6"/>
          <p:cNvSpPr>
            <a:spLocks noChangeArrowheads="1"/>
          </p:cNvSpPr>
          <p:nvPr/>
        </p:nvSpPr>
        <p:spPr bwMode="auto">
          <a:xfrm>
            <a:off x="0" y="1143000"/>
            <a:ext cx="9144000" cy="3540125"/>
          </a:xfrm>
          <a:prstGeom prst="rect">
            <a:avLst/>
          </a:prstGeom>
          <a:noFill/>
          <a:ln w="9525">
            <a:noFill/>
            <a:miter lim="800000"/>
            <a:headEnd/>
            <a:tailEnd/>
          </a:ln>
        </p:spPr>
        <p:txBody>
          <a:bodyPr>
            <a:spAutoFit/>
          </a:bodyPr>
          <a:lstStyle/>
          <a:p>
            <a:pPr>
              <a:buFontTx/>
              <a:buChar char="•"/>
            </a:pPr>
            <a:r>
              <a:rPr lang="lv-LV" sz="2800"/>
              <a:t>Kas tā par </a:t>
            </a:r>
            <a:r>
              <a:rPr lang="lv-LV" sz="2800" b="1"/>
              <a:t>laimi</a:t>
            </a:r>
            <a:r>
              <a:rPr lang="lv-LV" sz="2800"/>
              <a:t>, ka tevi </a:t>
            </a:r>
            <a:r>
              <a:rPr lang="lv-LV" sz="2800" b="1"/>
              <a:t>vajā</a:t>
            </a:r>
            <a:r>
              <a:rPr lang="lv-LV" sz="2800"/>
              <a:t> un </a:t>
            </a:r>
            <a:r>
              <a:rPr lang="lv-LV" sz="2800" b="1"/>
              <a:t>lamā</a:t>
            </a:r>
            <a:r>
              <a:rPr lang="lv-LV" sz="2800"/>
              <a:t>? - Tajā lietā </a:t>
            </a:r>
            <a:r>
              <a:rPr lang="lv-LV" sz="2800" b="1"/>
              <a:t>pašā par sevi nekādas laimes nav</a:t>
            </a:r>
            <a:r>
              <a:rPr lang="lv-LV" sz="2800"/>
              <a:t>, bet </a:t>
            </a:r>
            <a:r>
              <a:rPr lang="lv-LV" sz="2800" b="1"/>
              <a:t>jāpriecājas</a:t>
            </a:r>
            <a:r>
              <a:rPr lang="lv-LV" sz="2800"/>
              <a:t> par to, ka </a:t>
            </a:r>
            <a:r>
              <a:rPr lang="lv-LV" sz="2800" b="1"/>
              <a:t>debesīs</a:t>
            </a:r>
            <a:r>
              <a:rPr lang="lv-LV" sz="2800"/>
              <a:t> mūs gaida </a:t>
            </a:r>
            <a:r>
              <a:rPr lang="lv-LV" sz="2800" b="1"/>
              <a:t>liels atalgojums </a:t>
            </a:r>
            <a:r>
              <a:rPr lang="lv-LV" sz="2800"/>
              <a:t>par visām </a:t>
            </a:r>
            <a:r>
              <a:rPr lang="lv-LV" sz="2800" b="1"/>
              <a:t>ciešanām</a:t>
            </a:r>
            <a:r>
              <a:rPr lang="lv-LV" sz="2800"/>
              <a:t>, ko būsim </a:t>
            </a:r>
            <a:r>
              <a:rPr lang="lv-LV" sz="2800" b="1"/>
              <a:t>nesuši Dieva vārda dēļ</a:t>
            </a:r>
            <a:r>
              <a:rPr lang="lv-LV" sz="2800"/>
              <a:t>. </a:t>
            </a:r>
          </a:p>
          <a:p>
            <a:pPr>
              <a:buFontTx/>
              <a:buChar char="•"/>
            </a:pPr>
            <a:r>
              <a:rPr lang="lv-LV" sz="2800" b="1"/>
              <a:t>Vajāšanas</a:t>
            </a:r>
            <a:r>
              <a:rPr lang="lv-LV" sz="2800"/>
              <a:t>, </a:t>
            </a:r>
            <a:r>
              <a:rPr lang="lv-LV" sz="2800" b="1"/>
              <a:t>lamas</a:t>
            </a:r>
            <a:r>
              <a:rPr lang="lv-LV" sz="2800"/>
              <a:t> un </a:t>
            </a:r>
            <a:r>
              <a:rPr lang="lv-LV" sz="2800" b="1"/>
              <a:t>izsmiešana</a:t>
            </a:r>
            <a:r>
              <a:rPr lang="lv-LV" sz="2800"/>
              <a:t> vienmēr ir pavadījusi Kristus </a:t>
            </a:r>
            <a:r>
              <a:rPr lang="lv-LV" sz="2800" b="1"/>
              <a:t>mācekļus</a:t>
            </a:r>
            <a:r>
              <a:rPr lang="lv-LV" sz="2800"/>
              <a:t>, bet tas tikai mums </a:t>
            </a:r>
            <a:r>
              <a:rPr lang="lv-LV" sz="2800" b="1"/>
              <a:t>māca</a:t>
            </a:r>
            <a:r>
              <a:rPr lang="lv-LV" sz="2800"/>
              <a:t>, ka mums </a:t>
            </a:r>
            <a:r>
              <a:rPr lang="lv-LV" sz="2800" b="1"/>
              <a:t>mūsu vērtība </a:t>
            </a:r>
            <a:r>
              <a:rPr lang="lv-LV" sz="2800"/>
              <a:t>nav jāmeklē </a:t>
            </a:r>
            <a:r>
              <a:rPr lang="lv-LV" sz="2800" b="1"/>
              <a:t>pasaules</a:t>
            </a:r>
            <a:r>
              <a:rPr lang="lv-LV" sz="2800"/>
              <a:t>, bet gan </a:t>
            </a:r>
            <a:r>
              <a:rPr lang="lv-LV" sz="2800" b="1"/>
              <a:t>Dieva</a:t>
            </a:r>
            <a:r>
              <a:rPr lang="lv-LV" sz="2800"/>
              <a:t> </a:t>
            </a:r>
            <a:r>
              <a:rPr lang="lv-LV" sz="2800" b="1"/>
              <a:t>acīs</a:t>
            </a:r>
            <a:r>
              <a:rPr lang="lv-LV" sz="2800"/>
              <a:t>.</a:t>
            </a:r>
          </a:p>
        </p:txBody>
      </p:sp>
      <p:sp>
        <p:nvSpPr>
          <p:cNvPr id="12292" name="Slide Number Placeholder 3"/>
          <p:cNvSpPr>
            <a:spLocks noGrp="1"/>
          </p:cNvSpPr>
          <p:nvPr>
            <p:ph type="sldNum" sz="quarter" idx="12"/>
          </p:nvPr>
        </p:nvSpPr>
        <p:spPr>
          <a:noFill/>
        </p:spPr>
        <p:txBody>
          <a:bodyPr/>
          <a:lstStyle/>
          <a:p>
            <a:fld id="{1D33C0CF-ADA9-418C-979A-72FA430A6695}" type="slidenum">
              <a:rPr lang="lv-LV" smtClean="0"/>
              <a:pPr/>
              <a:t>12</a:t>
            </a:fld>
            <a:endParaRPr lang="lv-LV" smtClean="0"/>
          </a:p>
        </p:txBody>
      </p:sp>
      <p:pic>
        <p:nvPicPr>
          <p:cNvPr id="5" name="Picture 2"/>
          <p:cNvPicPr>
            <a:picLocks noChangeAspect="1" noChangeArrowheads="1"/>
          </p:cNvPicPr>
          <p:nvPr/>
        </p:nvPicPr>
        <p:blipFill>
          <a:blip r:embed="rId2" cstate="print"/>
          <a:srcRect/>
          <a:stretch>
            <a:fillRect/>
          </a:stretch>
        </p:blipFill>
        <p:spPr bwMode="auto">
          <a:xfrm>
            <a:off x="1000100" y="4172205"/>
            <a:ext cx="7358114" cy="26857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8786813" cy="714375"/>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14375"/>
            <a:ext cx="5715000" cy="6247864"/>
          </a:xfrm>
          <a:prstGeom prst="rect">
            <a:avLst/>
          </a:prstGeom>
          <a:noFill/>
          <a:ln w="9525">
            <a:noFill/>
            <a:miter lim="800000"/>
            <a:headEnd/>
            <a:tailEnd/>
          </a:ln>
        </p:spPr>
        <p:txBody>
          <a:bodyPr>
            <a:spAutoFit/>
          </a:bodyPr>
          <a:lstStyle/>
          <a:p>
            <a:pPr>
              <a:lnSpc>
                <a:spcPts val="3000"/>
              </a:lnSpc>
              <a:buFontTx/>
              <a:buChar char="•"/>
            </a:pPr>
            <a:r>
              <a:rPr lang="lv-LV" sz="2800" dirty="0"/>
              <a:t>Kur </a:t>
            </a:r>
            <a:r>
              <a:rPr lang="lv-LV" sz="2800" b="1" dirty="0"/>
              <a:t>slēpjas laime</a:t>
            </a:r>
            <a:r>
              <a:rPr lang="lv-LV" sz="2800" dirty="0"/>
              <a:t>? Tā neslēpjas </a:t>
            </a:r>
            <a:r>
              <a:rPr lang="lv-LV" sz="2800" b="1" dirty="0" smtClean="0"/>
              <a:t>šīs zemes lietās</a:t>
            </a:r>
            <a:r>
              <a:rPr lang="lv-LV" sz="2800" dirty="0" smtClean="0"/>
              <a:t>, </a:t>
            </a:r>
            <a:r>
              <a:rPr lang="lv-LV" sz="2800" dirty="0"/>
              <a:t>bet gan ticības </a:t>
            </a:r>
            <a:r>
              <a:rPr lang="lv-LV" sz="2800" b="1" dirty="0"/>
              <a:t>attiecībās ar </a:t>
            </a:r>
            <a:r>
              <a:rPr lang="lv-LV" sz="2800" b="1" dirty="0" smtClean="0"/>
              <a:t>Dievu, kas gatavo mūs debesu valstībai</a:t>
            </a:r>
            <a:r>
              <a:rPr lang="lv-LV" sz="2800" dirty="0" smtClean="0"/>
              <a:t>!</a:t>
            </a:r>
            <a:endParaRPr lang="lv-LV" sz="2800" dirty="0"/>
          </a:p>
          <a:p>
            <a:pPr>
              <a:lnSpc>
                <a:spcPts val="3000"/>
              </a:lnSpc>
              <a:buFontTx/>
              <a:buChar char="•"/>
            </a:pPr>
            <a:r>
              <a:rPr lang="lv-LV" sz="2800" b="1" dirty="0"/>
              <a:t>Ticībā</a:t>
            </a:r>
            <a:r>
              <a:rPr lang="lv-LV" sz="2800" dirty="0"/>
              <a:t> </a:t>
            </a:r>
            <a:r>
              <a:rPr lang="lv-LV" sz="2800" b="1" dirty="0"/>
              <a:t>visas lietas kalpo par labu</a:t>
            </a:r>
            <a:r>
              <a:rPr lang="lv-LV" sz="2800" dirty="0"/>
              <a:t>, lai </a:t>
            </a:r>
            <a:r>
              <a:rPr lang="lv-LV" sz="2800" b="1" dirty="0"/>
              <a:t>tuvotos lielajai laimei</a:t>
            </a:r>
            <a:r>
              <a:rPr lang="lv-LV" sz="2800" dirty="0"/>
              <a:t>, kas </a:t>
            </a:r>
            <a:r>
              <a:rPr lang="lv-LV" sz="2800" b="1" dirty="0"/>
              <a:t>sagaida debesu valstībā</a:t>
            </a:r>
            <a:r>
              <a:rPr lang="lv-LV" sz="2800" dirty="0"/>
              <a:t>: </a:t>
            </a:r>
          </a:p>
          <a:p>
            <a:pPr>
              <a:lnSpc>
                <a:spcPts val="3000"/>
              </a:lnSpc>
              <a:buFont typeface="Wingdings" pitchFamily="2" charset="2"/>
              <a:buChar char="ü"/>
            </a:pPr>
            <a:r>
              <a:rPr lang="lv-LV" sz="2800" b="1" dirty="0"/>
              <a:t>Garā nabagiem</a:t>
            </a:r>
            <a:r>
              <a:rPr lang="lv-LV" sz="2800" dirty="0"/>
              <a:t> tiks dota </a:t>
            </a:r>
            <a:r>
              <a:rPr lang="lv-LV" sz="2800" b="1" dirty="0"/>
              <a:t>grēku</a:t>
            </a:r>
            <a:r>
              <a:rPr lang="lv-LV" sz="2800" dirty="0"/>
              <a:t> </a:t>
            </a:r>
            <a:r>
              <a:rPr lang="lv-LV" sz="2800" b="1" dirty="0"/>
              <a:t>piedošana</a:t>
            </a:r>
            <a:r>
              <a:rPr lang="lv-LV" sz="2800" dirty="0"/>
              <a:t> un </a:t>
            </a:r>
            <a:r>
              <a:rPr lang="lv-LV" sz="2800" b="1" dirty="0"/>
              <a:t>Dieva</a:t>
            </a:r>
            <a:r>
              <a:rPr lang="lv-LV" sz="2800" dirty="0"/>
              <a:t> </a:t>
            </a:r>
            <a:r>
              <a:rPr lang="lv-LV" sz="2800" b="1" dirty="0"/>
              <a:t>valstība</a:t>
            </a:r>
            <a:r>
              <a:rPr lang="lv-LV" sz="2800" dirty="0"/>
              <a:t>, </a:t>
            </a:r>
          </a:p>
          <a:p>
            <a:pPr>
              <a:lnSpc>
                <a:spcPts val="3000"/>
              </a:lnSpc>
              <a:buFont typeface="Wingdings" pitchFamily="2" charset="2"/>
              <a:buChar char="ü"/>
            </a:pPr>
            <a:r>
              <a:rPr lang="lv-LV" sz="2800" b="1" dirty="0"/>
              <a:t>Izsalkušie</a:t>
            </a:r>
            <a:r>
              <a:rPr lang="lv-LV" sz="2800" dirty="0"/>
              <a:t> tiks </a:t>
            </a:r>
            <a:r>
              <a:rPr lang="lv-LV" sz="2800" b="1" dirty="0"/>
              <a:t>paēdināti</a:t>
            </a:r>
            <a:r>
              <a:rPr lang="lv-LV" sz="2800" dirty="0"/>
              <a:t>   </a:t>
            </a:r>
            <a:r>
              <a:rPr lang="lv-LV" sz="2800" b="1" dirty="0"/>
              <a:t>debesu</a:t>
            </a:r>
            <a:r>
              <a:rPr lang="lv-LV" sz="2800" dirty="0"/>
              <a:t> </a:t>
            </a:r>
            <a:r>
              <a:rPr lang="lv-LV" sz="2800" b="1" dirty="0"/>
              <a:t>valstības mielastā</a:t>
            </a:r>
            <a:r>
              <a:rPr lang="lv-LV" sz="2800" dirty="0"/>
              <a:t>, </a:t>
            </a:r>
          </a:p>
          <a:p>
            <a:pPr>
              <a:lnSpc>
                <a:spcPts val="3000"/>
              </a:lnSpc>
              <a:buFont typeface="Wingdings" pitchFamily="2" charset="2"/>
              <a:buChar char="ü"/>
            </a:pPr>
            <a:r>
              <a:rPr lang="lv-LV" sz="2800" b="1" dirty="0"/>
              <a:t>Bēdīgie</a:t>
            </a:r>
            <a:r>
              <a:rPr lang="lv-LV" sz="2800" dirty="0"/>
              <a:t> un </a:t>
            </a:r>
            <a:r>
              <a:rPr lang="lv-LV" sz="2800" b="1" dirty="0"/>
              <a:t>raudošie</a:t>
            </a:r>
            <a:r>
              <a:rPr lang="lv-LV" sz="2800" dirty="0"/>
              <a:t> iemantos </a:t>
            </a:r>
            <a:r>
              <a:rPr lang="lv-LV" sz="2800" b="1" dirty="0"/>
              <a:t>mūžīgas gaviles </a:t>
            </a:r>
            <a:r>
              <a:rPr lang="lv-LV" sz="2800" dirty="0"/>
              <a:t>un </a:t>
            </a:r>
            <a:r>
              <a:rPr lang="lv-LV" sz="2800" b="1" dirty="0"/>
              <a:t>prieku</a:t>
            </a:r>
            <a:r>
              <a:rPr lang="lv-LV" sz="2800" dirty="0"/>
              <a:t>, </a:t>
            </a:r>
          </a:p>
          <a:p>
            <a:pPr>
              <a:lnSpc>
                <a:spcPts val="3000"/>
              </a:lnSpc>
              <a:buFont typeface="Wingdings" pitchFamily="2" charset="2"/>
              <a:buChar char="ü"/>
            </a:pPr>
            <a:r>
              <a:rPr lang="lv-LV" sz="2800" dirty="0"/>
              <a:t>Tie, kas </a:t>
            </a:r>
            <a:r>
              <a:rPr lang="lv-LV" sz="2800" dirty="0" smtClean="0"/>
              <a:t>būs </a:t>
            </a:r>
            <a:r>
              <a:rPr lang="lv-LV" sz="2800" b="1" dirty="0" smtClean="0"/>
              <a:t>cilvēku </a:t>
            </a:r>
            <a:r>
              <a:rPr lang="lv-LV" sz="2800" b="1" dirty="0"/>
              <a:t>ienīsti </a:t>
            </a:r>
            <a:r>
              <a:rPr lang="lv-LV" sz="2800" dirty="0"/>
              <a:t>un </a:t>
            </a:r>
            <a:r>
              <a:rPr lang="lv-LV" sz="2800" b="1" dirty="0" smtClean="0"/>
              <a:t>zaimoti Kristum dēļ</a:t>
            </a:r>
            <a:r>
              <a:rPr lang="lv-LV" sz="2800" dirty="0" smtClean="0"/>
              <a:t>, </a:t>
            </a:r>
            <a:r>
              <a:rPr lang="lv-LV" sz="2800" dirty="0"/>
              <a:t>tie </a:t>
            </a:r>
            <a:r>
              <a:rPr lang="lv-LV" sz="2800" b="1" dirty="0"/>
              <a:t>saņems</a:t>
            </a:r>
            <a:r>
              <a:rPr lang="lv-LV" sz="2800" dirty="0"/>
              <a:t> </a:t>
            </a:r>
            <a:r>
              <a:rPr lang="lv-LV" sz="2800" b="1" dirty="0"/>
              <a:t>lielu algu debesīs</a:t>
            </a:r>
            <a:r>
              <a:rPr lang="lv-LV" sz="2800" dirty="0"/>
              <a:t>. Āmen</a:t>
            </a:r>
          </a:p>
        </p:txBody>
      </p:sp>
      <p:sp>
        <p:nvSpPr>
          <p:cNvPr id="13316" name="Slide Number Placeholder 3"/>
          <p:cNvSpPr>
            <a:spLocks noGrp="1"/>
          </p:cNvSpPr>
          <p:nvPr>
            <p:ph type="sldNum" sz="quarter" idx="12"/>
          </p:nvPr>
        </p:nvSpPr>
        <p:spPr>
          <a:noFill/>
        </p:spPr>
        <p:txBody>
          <a:bodyPr/>
          <a:lstStyle/>
          <a:p>
            <a:fld id="{C47F6C81-220B-4D0F-95E0-D0895BE7D430}" type="slidenum">
              <a:rPr lang="lv-LV" smtClean="0"/>
              <a:pPr/>
              <a:t>13</a:t>
            </a:fld>
            <a:endParaRPr lang="lv-LV" smtClean="0"/>
          </a:p>
        </p:txBody>
      </p:sp>
      <p:pic>
        <p:nvPicPr>
          <p:cNvPr id="12294" name="Picture 6" descr="http://solanafamilydental.com.207-244-69-7.creativehaus.com/wp-content/uploads/2012/08/stackedfamily.jpg"/>
          <p:cNvPicPr>
            <a:picLocks noChangeAspect="1" noChangeArrowheads="1"/>
          </p:cNvPicPr>
          <p:nvPr/>
        </p:nvPicPr>
        <p:blipFill>
          <a:blip r:embed="rId2" cstate="print"/>
          <a:srcRect/>
          <a:stretch>
            <a:fillRect/>
          </a:stretch>
        </p:blipFill>
        <p:spPr bwMode="auto">
          <a:xfrm>
            <a:off x="5429256" y="642918"/>
            <a:ext cx="3643306" cy="61374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D4EF5EAA-CECE-4FE8-9B96-1247CE3AE74A}" type="slidenum">
              <a:rPr lang="lv-LV" smtClean="0"/>
              <a:pPr/>
              <a:t>14</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b="1" smtClean="0"/>
              <a:t>Mt.5:1-12 Laimīgie</a:t>
            </a:r>
          </a:p>
        </p:txBody>
      </p:sp>
      <p:pic>
        <p:nvPicPr>
          <p:cNvPr id="3075" name="Picture 3" descr="DOVE019"/>
          <p:cNvPicPr>
            <a:picLocks noChangeAspect="1" noChangeArrowheads="1"/>
          </p:cNvPicPr>
          <p:nvPr/>
        </p:nvPicPr>
        <p:blipFill>
          <a:blip r:embed="rId3"/>
          <a:srcRect/>
          <a:stretch>
            <a:fillRect/>
          </a:stretch>
        </p:blipFill>
        <p:spPr bwMode="auto">
          <a:xfrm>
            <a:off x="157163" y="0"/>
            <a:ext cx="485775"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0E310E2C-4ED8-44B1-BB01-BD3E04BCED9D}" type="slidenum">
              <a:rPr lang="lv-LV" smtClean="0"/>
              <a:pPr/>
              <a:t>2</a:t>
            </a:fld>
            <a:endParaRPr lang="lv-LV" smtClean="0"/>
          </a:p>
        </p:txBody>
      </p:sp>
      <p:sp>
        <p:nvSpPr>
          <p:cNvPr id="3077" name="Rectangle 6"/>
          <p:cNvSpPr>
            <a:spLocks noChangeArrowheads="1"/>
          </p:cNvSpPr>
          <p:nvPr/>
        </p:nvSpPr>
        <p:spPr bwMode="auto">
          <a:xfrm>
            <a:off x="0" y="642938"/>
            <a:ext cx="9144000" cy="5908675"/>
          </a:xfrm>
          <a:prstGeom prst="rect">
            <a:avLst/>
          </a:prstGeom>
          <a:noFill/>
          <a:ln w="9525">
            <a:noFill/>
            <a:miter lim="800000"/>
            <a:headEnd/>
            <a:tailEnd/>
          </a:ln>
        </p:spPr>
        <p:txBody>
          <a:bodyPr>
            <a:spAutoFit/>
          </a:bodyPr>
          <a:lstStyle/>
          <a:p>
            <a:r>
              <a:rPr lang="lv-LV" sz="2700"/>
              <a:t>1 Redzēdams ļaužu pūli, Jēzus uzkāpa kalnā un apsēdās, un viņa mācekļi sapulcējās ap viņu. 2 Un viņš sāka tos mācīt, sacīdams: 3 “Laimīgi garā nabagie, jo viņiem pieder Debesu valstība. 4 Laimīgi apbēdinātie, jo viņus mierinās. 5 Laimīgi lēnprātīgie, jo viņi mantos zemi. 6 Laimīgi izsalkušie un izslāpušie pēc taisnības, jo Dievs viņiem papilnam to dos. 7 Laimīgi žēlsirdīgie, jo Dievs būs viņiem žēlsirdīgs. 8 Laimīgi sirdsšķīstie, jo viņi Dievu redzēs. 9 Laimīgi miera nesēji, jo viņi tiks saukti par Dieva bērniem. 10 Laimīgi taisnības dēļ vajātie, jo viņiem pieder Debesu valstība. 11 Laimīgi jūs esat, ja jūs manis dēļ lamās un vajās, un runās visu ļaunu par jums. 12 Priecājieties un gavilējiet – jūsu alga ir liela debesīs. Tāpat tie vajāja arī praviešus, kas bija pirms jums.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285720" y="0"/>
            <a:ext cx="8640763" cy="668337"/>
          </a:xfrm>
        </p:spPr>
        <p:txBody>
          <a:bodyPr/>
          <a:lstStyle/>
          <a:p>
            <a:pPr eaLnBrk="1" hangingPunct="1"/>
            <a:r>
              <a:rPr lang="lv-LV" b="1" dirty="0" smtClean="0"/>
              <a:t>Kādi ir laimīgi cilvēki?</a:t>
            </a:r>
            <a:endParaRPr lang="lv-LV" sz="3000" u="sng" dirty="0" smtClean="0"/>
          </a:p>
        </p:txBody>
      </p:sp>
      <p:sp>
        <p:nvSpPr>
          <p:cNvPr id="4099" name="Rectangle 3"/>
          <p:cNvSpPr>
            <a:spLocks noGrp="1" noChangeArrowheads="1"/>
          </p:cNvSpPr>
          <p:nvPr>
            <p:ph type="body" idx="4294967295"/>
          </p:nvPr>
        </p:nvSpPr>
        <p:spPr>
          <a:xfrm>
            <a:off x="0" y="642918"/>
            <a:ext cx="7643833" cy="5184775"/>
          </a:xfrm>
        </p:spPr>
        <p:txBody>
          <a:bodyPr/>
          <a:lstStyle/>
          <a:p>
            <a:pPr eaLnBrk="1" hangingPunct="1">
              <a:buNone/>
            </a:pPr>
            <a:r>
              <a:rPr lang="lv-LV" sz="3400" dirty="0" smtClean="0"/>
              <a:t>Vai </a:t>
            </a:r>
            <a:r>
              <a:rPr lang="lv-LV" sz="3400" b="1" dirty="0" smtClean="0"/>
              <a:t>svētīgi</a:t>
            </a:r>
            <a:r>
              <a:rPr lang="lv-LV" sz="3400" dirty="0" smtClean="0"/>
              <a:t> ir tas pats, kas </a:t>
            </a:r>
            <a:r>
              <a:rPr lang="lv-LV" sz="3400" b="1" dirty="0" smtClean="0"/>
              <a:t>laimīgi</a:t>
            </a:r>
            <a:r>
              <a:rPr lang="lv-LV" sz="3400" dirty="0" smtClean="0"/>
              <a:t>?</a:t>
            </a:r>
          </a:p>
          <a:p>
            <a:pPr eaLnBrk="1" hangingPunct="1">
              <a:buFont typeface="Wingdings" pitchFamily="2" charset="2"/>
              <a:buNone/>
            </a:pPr>
            <a:r>
              <a:rPr lang="lv-LV" sz="3400" dirty="0" smtClean="0"/>
              <a:t>1.Kam daudz </a:t>
            </a:r>
            <a:r>
              <a:rPr lang="lv-LV" sz="3400" b="1" dirty="0" smtClean="0"/>
              <a:t>naudas</a:t>
            </a:r>
            <a:r>
              <a:rPr lang="lv-LV" sz="3400" dirty="0" smtClean="0"/>
              <a:t>?</a:t>
            </a:r>
          </a:p>
          <a:p>
            <a:pPr eaLnBrk="1" hangingPunct="1">
              <a:buFont typeface="Wingdings" pitchFamily="2" charset="2"/>
              <a:buNone/>
            </a:pPr>
            <a:r>
              <a:rPr lang="lv-LV" sz="3400" dirty="0" smtClean="0"/>
              <a:t>2.Kas laimīgi </a:t>
            </a:r>
            <a:r>
              <a:rPr lang="lv-LV" sz="3400" b="1" dirty="0" smtClean="0"/>
              <a:t>aprecējies</a:t>
            </a:r>
            <a:r>
              <a:rPr lang="lv-LV" sz="3400" dirty="0" smtClean="0"/>
              <a:t>?</a:t>
            </a:r>
            <a:r>
              <a:rPr lang="lv-LV" sz="3400" dirty="0" smtClean="0"/>
              <a:t>	</a:t>
            </a:r>
          </a:p>
          <a:p>
            <a:pPr eaLnBrk="1" hangingPunct="1">
              <a:buFont typeface="Wingdings" pitchFamily="2" charset="2"/>
              <a:buNone/>
            </a:pPr>
            <a:r>
              <a:rPr lang="lv-LV" sz="3400" dirty="0" smtClean="0"/>
              <a:t>3.Kam </a:t>
            </a:r>
            <a:r>
              <a:rPr lang="lv-LV" sz="3400" b="1" dirty="0" smtClean="0"/>
              <a:t>maz/daudz bērni</a:t>
            </a:r>
            <a:r>
              <a:rPr lang="lv-LV" sz="3400" dirty="0" smtClean="0"/>
              <a:t>?</a:t>
            </a:r>
            <a:r>
              <a:rPr lang="lv-LV" sz="3400" dirty="0" smtClean="0"/>
              <a:t>	</a:t>
            </a:r>
          </a:p>
          <a:p>
            <a:pPr eaLnBrk="1" hangingPunct="1">
              <a:buFont typeface="Wingdings" pitchFamily="2" charset="2"/>
              <a:buNone/>
            </a:pPr>
            <a:r>
              <a:rPr lang="lv-LV" sz="3400" dirty="0" smtClean="0"/>
              <a:t>4.Kas var strādāt </a:t>
            </a:r>
            <a:r>
              <a:rPr lang="lv-LV" sz="3400" b="1" dirty="0" smtClean="0"/>
              <a:t>darbu</a:t>
            </a:r>
            <a:r>
              <a:rPr lang="lv-LV" sz="3400" dirty="0" smtClean="0"/>
              <a:t>, kas </a:t>
            </a:r>
            <a:r>
              <a:rPr lang="lv-LV" sz="3400" b="1" dirty="0" smtClean="0"/>
              <a:t>patīk</a:t>
            </a:r>
            <a:r>
              <a:rPr lang="lv-LV" sz="3400" dirty="0" smtClean="0"/>
              <a:t>?</a:t>
            </a:r>
            <a:endParaRPr lang="lv-LV" sz="3400" dirty="0" smtClean="0"/>
          </a:p>
          <a:p>
            <a:pPr eaLnBrk="1" hangingPunct="1">
              <a:buFont typeface="Wingdings" pitchFamily="2" charset="2"/>
              <a:buNone/>
            </a:pPr>
            <a:r>
              <a:rPr lang="lv-LV" sz="3400" dirty="0" smtClean="0"/>
              <a:t>5.Kas var </a:t>
            </a:r>
            <a:r>
              <a:rPr lang="lv-LV" sz="3400" b="1" dirty="0" smtClean="0"/>
              <a:t>dzīvot dzīvi ticībā</a:t>
            </a:r>
            <a:r>
              <a:rPr lang="lv-LV" sz="3400" dirty="0" smtClean="0"/>
              <a:t>?</a:t>
            </a:r>
            <a:endParaRPr lang="lv-LV" sz="3400" dirty="0" smtClean="0"/>
          </a:p>
          <a:p>
            <a:pPr eaLnBrk="1" hangingPunct="1">
              <a:buFont typeface="Wingdings" pitchFamily="2" charset="2"/>
              <a:buNone/>
            </a:pPr>
            <a:r>
              <a:rPr lang="lv-LV" sz="3400" dirty="0" smtClean="0"/>
              <a:t>6.Kas dzīvo </a:t>
            </a:r>
            <a:r>
              <a:rPr lang="lv-LV" sz="3400" b="1" dirty="0" smtClean="0"/>
              <a:t>brīvā valstī</a:t>
            </a:r>
            <a:r>
              <a:rPr lang="lv-LV" sz="3400" dirty="0" smtClean="0"/>
              <a:t>?</a:t>
            </a:r>
            <a:endParaRPr lang="lv-LV" sz="3400" dirty="0" smtClean="0"/>
          </a:p>
          <a:p>
            <a:pPr eaLnBrk="1" hangingPunct="1">
              <a:buFont typeface="Wingdings" pitchFamily="2" charset="2"/>
              <a:buNone/>
            </a:pPr>
            <a:r>
              <a:rPr lang="lv-LV" sz="3400" dirty="0" smtClean="0"/>
              <a:t>7.Ko </a:t>
            </a:r>
            <a:r>
              <a:rPr lang="lv-LV" sz="3400" b="1" dirty="0" smtClean="0"/>
              <a:t>Jēzus</a:t>
            </a:r>
            <a:r>
              <a:rPr lang="lv-LV" sz="3400" dirty="0" smtClean="0"/>
              <a:t> saka par </a:t>
            </a:r>
            <a:r>
              <a:rPr lang="lv-LV" sz="3400" b="1" dirty="0" smtClean="0"/>
              <a:t>laimīgu dzīvi</a:t>
            </a:r>
            <a:r>
              <a:rPr lang="lv-LV" sz="3400" dirty="0" smtClean="0"/>
              <a:t>?</a:t>
            </a:r>
          </a:p>
          <a:p>
            <a:pPr eaLnBrk="1" hangingPunct="1">
              <a:buFont typeface="Wingdings" pitchFamily="2" charset="2"/>
              <a:buNone/>
            </a:pPr>
            <a:r>
              <a:rPr lang="lv-LV" sz="3400" dirty="0" smtClean="0"/>
              <a:t>Dieva ceļi nav mūsu ceļi!</a:t>
            </a:r>
          </a:p>
          <a:p>
            <a:pPr eaLnBrk="1" hangingPunct="1">
              <a:buFont typeface="Wingdings" pitchFamily="2" charset="2"/>
              <a:buNone/>
            </a:pPr>
            <a:r>
              <a:rPr lang="lv-LV" sz="3400" dirty="0" smtClean="0"/>
              <a:t>Dieva domas nav mūsu domas!</a:t>
            </a:r>
          </a:p>
        </p:txBody>
      </p:sp>
      <p:sp>
        <p:nvSpPr>
          <p:cNvPr id="8" name="Rectangle 7"/>
          <p:cNvSpPr/>
          <p:nvPr/>
        </p:nvSpPr>
        <p:spPr>
          <a:xfrm>
            <a:off x="5214942" y="1142984"/>
            <a:ext cx="857256" cy="923330"/>
          </a:xfrm>
          <a:prstGeom prst="rect">
            <a:avLst/>
          </a:prstGeom>
          <a:noFill/>
        </p:spPr>
        <p:txBody>
          <a:bodyPr>
            <a:spAutoFit/>
          </a:bodyPr>
          <a:lstStyle/>
          <a:p>
            <a:pPr algn="ctr">
              <a:defRPr/>
            </a:pPr>
            <a:r>
              <a:rPr lang="lv-LV"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4103" name="Picture 7"/>
          <p:cNvPicPr>
            <a:picLocks noChangeAspect="1" noChangeArrowheads="1"/>
          </p:cNvPicPr>
          <p:nvPr/>
        </p:nvPicPr>
        <p:blipFill>
          <a:blip r:embed="rId2" cstate="print"/>
          <a:srcRect/>
          <a:stretch>
            <a:fillRect/>
          </a:stretch>
        </p:blipFill>
        <p:spPr bwMode="auto">
          <a:xfrm>
            <a:off x="7423168" y="1000108"/>
            <a:ext cx="1720832" cy="1609725"/>
          </a:xfrm>
          <a:prstGeom prst="rect">
            <a:avLst/>
          </a:prstGeom>
          <a:ln>
            <a:noFill/>
          </a:ln>
          <a:effectLst>
            <a:softEdge rad="112500"/>
          </a:effectLst>
        </p:spPr>
      </p:pic>
      <p:pic>
        <p:nvPicPr>
          <p:cNvPr id="4104" name="Picture 8"/>
          <p:cNvPicPr>
            <a:picLocks noChangeAspect="1" noChangeArrowheads="1"/>
          </p:cNvPicPr>
          <p:nvPr/>
        </p:nvPicPr>
        <p:blipFill>
          <a:blip r:embed="rId3"/>
          <a:srcRect/>
          <a:stretch>
            <a:fillRect/>
          </a:stretch>
        </p:blipFill>
        <p:spPr bwMode="auto">
          <a:xfrm>
            <a:off x="7354660" y="2571744"/>
            <a:ext cx="1789339" cy="1285884"/>
          </a:xfrm>
          <a:prstGeom prst="rect">
            <a:avLst/>
          </a:prstGeom>
          <a:noFill/>
          <a:ln w="9525">
            <a:noFill/>
            <a:miter lim="800000"/>
            <a:headEnd/>
            <a:tailEnd/>
          </a:ln>
        </p:spPr>
      </p:pic>
      <p:pic>
        <p:nvPicPr>
          <p:cNvPr id="7180" name="Picture 12"/>
          <p:cNvPicPr>
            <a:picLocks noChangeAspect="1" noChangeArrowheads="1"/>
          </p:cNvPicPr>
          <p:nvPr/>
        </p:nvPicPr>
        <p:blipFill>
          <a:blip r:embed="rId4"/>
          <a:srcRect/>
          <a:stretch>
            <a:fillRect/>
          </a:stretch>
        </p:blipFill>
        <p:spPr bwMode="auto">
          <a:xfrm>
            <a:off x="7775575" y="5867400"/>
            <a:ext cx="1368425" cy="990600"/>
          </a:xfrm>
          <a:prstGeom prst="rect">
            <a:avLst/>
          </a:prstGeom>
          <a:noFill/>
          <a:ln w="9525">
            <a:noFill/>
            <a:miter lim="800000"/>
            <a:headEnd/>
            <a:tailEnd/>
          </a:ln>
        </p:spPr>
      </p:pic>
      <p:pic>
        <p:nvPicPr>
          <p:cNvPr id="7182" name="Picture 14"/>
          <p:cNvPicPr>
            <a:picLocks noChangeAspect="1" noChangeArrowheads="1"/>
          </p:cNvPicPr>
          <p:nvPr/>
        </p:nvPicPr>
        <p:blipFill>
          <a:blip r:embed="rId5"/>
          <a:srcRect/>
          <a:stretch>
            <a:fillRect/>
          </a:stretch>
        </p:blipFill>
        <p:spPr bwMode="auto">
          <a:xfrm>
            <a:off x="7429521" y="3857628"/>
            <a:ext cx="1714480" cy="2113712"/>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099">
                                            <p:txEl>
                                              <p:pRg st="0" end="0"/>
                                            </p:txEl>
                                          </p:spTgt>
                                        </p:tgtEl>
                                        <p:attrNameLst>
                                          <p:attrName>style.visibility</p:attrName>
                                        </p:attrNameLst>
                                      </p:cBhvr>
                                      <p:to>
                                        <p:strVal val="visible"/>
                                      </p:to>
                                    </p:set>
                                    <p:anim calcmode="lin" valueType="num">
                                      <p:cBhvr additive="base">
                                        <p:cTn id="11" dur="500" fill="hold"/>
                                        <p:tgtEl>
                                          <p:spTgt spid="4099">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099">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4099">
                                            <p:txEl>
                                              <p:pRg st="1" end="1"/>
                                            </p:txEl>
                                          </p:spTgt>
                                        </p:tgtEl>
                                        <p:attrNameLst>
                                          <p:attrName>style.visibility</p:attrName>
                                        </p:attrNameLst>
                                      </p:cBhvr>
                                      <p:to>
                                        <p:strVal val="visible"/>
                                      </p:to>
                                    </p:set>
                                    <p:anim calcmode="lin" valueType="num">
                                      <p:cBhvr additive="base">
                                        <p:cTn id="16" dur="500" fill="hold"/>
                                        <p:tgtEl>
                                          <p:spTgt spid="4099">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099">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9"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dissolve">
                                      <p:cBhvr>
                                        <p:cTn id="21" dur="500"/>
                                        <p:tgtEl>
                                          <p:spTgt spid="8"/>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4099">
                                            <p:txEl>
                                              <p:pRg st="2" end="2"/>
                                            </p:txEl>
                                          </p:spTgt>
                                        </p:tgtEl>
                                        <p:attrNameLst>
                                          <p:attrName>style.visibility</p:attrName>
                                        </p:attrNameLst>
                                      </p:cBhvr>
                                      <p:to>
                                        <p:strVal val="visible"/>
                                      </p:to>
                                    </p:set>
                                    <p:anim calcmode="lin" valueType="num">
                                      <p:cBhvr additive="base">
                                        <p:cTn id="25" dur="500" fill="hold"/>
                                        <p:tgtEl>
                                          <p:spTgt spid="4099">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099">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9" presetClass="entr" presetSubtype="0" fill="hold" nodeType="afterEffect">
                                  <p:stCondLst>
                                    <p:cond delay="0"/>
                                  </p:stCondLst>
                                  <p:childTnLst>
                                    <p:set>
                                      <p:cBhvr>
                                        <p:cTn id="29" dur="1" fill="hold">
                                          <p:stCondLst>
                                            <p:cond delay="0"/>
                                          </p:stCondLst>
                                        </p:cTn>
                                        <p:tgtEl>
                                          <p:spTgt spid="4103"/>
                                        </p:tgtEl>
                                        <p:attrNameLst>
                                          <p:attrName>style.visibility</p:attrName>
                                        </p:attrNameLst>
                                      </p:cBhvr>
                                      <p:to>
                                        <p:strVal val="visible"/>
                                      </p:to>
                                    </p:set>
                                    <p:animEffect transition="in" filter="dissolve">
                                      <p:cBhvr>
                                        <p:cTn id="30" dur="500"/>
                                        <p:tgtEl>
                                          <p:spTgt spid="4103"/>
                                        </p:tgtEl>
                                      </p:cBhvr>
                                    </p:animEffect>
                                  </p:childTnLst>
                                </p:cTn>
                              </p:par>
                            </p:childTnLst>
                          </p:cTn>
                        </p:par>
                        <p:par>
                          <p:cTn id="31" fill="hold">
                            <p:stCondLst>
                              <p:cond delay="3000"/>
                            </p:stCondLst>
                            <p:childTnLst>
                              <p:par>
                                <p:cTn id="32" presetID="2" presetClass="entr" presetSubtype="4" fill="hold" nodeType="afterEffect">
                                  <p:stCondLst>
                                    <p:cond delay="0"/>
                                  </p:stCondLst>
                                  <p:childTnLst>
                                    <p:set>
                                      <p:cBhvr>
                                        <p:cTn id="33" dur="1" fill="hold">
                                          <p:stCondLst>
                                            <p:cond delay="0"/>
                                          </p:stCondLst>
                                        </p:cTn>
                                        <p:tgtEl>
                                          <p:spTgt spid="4099">
                                            <p:txEl>
                                              <p:pRg st="3" end="3"/>
                                            </p:txEl>
                                          </p:spTgt>
                                        </p:tgtEl>
                                        <p:attrNameLst>
                                          <p:attrName>style.visibility</p:attrName>
                                        </p:attrNameLst>
                                      </p:cBhvr>
                                      <p:to>
                                        <p:strVal val="visible"/>
                                      </p:to>
                                    </p:set>
                                    <p:anim calcmode="lin" valueType="num">
                                      <p:cBhvr additive="base">
                                        <p:cTn id="34" dur="500" fill="hold"/>
                                        <p:tgtEl>
                                          <p:spTgt spid="4099">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099">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500"/>
                            </p:stCondLst>
                            <p:childTnLst>
                              <p:par>
                                <p:cTn id="37" presetID="9" presetClass="entr" presetSubtype="0" fill="hold" nodeType="afterEffect">
                                  <p:stCondLst>
                                    <p:cond delay="0"/>
                                  </p:stCondLst>
                                  <p:childTnLst>
                                    <p:set>
                                      <p:cBhvr>
                                        <p:cTn id="38" dur="1" fill="hold">
                                          <p:stCondLst>
                                            <p:cond delay="0"/>
                                          </p:stCondLst>
                                        </p:cTn>
                                        <p:tgtEl>
                                          <p:spTgt spid="4104"/>
                                        </p:tgtEl>
                                        <p:attrNameLst>
                                          <p:attrName>style.visibility</p:attrName>
                                        </p:attrNameLst>
                                      </p:cBhvr>
                                      <p:to>
                                        <p:strVal val="visible"/>
                                      </p:to>
                                    </p:set>
                                    <p:animEffect transition="in" filter="dissolve">
                                      <p:cBhvr>
                                        <p:cTn id="39" dur="500"/>
                                        <p:tgtEl>
                                          <p:spTgt spid="4104"/>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4099">
                                            <p:txEl>
                                              <p:pRg st="4" end="4"/>
                                            </p:txEl>
                                          </p:spTgt>
                                        </p:tgtEl>
                                        <p:attrNameLst>
                                          <p:attrName>style.visibility</p:attrName>
                                        </p:attrNameLst>
                                      </p:cBhvr>
                                      <p:to>
                                        <p:strVal val="visible"/>
                                      </p:to>
                                    </p:set>
                                    <p:anim calcmode="lin" valueType="num">
                                      <p:cBhvr additive="base">
                                        <p:cTn id="43" dur="500" fill="hold"/>
                                        <p:tgtEl>
                                          <p:spTgt spid="4099">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099">
                                            <p:txEl>
                                              <p:pRg st="4" end="4"/>
                                            </p:txEl>
                                          </p:spTgt>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9" presetClass="entr" presetSubtype="0" fill="hold" nodeType="afterEffect">
                                  <p:stCondLst>
                                    <p:cond delay="0"/>
                                  </p:stCondLst>
                                  <p:childTnLst>
                                    <p:set>
                                      <p:cBhvr>
                                        <p:cTn id="47" dur="1" fill="hold">
                                          <p:stCondLst>
                                            <p:cond delay="0"/>
                                          </p:stCondLst>
                                        </p:cTn>
                                        <p:tgtEl>
                                          <p:spTgt spid="7182"/>
                                        </p:tgtEl>
                                        <p:attrNameLst>
                                          <p:attrName>style.visibility</p:attrName>
                                        </p:attrNameLst>
                                      </p:cBhvr>
                                      <p:to>
                                        <p:strVal val="visible"/>
                                      </p:to>
                                    </p:set>
                                    <p:animEffect transition="in" filter="dissolve">
                                      <p:cBhvr>
                                        <p:cTn id="48" dur="500"/>
                                        <p:tgtEl>
                                          <p:spTgt spid="7182"/>
                                        </p:tgtEl>
                                      </p:cBhvr>
                                    </p:animEffect>
                                  </p:childTnLst>
                                </p:cTn>
                              </p:par>
                            </p:childTnLst>
                          </p:cTn>
                        </p:par>
                        <p:par>
                          <p:cTn id="49" fill="hold">
                            <p:stCondLst>
                              <p:cond delay="5000"/>
                            </p:stCondLst>
                            <p:childTnLst>
                              <p:par>
                                <p:cTn id="50" presetID="2" presetClass="entr" presetSubtype="4" fill="hold" nodeType="afterEffect">
                                  <p:stCondLst>
                                    <p:cond delay="0"/>
                                  </p:stCondLst>
                                  <p:childTnLst>
                                    <p:set>
                                      <p:cBhvr>
                                        <p:cTn id="51" dur="1" fill="hold">
                                          <p:stCondLst>
                                            <p:cond delay="0"/>
                                          </p:stCondLst>
                                        </p:cTn>
                                        <p:tgtEl>
                                          <p:spTgt spid="4099">
                                            <p:txEl>
                                              <p:pRg st="5" end="5"/>
                                            </p:txEl>
                                          </p:spTgt>
                                        </p:tgtEl>
                                        <p:attrNameLst>
                                          <p:attrName>style.visibility</p:attrName>
                                        </p:attrNameLst>
                                      </p:cBhvr>
                                      <p:to>
                                        <p:strVal val="visible"/>
                                      </p:to>
                                    </p:set>
                                    <p:anim calcmode="lin" valueType="num">
                                      <p:cBhvr additive="base">
                                        <p:cTn id="52" dur="500" fill="hold"/>
                                        <p:tgtEl>
                                          <p:spTgt spid="4099">
                                            <p:txEl>
                                              <p:pRg st="5" end="5"/>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099">
                                            <p:txEl>
                                              <p:pRg st="5" end="5"/>
                                            </p:txEl>
                                          </p:spTgt>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2" presetClass="entr" presetSubtype="4" fill="hold" nodeType="afterEffect">
                                  <p:stCondLst>
                                    <p:cond delay="0"/>
                                  </p:stCondLst>
                                  <p:childTnLst>
                                    <p:set>
                                      <p:cBhvr>
                                        <p:cTn id="56" dur="1" fill="hold">
                                          <p:stCondLst>
                                            <p:cond delay="0"/>
                                          </p:stCondLst>
                                        </p:cTn>
                                        <p:tgtEl>
                                          <p:spTgt spid="4099">
                                            <p:txEl>
                                              <p:pRg st="6" end="6"/>
                                            </p:txEl>
                                          </p:spTgt>
                                        </p:tgtEl>
                                        <p:attrNameLst>
                                          <p:attrName>style.visibility</p:attrName>
                                        </p:attrNameLst>
                                      </p:cBhvr>
                                      <p:to>
                                        <p:strVal val="visible"/>
                                      </p:to>
                                    </p:set>
                                    <p:anim calcmode="lin" valueType="num">
                                      <p:cBhvr additive="base">
                                        <p:cTn id="57" dur="500" fill="hold"/>
                                        <p:tgtEl>
                                          <p:spTgt spid="4099">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099">
                                            <p:txEl>
                                              <p:pRg st="6" end="6"/>
                                            </p:txEl>
                                          </p:spTgt>
                                        </p:tgtEl>
                                        <p:attrNameLst>
                                          <p:attrName>ppt_y</p:attrName>
                                        </p:attrNameLst>
                                      </p:cBhvr>
                                      <p:tavLst>
                                        <p:tav tm="0">
                                          <p:val>
                                            <p:strVal val="1+#ppt_h/2"/>
                                          </p:val>
                                        </p:tav>
                                        <p:tav tm="100000">
                                          <p:val>
                                            <p:strVal val="#ppt_y"/>
                                          </p:val>
                                        </p:tav>
                                      </p:tavLst>
                                    </p:anim>
                                  </p:childTnLst>
                                </p:cTn>
                              </p:par>
                              <p:par>
                                <p:cTn id="59" presetID="9" presetClass="entr" presetSubtype="0" fill="hold" nodeType="withEffect">
                                  <p:stCondLst>
                                    <p:cond delay="0"/>
                                  </p:stCondLst>
                                  <p:childTnLst>
                                    <p:set>
                                      <p:cBhvr>
                                        <p:cTn id="60" dur="1" fill="hold">
                                          <p:stCondLst>
                                            <p:cond delay="0"/>
                                          </p:stCondLst>
                                        </p:cTn>
                                        <p:tgtEl>
                                          <p:spTgt spid="7180"/>
                                        </p:tgtEl>
                                        <p:attrNameLst>
                                          <p:attrName>style.visibility</p:attrName>
                                        </p:attrNameLst>
                                      </p:cBhvr>
                                      <p:to>
                                        <p:strVal val="visible"/>
                                      </p:to>
                                    </p:set>
                                    <p:animEffect transition="in" filter="dissolve">
                                      <p:cBhvr>
                                        <p:cTn id="61" dur="500"/>
                                        <p:tgtEl>
                                          <p:spTgt spid="7180"/>
                                        </p:tgtEl>
                                      </p:cBhvr>
                                    </p:animEffect>
                                  </p:childTnLst>
                                </p:cTn>
                              </p:par>
                            </p:childTnLst>
                          </p:cTn>
                        </p:par>
                        <p:par>
                          <p:cTn id="62" fill="hold">
                            <p:stCondLst>
                              <p:cond delay="6000"/>
                            </p:stCondLst>
                            <p:childTnLst>
                              <p:par>
                                <p:cTn id="63" presetID="2" presetClass="entr" presetSubtype="4" fill="hold" nodeType="afterEffect">
                                  <p:stCondLst>
                                    <p:cond delay="0"/>
                                  </p:stCondLst>
                                  <p:childTnLst>
                                    <p:set>
                                      <p:cBhvr>
                                        <p:cTn id="64" dur="1" fill="hold">
                                          <p:stCondLst>
                                            <p:cond delay="0"/>
                                          </p:stCondLst>
                                        </p:cTn>
                                        <p:tgtEl>
                                          <p:spTgt spid="4099">
                                            <p:txEl>
                                              <p:pRg st="7" end="7"/>
                                            </p:txEl>
                                          </p:spTgt>
                                        </p:tgtEl>
                                        <p:attrNameLst>
                                          <p:attrName>style.visibility</p:attrName>
                                        </p:attrNameLst>
                                      </p:cBhvr>
                                      <p:to>
                                        <p:strVal val="visible"/>
                                      </p:to>
                                    </p:set>
                                    <p:anim calcmode="lin" valueType="num">
                                      <p:cBhvr additive="base">
                                        <p:cTn id="65" dur="500" fill="hold"/>
                                        <p:tgtEl>
                                          <p:spTgt spid="4099">
                                            <p:txEl>
                                              <p:pRg st="7" end="7"/>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099">
                                            <p:txEl>
                                              <p:pRg st="7" end="7"/>
                                            </p:txEl>
                                          </p:spTgt>
                                        </p:tgtEl>
                                        <p:attrNameLst>
                                          <p:attrName>ppt_y</p:attrName>
                                        </p:attrNameLst>
                                      </p:cBhvr>
                                      <p:tavLst>
                                        <p:tav tm="0">
                                          <p:val>
                                            <p:strVal val="1+#ppt_h/2"/>
                                          </p:val>
                                        </p:tav>
                                        <p:tav tm="100000">
                                          <p:val>
                                            <p:strVal val="#ppt_y"/>
                                          </p:val>
                                        </p:tav>
                                      </p:tavLst>
                                    </p:anim>
                                  </p:childTnLst>
                                </p:cTn>
                              </p:par>
                            </p:childTnLst>
                          </p:cTn>
                        </p:par>
                        <p:par>
                          <p:cTn id="67" fill="hold">
                            <p:stCondLst>
                              <p:cond delay="6500"/>
                            </p:stCondLst>
                            <p:childTnLst>
                              <p:par>
                                <p:cTn id="68" presetID="2" presetClass="entr" presetSubtype="4" fill="hold" nodeType="afterEffect">
                                  <p:stCondLst>
                                    <p:cond delay="0"/>
                                  </p:stCondLst>
                                  <p:childTnLst>
                                    <p:set>
                                      <p:cBhvr>
                                        <p:cTn id="69" dur="1" fill="hold">
                                          <p:stCondLst>
                                            <p:cond delay="0"/>
                                          </p:stCondLst>
                                        </p:cTn>
                                        <p:tgtEl>
                                          <p:spTgt spid="4099">
                                            <p:txEl>
                                              <p:pRg st="8" end="8"/>
                                            </p:txEl>
                                          </p:spTgt>
                                        </p:tgtEl>
                                        <p:attrNameLst>
                                          <p:attrName>style.visibility</p:attrName>
                                        </p:attrNameLst>
                                      </p:cBhvr>
                                      <p:to>
                                        <p:strVal val="visible"/>
                                      </p:to>
                                    </p:set>
                                    <p:anim calcmode="lin" valueType="num">
                                      <p:cBhvr additive="base">
                                        <p:cTn id="70" dur="500" fill="hold"/>
                                        <p:tgtEl>
                                          <p:spTgt spid="4099">
                                            <p:txEl>
                                              <p:pRg st="8" end="8"/>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099">
                                            <p:txEl>
                                              <p:pRg st="8" end="8"/>
                                            </p:txEl>
                                          </p:spTgt>
                                        </p:tgtEl>
                                        <p:attrNameLst>
                                          <p:attrName>ppt_y</p:attrName>
                                        </p:attrNameLst>
                                      </p:cBhvr>
                                      <p:tavLst>
                                        <p:tav tm="0">
                                          <p:val>
                                            <p:strVal val="1+#ppt_h/2"/>
                                          </p:val>
                                        </p:tav>
                                        <p:tav tm="100000">
                                          <p:val>
                                            <p:strVal val="#ppt_y"/>
                                          </p:val>
                                        </p:tav>
                                      </p:tavLst>
                                    </p:anim>
                                  </p:childTnLst>
                                </p:cTn>
                              </p:par>
                            </p:childTnLst>
                          </p:cTn>
                        </p:par>
                        <p:par>
                          <p:cTn id="72" fill="hold">
                            <p:stCondLst>
                              <p:cond delay="7000"/>
                            </p:stCondLst>
                            <p:childTnLst>
                              <p:par>
                                <p:cTn id="73" presetID="2" presetClass="entr" presetSubtype="4" fill="hold" nodeType="afterEffect">
                                  <p:stCondLst>
                                    <p:cond delay="0"/>
                                  </p:stCondLst>
                                  <p:childTnLst>
                                    <p:set>
                                      <p:cBhvr>
                                        <p:cTn id="74" dur="1" fill="hold">
                                          <p:stCondLst>
                                            <p:cond delay="0"/>
                                          </p:stCondLst>
                                        </p:cTn>
                                        <p:tgtEl>
                                          <p:spTgt spid="4099">
                                            <p:txEl>
                                              <p:pRg st="9" end="9"/>
                                            </p:txEl>
                                          </p:spTgt>
                                        </p:tgtEl>
                                        <p:attrNameLst>
                                          <p:attrName>style.visibility</p:attrName>
                                        </p:attrNameLst>
                                      </p:cBhvr>
                                      <p:to>
                                        <p:strVal val="visible"/>
                                      </p:to>
                                    </p:set>
                                    <p:anim calcmode="lin" valueType="num">
                                      <p:cBhvr additive="base">
                                        <p:cTn id="75" dur="500" fill="hold"/>
                                        <p:tgtEl>
                                          <p:spTgt spid="4099">
                                            <p:txEl>
                                              <p:pRg st="9" end="9"/>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4099">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642938"/>
          </a:xfrm>
        </p:spPr>
        <p:txBody>
          <a:bodyPr/>
          <a:lstStyle/>
          <a:p>
            <a:pPr marL="0" indent="0">
              <a:lnSpc>
                <a:spcPct val="80000"/>
              </a:lnSpc>
              <a:buFontTx/>
              <a:buNone/>
              <a:defRPr/>
            </a:pPr>
            <a:r>
              <a:rPr lang="lv-LV" i="1" dirty="0" smtClean="0">
                <a:latin typeface="+mj-lt"/>
              </a:rPr>
              <a:t>1 Redzēdams ļaužu pūli, Jēzus uzkāpa kalnā un </a:t>
            </a:r>
            <a:r>
              <a:rPr lang="lv-LV" i="1" dirty="0" smtClean="0">
                <a:cs typeface="Arial" pitchFamily="34" charset="0"/>
              </a:rPr>
              <a:t>apsēdās</a:t>
            </a:r>
            <a:r>
              <a:rPr lang="lv-LV" i="1" dirty="0" smtClean="0">
                <a:latin typeface="+mj-lt"/>
              </a:rPr>
              <a:t>, un viņa mācekļi sapulcējās ap viņu.      2 Un viņš sāka tos mācīt</a:t>
            </a:r>
          </a:p>
        </p:txBody>
      </p:sp>
      <p:sp>
        <p:nvSpPr>
          <p:cNvPr id="7" name="Rectangle 6"/>
          <p:cNvSpPr>
            <a:spLocks noChangeArrowheads="1"/>
          </p:cNvSpPr>
          <p:nvPr/>
        </p:nvSpPr>
        <p:spPr bwMode="auto">
          <a:xfrm>
            <a:off x="0" y="1238250"/>
            <a:ext cx="5429250" cy="5262979"/>
          </a:xfrm>
          <a:prstGeom prst="rect">
            <a:avLst/>
          </a:prstGeom>
          <a:noFill/>
          <a:ln w="9525">
            <a:noFill/>
            <a:miter lim="800000"/>
            <a:headEnd/>
            <a:tailEnd/>
          </a:ln>
        </p:spPr>
        <p:txBody>
          <a:bodyPr>
            <a:spAutoFit/>
          </a:bodyPr>
          <a:lstStyle/>
          <a:p>
            <a:pPr>
              <a:buFontTx/>
              <a:buChar char="•"/>
            </a:pPr>
            <a:r>
              <a:rPr lang="lv-LV" sz="2800" b="1" dirty="0"/>
              <a:t>Bībelē kalnos </a:t>
            </a:r>
            <a:r>
              <a:rPr lang="lv-LV" sz="2800" dirty="0"/>
              <a:t>notiek vairāki </a:t>
            </a:r>
            <a:r>
              <a:rPr lang="lv-LV" sz="2800" b="1" dirty="0"/>
              <a:t>atslēgas notikumi</a:t>
            </a:r>
            <a:r>
              <a:rPr lang="lv-LV" sz="2800" dirty="0"/>
              <a:t>: </a:t>
            </a:r>
            <a:r>
              <a:rPr lang="lv-LV" sz="2800" b="1" dirty="0"/>
              <a:t>baušļu</a:t>
            </a:r>
            <a:r>
              <a:rPr lang="lv-LV" sz="2800" dirty="0"/>
              <a:t> došana, </a:t>
            </a:r>
            <a:r>
              <a:rPr lang="lv-LV" sz="2800" b="1" dirty="0"/>
              <a:t>mācīšana</a:t>
            </a:r>
            <a:r>
              <a:rPr lang="lv-LV" sz="2800" dirty="0"/>
              <a:t>, Jēzus </a:t>
            </a:r>
            <a:r>
              <a:rPr lang="lv-LV" sz="2800" b="1" dirty="0" smtClean="0"/>
              <a:t>nāve, Jēzus debesbraukšana</a:t>
            </a:r>
            <a:r>
              <a:rPr lang="lv-LV" sz="2800" dirty="0" smtClean="0"/>
              <a:t>.</a:t>
            </a:r>
            <a:endParaRPr lang="lv-LV" sz="2800" dirty="0"/>
          </a:p>
          <a:p>
            <a:pPr>
              <a:buFontTx/>
              <a:buChar char="•"/>
            </a:pPr>
            <a:r>
              <a:rPr lang="lv-LV" sz="2800" b="1" dirty="0"/>
              <a:t>Dievs Mozum </a:t>
            </a:r>
            <a:r>
              <a:rPr lang="lv-LV" sz="2800" dirty="0"/>
              <a:t>kalnā </a:t>
            </a:r>
            <a:r>
              <a:rPr lang="lv-LV" sz="2800" b="1" dirty="0"/>
              <a:t>dod </a:t>
            </a:r>
            <a:r>
              <a:rPr lang="lv-LV" sz="2800" b="1" dirty="0" smtClean="0"/>
              <a:t>10 baušļus</a:t>
            </a:r>
            <a:r>
              <a:rPr lang="lv-LV" sz="2800" dirty="0"/>
              <a:t>, bet </a:t>
            </a:r>
            <a:r>
              <a:rPr lang="lv-LV" sz="2800" b="1" dirty="0"/>
              <a:t>Jēzus kalnā runā pats</a:t>
            </a:r>
            <a:r>
              <a:rPr lang="lv-LV" sz="2800" dirty="0"/>
              <a:t>. </a:t>
            </a:r>
            <a:r>
              <a:rPr lang="lv-LV" sz="2800" b="1" dirty="0" smtClean="0"/>
              <a:t>Jēzus </a:t>
            </a:r>
            <a:r>
              <a:rPr lang="lv-LV" sz="2800" b="1" dirty="0"/>
              <a:t>runā </a:t>
            </a:r>
            <a:r>
              <a:rPr lang="lv-LV" sz="2800" dirty="0"/>
              <a:t>kā </a:t>
            </a:r>
            <a:r>
              <a:rPr lang="lv-LV" sz="2800" b="1" dirty="0"/>
              <a:t>šo lietu autors</a:t>
            </a:r>
            <a:r>
              <a:rPr lang="lv-LV" sz="2800" dirty="0" smtClean="0"/>
              <a:t>. Jēzus runā ar dievišķu autoritāti!</a:t>
            </a:r>
            <a:endParaRPr lang="lv-LV" sz="2800" dirty="0"/>
          </a:p>
          <a:p>
            <a:pPr>
              <a:buFont typeface="Arial" charset="0"/>
              <a:buChar char="•"/>
            </a:pPr>
            <a:r>
              <a:rPr lang="lv-LV" sz="2800" b="1" dirty="0" smtClean="0"/>
              <a:t>Jēzus</a:t>
            </a:r>
            <a:r>
              <a:rPr lang="lv-LV" sz="2800" dirty="0" smtClean="0"/>
              <a:t> </a:t>
            </a:r>
            <a:r>
              <a:rPr lang="lv-LV" sz="2800" dirty="0"/>
              <a:t>runā par ļoti </a:t>
            </a:r>
            <a:r>
              <a:rPr lang="lv-LV" sz="2800" b="1" dirty="0"/>
              <a:t>aktuālu tēmu</a:t>
            </a:r>
            <a:r>
              <a:rPr lang="lv-LV" sz="2800" dirty="0"/>
              <a:t>: kas ir </a:t>
            </a:r>
            <a:r>
              <a:rPr lang="lv-LV" sz="2800" b="1" dirty="0"/>
              <a:t>laime</a:t>
            </a:r>
            <a:r>
              <a:rPr lang="lv-LV" sz="2800" dirty="0"/>
              <a:t>, </a:t>
            </a:r>
            <a:r>
              <a:rPr lang="lv-LV" sz="2800" b="1" dirty="0"/>
              <a:t>laimīgs cilvēks</a:t>
            </a:r>
            <a:r>
              <a:rPr lang="lv-LV" sz="2800" dirty="0"/>
              <a:t>?</a:t>
            </a:r>
          </a:p>
        </p:txBody>
      </p:sp>
      <p:sp>
        <p:nvSpPr>
          <p:cNvPr id="4100" name="Slide Number Placeholder 3"/>
          <p:cNvSpPr>
            <a:spLocks noGrp="1"/>
          </p:cNvSpPr>
          <p:nvPr>
            <p:ph type="sldNum" sz="quarter" idx="12"/>
          </p:nvPr>
        </p:nvSpPr>
        <p:spPr>
          <a:noFill/>
        </p:spPr>
        <p:txBody>
          <a:bodyPr/>
          <a:lstStyle/>
          <a:p>
            <a:fld id="{36D0EC3F-F84D-43B2-A7B1-B1380221A6EE}" type="slidenum">
              <a:rPr lang="lv-LV" smtClean="0"/>
              <a:pPr/>
              <a:t>4</a:t>
            </a:fld>
            <a:endParaRPr lang="lv-LV" smtClean="0"/>
          </a:p>
        </p:txBody>
      </p:sp>
      <p:pic>
        <p:nvPicPr>
          <p:cNvPr id="38914" name="Picture 2" descr="http://www.meetmormonmissionaries.org/files/2012/03/Sermon-Mount-Jesus-Christ-mormon.jpg"/>
          <p:cNvPicPr>
            <a:picLocks noChangeAspect="1" noChangeArrowheads="1"/>
          </p:cNvPicPr>
          <p:nvPr/>
        </p:nvPicPr>
        <p:blipFill>
          <a:blip r:embed="rId2"/>
          <a:srcRect/>
          <a:stretch>
            <a:fillRect/>
          </a:stretch>
        </p:blipFill>
        <p:spPr bwMode="auto">
          <a:xfrm>
            <a:off x="5286380" y="1285860"/>
            <a:ext cx="3857620" cy="5048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fade">
                                      <p:cBhvr>
                                        <p:cTn id="11" dur="2000"/>
                                        <p:tgtEl>
                                          <p:spTgt spid="389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285750" y="0"/>
            <a:ext cx="9429750" cy="642938"/>
          </a:xfrm>
        </p:spPr>
        <p:txBody>
          <a:bodyPr/>
          <a:lstStyle/>
          <a:p>
            <a:pPr algn="ctr" eaLnBrk="1" hangingPunct="1">
              <a:lnSpc>
                <a:spcPct val="80000"/>
              </a:lnSpc>
              <a:buFontTx/>
              <a:buNone/>
            </a:pPr>
            <a:r>
              <a:rPr lang="lv-LV" sz="2000" i="1" smtClean="0"/>
              <a:t>  </a:t>
            </a:r>
            <a:r>
              <a:rPr lang="lv-LV" sz="3600" i="1" smtClean="0"/>
              <a:t>   </a:t>
            </a:r>
            <a:r>
              <a:rPr lang="lv-LV" sz="4000" i="1" smtClean="0"/>
              <a:t>3 Laimīgi garā nabagie,                      jo viņiem pieder Debesu valstība!</a:t>
            </a:r>
            <a:endParaRPr lang="lv-LV" sz="1800" smtClean="0"/>
          </a:p>
          <a:p>
            <a:pPr eaLnBrk="1" hangingPunct="1">
              <a:lnSpc>
                <a:spcPct val="80000"/>
              </a:lnSpc>
              <a:buFontTx/>
              <a:buNone/>
            </a:pPr>
            <a:endParaRPr lang="lv-LV" sz="1800" smtClean="0"/>
          </a:p>
        </p:txBody>
      </p:sp>
      <p:pic>
        <p:nvPicPr>
          <p:cNvPr id="3079" name="Picture 7"/>
          <p:cNvPicPr>
            <a:picLocks noChangeAspect="1" noChangeArrowheads="1"/>
          </p:cNvPicPr>
          <p:nvPr/>
        </p:nvPicPr>
        <p:blipFill>
          <a:blip r:embed="rId2"/>
          <a:srcRect/>
          <a:stretch>
            <a:fillRect/>
          </a:stretch>
        </p:blipFill>
        <p:spPr bwMode="auto">
          <a:xfrm>
            <a:off x="0" y="4000504"/>
            <a:ext cx="5060093" cy="2857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80" name="Picture 8"/>
          <p:cNvPicPr>
            <a:picLocks noChangeAspect="1" noChangeArrowheads="1"/>
          </p:cNvPicPr>
          <p:nvPr/>
        </p:nvPicPr>
        <p:blipFill>
          <a:blip r:embed="rId3"/>
          <a:srcRect/>
          <a:stretch>
            <a:fillRect/>
          </a:stretch>
        </p:blipFill>
        <p:spPr bwMode="auto">
          <a:xfrm>
            <a:off x="5286380" y="4000505"/>
            <a:ext cx="3429023" cy="28574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a:spLocks noChangeArrowheads="1"/>
          </p:cNvSpPr>
          <p:nvPr/>
        </p:nvSpPr>
        <p:spPr bwMode="auto">
          <a:xfrm>
            <a:off x="0" y="985838"/>
            <a:ext cx="9144000" cy="3108543"/>
          </a:xfrm>
          <a:prstGeom prst="rect">
            <a:avLst/>
          </a:prstGeom>
          <a:noFill/>
          <a:ln w="9525">
            <a:noFill/>
            <a:miter lim="800000"/>
            <a:headEnd/>
            <a:tailEnd/>
          </a:ln>
        </p:spPr>
        <p:txBody>
          <a:bodyPr>
            <a:spAutoFit/>
          </a:bodyPr>
          <a:lstStyle/>
          <a:p>
            <a:pPr>
              <a:buFont typeface="Arial" charset="0"/>
              <a:buChar char="•"/>
            </a:pPr>
            <a:r>
              <a:rPr lang="lv-LV" sz="2800" b="1" dirty="0"/>
              <a:t>Pasaulei</a:t>
            </a:r>
            <a:r>
              <a:rPr lang="lv-LV" sz="2800" dirty="0"/>
              <a:t> šie vārdi liekas </a:t>
            </a:r>
            <a:r>
              <a:rPr lang="lv-LV" sz="2800" b="1" dirty="0"/>
              <a:t>absurdi</a:t>
            </a:r>
            <a:r>
              <a:rPr lang="lv-LV" sz="2800" dirty="0"/>
              <a:t>: laimīgi </a:t>
            </a:r>
            <a:r>
              <a:rPr lang="lv-LV" sz="2800" b="1" dirty="0"/>
              <a:t>nabagie</a:t>
            </a:r>
            <a:r>
              <a:rPr lang="lv-LV" sz="2800" dirty="0"/>
              <a:t>. Visi </a:t>
            </a:r>
            <a:r>
              <a:rPr lang="lv-LV" sz="2800" b="1" dirty="0"/>
              <a:t>žurnāli</a:t>
            </a:r>
            <a:r>
              <a:rPr lang="lv-LV" sz="2800" dirty="0"/>
              <a:t> to tik </a:t>
            </a:r>
            <a:r>
              <a:rPr lang="lv-LV" sz="2800" b="1" dirty="0"/>
              <a:t>sludina</a:t>
            </a:r>
            <a:r>
              <a:rPr lang="lv-LV" sz="2800" dirty="0"/>
              <a:t>: </a:t>
            </a:r>
            <a:r>
              <a:rPr lang="lv-LV" sz="2800" b="1" dirty="0"/>
              <a:t>laimīgs</a:t>
            </a:r>
            <a:r>
              <a:rPr lang="lv-LV" sz="2800" dirty="0"/>
              <a:t> </a:t>
            </a:r>
            <a:r>
              <a:rPr lang="lv-LV" sz="2800" b="1" dirty="0"/>
              <a:t>tas</a:t>
            </a:r>
            <a:r>
              <a:rPr lang="lv-LV" sz="2800" dirty="0"/>
              <a:t>, kam </a:t>
            </a:r>
            <a:r>
              <a:rPr lang="lv-LV" sz="2800" b="1" dirty="0"/>
              <a:t>daudz pieder</a:t>
            </a:r>
            <a:r>
              <a:rPr lang="lv-LV" sz="2800" b="1" dirty="0" smtClean="0"/>
              <a:t>!</a:t>
            </a:r>
          </a:p>
          <a:p>
            <a:pPr>
              <a:buFont typeface="Arial" charset="0"/>
              <a:buChar char="•"/>
            </a:pPr>
            <a:r>
              <a:rPr lang="lv-LV" sz="2800" b="1" dirty="0" smtClean="0"/>
              <a:t>Nauda un manta nav lielākā laime dzīvē!</a:t>
            </a:r>
            <a:endParaRPr lang="lv-LV" sz="2800" dirty="0"/>
          </a:p>
          <a:p>
            <a:pPr>
              <a:buFont typeface="Arial" charset="0"/>
              <a:buChar char="•"/>
            </a:pPr>
            <a:r>
              <a:rPr lang="lv-LV" sz="2800" dirty="0" smtClean="0"/>
              <a:t>Bet </a:t>
            </a:r>
            <a:r>
              <a:rPr lang="lv-LV" sz="2800" dirty="0"/>
              <a:t>te - </a:t>
            </a:r>
            <a:r>
              <a:rPr lang="lv-LV" sz="2800" b="1" dirty="0"/>
              <a:t>Debesu valstība mantot ticībā </a:t>
            </a:r>
            <a:r>
              <a:rPr lang="lv-LV" sz="2800" dirty="0"/>
              <a:t>- īstā </a:t>
            </a:r>
            <a:r>
              <a:rPr lang="lv-LV" sz="2800" b="1" dirty="0"/>
              <a:t>laime</a:t>
            </a:r>
            <a:r>
              <a:rPr lang="lv-LV" sz="2800" dirty="0"/>
              <a:t>!</a:t>
            </a:r>
            <a:endParaRPr lang="lv-LV" sz="2800" b="1" dirty="0"/>
          </a:p>
          <a:p>
            <a:pPr>
              <a:buFont typeface="Arial" charset="0"/>
              <a:buChar char="•"/>
            </a:pPr>
            <a:r>
              <a:rPr lang="lv-LV" sz="2800" b="1" dirty="0"/>
              <a:t>Ceļš uz debesu valstību</a:t>
            </a:r>
            <a:r>
              <a:rPr lang="lv-LV" sz="2800" dirty="0"/>
              <a:t> ir caur </a:t>
            </a:r>
            <a:r>
              <a:rPr lang="lv-LV" sz="2800" b="1" dirty="0"/>
              <a:t>gara nabadzību</a:t>
            </a:r>
            <a:r>
              <a:rPr lang="lv-LV" sz="2800" dirty="0"/>
              <a:t>.</a:t>
            </a:r>
          </a:p>
          <a:p>
            <a:pPr>
              <a:buFont typeface="Arial" charset="0"/>
              <a:buChar char="•"/>
            </a:pPr>
            <a:r>
              <a:rPr lang="lv-LV" sz="2800" b="1" dirty="0"/>
              <a:t>Garā nabagie </a:t>
            </a:r>
            <a:r>
              <a:rPr lang="lv-LV" sz="2800" dirty="0" smtClean="0"/>
              <a:t>– ka </a:t>
            </a:r>
            <a:r>
              <a:rPr lang="lv-LV" sz="2800" b="1" dirty="0" smtClean="0"/>
              <a:t>neesam gudrāki par Dievu</a:t>
            </a:r>
            <a:r>
              <a:rPr lang="lv-LV" sz="2800" dirty="0" smtClean="0"/>
              <a:t>, bet meklējam </a:t>
            </a:r>
            <a:r>
              <a:rPr lang="lv-LV" sz="2800" b="1" dirty="0" smtClean="0"/>
              <a:t>Dieva gudrību</a:t>
            </a:r>
            <a:r>
              <a:rPr lang="lv-LV" sz="2800" dirty="0" smtClean="0"/>
              <a:t>, </a:t>
            </a:r>
            <a:r>
              <a:rPr lang="lv-LV" sz="2800" b="1" dirty="0" smtClean="0"/>
              <a:t>Dieva piedošanu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80"/>
                                        </p:tgtEl>
                                        <p:attrNameLst>
                                          <p:attrName>style.visibility</p:attrName>
                                        </p:attrNameLst>
                                      </p:cBhvr>
                                      <p:to>
                                        <p:strVal val="visible"/>
                                      </p:to>
                                    </p:set>
                                    <p:animEffect transition="in" filter="fade">
                                      <p:cBhvr>
                                        <p:cTn id="11" dur="2000"/>
                                        <p:tgtEl>
                                          <p:spTgt spid="3080"/>
                                        </p:tgtEl>
                                      </p:cBhvr>
                                    </p:animEffect>
                                  </p:childTnLst>
                                </p:cTn>
                              </p:par>
                            </p:childTnLst>
                          </p:cTn>
                        </p:par>
                        <p:par>
                          <p:cTn id="12" fill="hold">
                            <p:stCondLst>
                              <p:cond delay="4000"/>
                            </p:stCondLst>
                            <p:childTnLst>
                              <p:par>
                                <p:cTn id="13" presetID="2" presetClass="entr" presetSubtype="4" fill="hold" nodeType="after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 calcmode="lin" valueType="num">
                                      <p:cBhvr additive="base">
                                        <p:cTn id="1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par>
                          <p:cTn id="17" fill="hold">
                            <p:stCondLst>
                              <p:cond delay="4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500"/>
                            </p:stCondLst>
                            <p:childTnLst>
                              <p:par>
                                <p:cTn id="28" presetID="10" presetClass="entr" presetSubtype="0" fill="hold" nodeType="afterEffect">
                                  <p:stCondLst>
                                    <p:cond delay="0"/>
                                  </p:stCondLst>
                                  <p:childTnLst>
                                    <p:set>
                                      <p:cBhvr>
                                        <p:cTn id="29" dur="1" fill="hold">
                                          <p:stCondLst>
                                            <p:cond delay="0"/>
                                          </p:stCondLst>
                                        </p:cTn>
                                        <p:tgtEl>
                                          <p:spTgt spid="3079"/>
                                        </p:tgtEl>
                                        <p:attrNameLst>
                                          <p:attrName>style.visibility</p:attrName>
                                        </p:attrNameLst>
                                      </p:cBhvr>
                                      <p:to>
                                        <p:strVal val="visible"/>
                                      </p:to>
                                    </p:set>
                                    <p:animEffect transition="in" filter="fade">
                                      <p:cBhvr>
                                        <p:cTn id="30" dur="2000"/>
                                        <p:tgtEl>
                                          <p:spTgt spid="3079"/>
                                        </p:tgtEl>
                                      </p:cBhvr>
                                    </p:animEffect>
                                  </p:childTnLst>
                                </p:cTn>
                              </p:par>
                            </p:childTnLst>
                          </p:cTn>
                        </p:par>
                        <p:par>
                          <p:cTn id="31" fill="hold">
                            <p:stCondLst>
                              <p:cond delay="7500"/>
                            </p:stCondLst>
                            <p:childTnLst>
                              <p:par>
                                <p:cTn id="32" presetID="2" presetClass="entr" presetSubtype="4" fill="hold" nodeType="afterEffect">
                                  <p:stCondLst>
                                    <p:cond delay="0"/>
                                  </p:stCondLst>
                                  <p:childTnLst>
                                    <p:set>
                                      <p:cBhvr>
                                        <p:cTn id="33" dur="1" fill="hold">
                                          <p:stCondLst>
                                            <p:cond delay="0"/>
                                          </p:stCondLst>
                                        </p:cTn>
                                        <p:tgtEl>
                                          <p:spTgt spid="8">
                                            <p:txEl>
                                              <p:pRg st="2" end="2"/>
                                            </p:txEl>
                                          </p:spTgt>
                                        </p:tgtEl>
                                        <p:attrNameLst>
                                          <p:attrName>style.visibility</p:attrName>
                                        </p:attrNameLst>
                                      </p:cBhvr>
                                      <p:to>
                                        <p:strVal val="visible"/>
                                      </p:to>
                                    </p:set>
                                    <p:anim calcmode="lin" valueType="num">
                                      <p:cBhvr additive="base">
                                        <p:cTn id="34"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36" fill="hold">
                            <p:stCondLst>
                              <p:cond delay="8000"/>
                            </p:stCondLst>
                            <p:childTnLst>
                              <p:par>
                                <p:cTn id="37" presetID="2" presetClass="entr" presetSubtype="4" fill="hold" nodeType="afterEffect">
                                  <p:stCondLst>
                                    <p:cond delay="0"/>
                                  </p:stCondLst>
                                  <p:childTnLst>
                                    <p:set>
                                      <p:cBhvr>
                                        <p:cTn id="38" dur="1" fill="hold">
                                          <p:stCondLst>
                                            <p:cond delay="0"/>
                                          </p:stCondLst>
                                        </p:cTn>
                                        <p:tgtEl>
                                          <p:spTgt spid="8">
                                            <p:txEl>
                                              <p:pRg st="4" end="4"/>
                                            </p:txEl>
                                          </p:spTgt>
                                        </p:tgtEl>
                                        <p:attrNameLst>
                                          <p:attrName>style.visibility</p:attrName>
                                        </p:attrNameLst>
                                      </p:cBhvr>
                                      <p:to>
                                        <p:strVal val="visible"/>
                                      </p:to>
                                    </p:set>
                                    <p:anim calcmode="lin" valueType="num">
                                      <p:cBhvr additive="base">
                                        <p:cTn id="3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1438"/>
            <a:ext cx="9144000" cy="642937"/>
          </a:xfrm>
        </p:spPr>
        <p:txBody>
          <a:bodyPr/>
          <a:lstStyle/>
          <a:p>
            <a:pPr marL="0" indent="0">
              <a:lnSpc>
                <a:spcPct val="80000"/>
              </a:lnSpc>
              <a:buFontTx/>
              <a:buNone/>
            </a:pPr>
            <a:r>
              <a:rPr lang="lv-LV" sz="3600" i="1" smtClean="0"/>
              <a:t>4 Laimīgi apbēdinātie, jo viņus mierinās.</a:t>
            </a:r>
          </a:p>
        </p:txBody>
      </p:sp>
      <p:sp>
        <p:nvSpPr>
          <p:cNvPr id="7" name="Rectangle 6"/>
          <p:cNvSpPr>
            <a:spLocks noChangeArrowheads="1"/>
          </p:cNvSpPr>
          <p:nvPr/>
        </p:nvSpPr>
        <p:spPr bwMode="auto">
          <a:xfrm>
            <a:off x="0" y="500063"/>
            <a:ext cx="9144000" cy="3539430"/>
          </a:xfrm>
          <a:prstGeom prst="rect">
            <a:avLst/>
          </a:prstGeom>
          <a:noFill/>
          <a:ln w="9525">
            <a:noFill/>
            <a:miter lim="800000"/>
            <a:headEnd/>
            <a:tailEnd/>
          </a:ln>
        </p:spPr>
        <p:txBody>
          <a:bodyPr>
            <a:spAutoFit/>
          </a:bodyPr>
          <a:lstStyle/>
          <a:p>
            <a:pPr>
              <a:buFont typeface="Arial" charset="0"/>
              <a:buChar char="•"/>
            </a:pPr>
            <a:r>
              <a:rPr lang="lv-LV" sz="2800" b="1" dirty="0" smtClean="0"/>
              <a:t>Bēdas</a:t>
            </a:r>
            <a:r>
              <a:rPr lang="lv-LV" sz="2800" dirty="0" smtClean="0"/>
              <a:t> </a:t>
            </a:r>
            <a:r>
              <a:rPr lang="lv-LV" sz="2800" dirty="0"/>
              <a:t>ir </a:t>
            </a:r>
            <a:r>
              <a:rPr lang="lv-LV" sz="2800" b="1" dirty="0"/>
              <a:t>grēka</a:t>
            </a:r>
            <a:r>
              <a:rPr lang="lv-LV" sz="2800" dirty="0"/>
              <a:t> un tā </a:t>
            </a:r>
            <a:r>
              <a:rPr lang="lv-LV" sz="2800" b="1" dirty="0"/>
              <a:t>seku</a:t>
            </a:r>
            <a:r>
              <a:rPr lang="lv-LV" sz="2800" dirty="0"/>
              <a:t> </a:t>
            </a:r>
            <a:r>
              <a:rPr lang="lv-LV" sz="2800" b="1" dirty="0"/>
              <a:t>rezultāts</a:t>
            </a:r>
            <a:r>
              <a:rPr lang="lv-LV" sz="2800" dirty="0"/>
              <a:t>. </a:t>
            </a:r>
            <a:r>
              <a:rPr lang="lv-LV" sz="2800" dirty="0" smtClean="0"/>
              <a:t>Šai pasaulē </a:t>
            </a:r>
            <a:r>
              <a:rPr lang="lv-LV" sz="2800" b="1" dirty="0" smtClean="0"/>
              <a:t>dzīve bez bēdām nav iespējama</a:t>
            </a:r>
            <a:r>
              <a:rPr lang="lv-LV" sz="2800" b="1" dirty="0"/>
              <a:t>!</a:t>
            </a:r>
            <a:r>
              <a:rPr lang="lv-LV" sz="2800" dirty="0" smtClean="0"/>
              <a:t> Šai pasaulē </a:t>
            </a:r>
            <a:r>
              <a:rPr lang="lv-LV" sz="2800" b="1" dirty="0" smtClean="0"/>
              <a:t>grēks</a:t>
            </a:r>
            <a:r>
              <a:rPr lang="lv-LV" sz="2800" dirty="0" smtClean="0"/>
              <a:t>, </a:t>
            </a:r>
            <a:r>
              <a:rPr lang="lv-LV" sz="2800" b="1" dirty="0" smtClean="0"/>
              <a:t>slimības</a:t>
            </a:r>
            <a:r>
              <a:rPr lang="lv-LV" sz="2800" dirty="0" smtClean="0"/>
              <a:t> un </a:t>
            </a:r>
            <a:r>
              <a:rPr lang="lv-LV" sz="2800" b="1" dirty="0" smtClean="0"/>
              <a:t>ļaunums</a:t>
            </a:r>
            <a:r>
              <a:rPr lang="lv-LV" sz="2800" dirty="0" smtClean="0"/>
              <a:t> ir </a:t>
            </a:r>
            <a:r>
              <a:rPr lang="lv-LV" sz="2800" b="1" dirty="0" smtClean="0"/>
              <a:t>klātesošs</a:t>
            </a:r>
            <a:r>
              <a:rPr lang="lv-LV" sz="2800" dirty="0" smtClean="0"/>
              <a:t>. Kas mūs </a:t>
            </a:r>
            <a:r>
              <a:rPr lang="lv-LV" sz="2800" b="1" dirty="0" smtClean="0"/>
              <a:t>mierinās</a:t>
            </a:r>
            <a:r>
              <a:rPr lang="lv-LV" sz="2800" dirty="0" smtClean="0"/>
              <a:t>?</a:t>
            </a:r>
          </a:p>
          <a:p>
            <a:pPr>
              <a:buFont typeface="Arial" charset="0"/>
              <a:buChar char="•"/>
            </a:pPr>
            <a:r>
              <a:rPr lang="lv-LV" sz="2800" b="1" dirty="0" smtClean="0"/>
              <a:t>Dievs</a:t>
            </a:r>
            <a:r>
              <a:rPr lang="lv-LV" sz="2800" dirty="0" smtClean="0"/>
              <a:t> dāvā mums mierinājumu </a:t>
            </a:r>
            <a:r>
              <a:rPr lang="lv-LV" sz="2800" b="1" dirty="0" smtClean="0"/>
              <a:t>caur Jēzu Kristu</a:t>
            </a:r>
            <a:r>
              <a:rPr lang="lv-LV" sz="2800" dirty="0" smtClean="0"/>
              <a:t>.</a:t>
            </a:r>
            <a:endParaRPr lang="lv-LV" sz="2800" dirty="0"/>
          </a:p>
          <a:p>
            <a:pPr>
              <a:buFontTx/>
              <a:buChar char="•"/>
            </a:pPr>
            <a:r>
              <a:rPr lang="lv-LV" sz="2800" b="1" dirty="0" smtClean="0"/>
              <a:t>AA lūgšana</a:t>
            </a:r>
            <a:r>
              <a:rPr lang="lv-LV" sz="2800" dirty="0" smtClean="0"/>
              <a:t>: </a:t>
            </a:r>
            <a:r>
              <a:rPr lang="lv-LV" sz="2800" i="1" dirty="0" smtClean="0"/>
              <a:t>Dievs dod man spēku mainīt lietas, ko varu mainīt, un pieņemt lietas, ko nevaru mainīt un dod gudrību atšķirt vienu no otra</a:t>
            </a:r>
            <a:r>
              <a:rPr lang="lv-LV" sz="2800" dirty="0" smtClean="0"/>
              <a:t>.</a:t>
            </a:r>
          </a:p>
          <a:p>
            <a:pPr>
              <a:buFontTx/>
              <a:buChar char="•"/>
            </a:pPr>
            <a:r>
              <a:rPr lang="lv-LV" sz="2800" b="1" dirty="0" smtClean="0"/>
              <a:t>Dievs mierinās </a:t>
            </a:r>
            <a:r>
              <a:rPr lang="lv-LV" sz="2800" dirty="0" smtClean="0"/>
              <a:t>vai šai </a:t>
            </a:r>
            <a:r>
              <a:rPr lang="lv-LV" sz="2800" b="1" dirty="0" smtClean="0"/>
              <a:t>pasaulē</a:t>
            </a:r>
            <a:r>
              <a:rPr lang="lv-LV" sz="2800" dirty="0" smtClean="0"/>
              <a:t> vai </a:t>
            </a:r>
            <a:r>
              <a:rPr lang="lv-LV" sz="2800" b="1" dirty="0" smtClean="0"/>
              <a:t>pēc</a:t>
            </a:r>
            <a:r>
              <a:rPr lang="lv-LV" sz="2800" dirty="0" smtClean="0"/>
              <a:t>, bet tas </a:t>
            </a:r>
            <a:r>
              <a:rPr lang="lv-LV" sz="2800" b="1" dirty="0" smtClean="0"/>
              <a:t>būs</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0E2AB306-D47D-49B8-BDED-92C6FC00C6F8}" type="slidenum">
              <a:rPr lang="lv-LV" smtClean="0"/>
              <a:pPr/>
              <a:t>6</a:t>
            </a:fld>
            <a:endParaRPr lang="lv-LV" smtClean="0"/>
          </a:p>
        </p:txBody>
      </p:sp>
      <p:sp>
        <p:nvSpPr>
          <p:cNvPr id="6" name="Right Arrow 5"/>
          <p:cNvSpPr/>
          <p:nvPr/>
        </p:nvSpPr>
        <p:spPr>
          <a:xfrm>
            <a:off x="3714750" y="4857750"/>
            <a:ext cx="1571625" cy="1285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128" name="Picture 8" descr="http://kizaz.com/wp-content/uploads/2013/08/sad-woman.jpg"/>
          <p:cNvPicPr>
            <a:picLocks noChangeAspect="1" noChangeArrowheads="1"/>
          </p:cNvPicPr>
          <p:nvPr/>
        </p:nvPicPr>
        <p:blipFill>
          <a:blip r:embed="rId2"/>
          <a:srcRect l="10780" r="6571"/>
          <a:stretch>
            <a:fillRect/>
          </a:stretch>
        </p:blipFill>
        <p:spPr bwMode="auto">
          <a:xfrm>
            <a:off x="285720" y="4214818"/>
            <a:ext cx="3286148" cy="2643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130" name="Picture 10" descr="http://themasterstable.files.wordpress.com/2008/04/woman_at_the_well.jpg"/>
          <p:cNvPicPr>
            <a:picLocks noChangeAspect="1" noChangeArrowheads="1"/>
          </p:cNvPicPr>
          <p:nvPr/>
        </p:nvPicPr>
        <p:blipFill>
          <a:blip r:embed="rId3"/>
          <a:srcRect/>
          <a:stretch>
            <a:fillRect/>
          </a:stretch>
        </p:blipFill>
        <p:spPr bwMode="auto">
          <a:xfrm>
            <a:off x="5500694" y="4071942"/>
            <a:ext cx="3461824" cy="27860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8"/>
                                        </p:tgtEl>
                                        <p:attrNameLst>
                                          <p:attrName>style.visibility</p:attrName>
                                        </p:attrNameLst>
                                      </p:cBhvr>
                                      <p:to>
                                        <p:strVal val="visible"/>
                                      </p:to>
                                    </p:set>
                                    <p:animEffect transition="in" filter="fade">
                                      <p:cBhvr>
                                        <p:cTn id="11" dur="2000"/>
                                        <p:tgtEl>
                                          <p:spTgt spid="512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1" presetClass="entr" presetSubtype="0" fill="hold" grpId="0" nodeType="afterEffect">
                                  <p:stCondLst>
                                    <p:cond delay="0"/>
                                  </p:stCondLst>
                                  <p:childTnLst>
                                    <p:set>
                                      <p:cBhvr>
                                        <p:cTn id="34" dur="1" fill="hold">
                                          <p:stCondLst>
                                            <p:cond delay="499"/>
                                          </p:stCondLst>
                                        </p:cTn>
                                        <p:tgtEl>
                                          <p:spTgt spid="6"/>
                                        </p:tgtEl>
                                        <p:attrNameLst>
                                          <p:attrName>style.visibility</p:attrName>
                                        </p:attrNameLst>
                                      </p:cBhvr>
                                      <p:to>
                                        <p:strVal val="visible"/>
                                      </p:to>
                                    </p:set>
                                  </p:childTnLst>
                                </p:cTn>
                              </p:par>
                            </p:childTnLst>
                          </p:cTn>
                        </p:par>
                        <p:par>
                          <p:cTn id="35" fill="hold">
                            <p:stCondLst>
                              <p:cond delay="4500"/>
                            </p:stCondLst>
                            <p:childTnLst>
                              <p:par>
                                <p:cTn id="36" presetID="10" presetClass="entr" presetSubtype="0" fill="hold" nodeType="afterEffect">
                                  <p:stCondLst>
                                    <p:cond delay="0"/>
                                  </p:stCondLst>
                                  <p:childTnLst>
                                    <p:set>
                                      <p:cBhvr>
                                        <p:cTn id="37" dur="1" fill="hold">
                                          <p:stCondLst>
                                            <p:cond delay="0"/>
                                          </p:stCondLst>
                                        </p:cTn>
                                        <p:tgtEl>
                                          <p:spTgt spid="5130"/>
                                        </p:tgtEl>
                                        <p:attrNameLst>
                                          <p:attrName>style.visibility</p:attrName>
                                        </p:attrNameLst>
                                      </p:cBhvr>
                                      <p:to>
                                        <p:strVal val="visible"/>
                                      </p:to>
                                    </p:set>
                                    <p:animEffect transition="in" filter="fade">
                                      <p:cBhvr>
                                        <p:cTn id="38" dur="2000"/>
                                        <p:tgtEl>
                                          <p:spTgt spid="5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P spid="6"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1438"/>
            <a:ext cx="9144000" cy="642937"/>
          </a:xfrm>
        </p:spPr>
        <p:txBody>
          <a:bodyPr/>
          <a:lstStyle/>
          <a:p>
            <a:pPr marL="0" indent="0" algn="ctr">
              <a:lnSpc>
                <a:spcPct val="80000"/>
              </a:lnSpc>
              <a:buFontTx/>
              <a:buNone/>
            </a:pPr>
            <a:r>
              <a:rPr lang="lv-LV" sz="3400" i="1" smtClean="0"/>
              <a:t>5 Laimīgi lēnprātīgie, jo viņi mantos zemi.</a:t>
            </a:r>
          </a:p>
        </p:txBody>
      </p:sp>
      <p:sp>
        <p:nvSpPr>
          <p:cNvPr id="7171" name="Slide Number Placeholder 3"/>
          <p:cNvSpPr>
            <a:spLocks noGrp="1"/>
          </p:cNvSpPr>
          <p:nvPr>
            <p:ph type="sldNum" sz="quarter" idx="12"/>
          </p:nvPr>
        </p:nvSpPr>
        <p:spPr>
          <a:noFill/>
        </p:spPr>
        <p:txBody>
          <a:bodyPr/>
          <a:lstStyle/>
          <a:p>
            <a:fld id="{2669ADA6-F07C-49CD-99A9-8FC19F57E09D}" type="slidenum">
              <a:rPr lang="lv-LV" smtClean="0"/>
              <a:pPr/>
              <a:t>7</a:t>
            </a:fld>
            <a:endParaRPr lang="lv-LV" smtClean="0"/>
          </a:p>
        </p:txBody>
      </p:sp>
      <p:pic>
        <p:nvPicPr>
          <p:cNvPr id="6150" name="Picture 6" descr="http://alaskabibleteacher.files.wordpress.com/2011/06/bird-in-a-gentle-hand.jpg"/>
          <p:cNvPicPr>
            <a:picLocks noChangeAspect="1" noChangeArrowheads="1"/>
          </p:cNvPicPr>
          <p:nvPr/>
        </p:nvPicPr>
        <p:blipFill>
          <a:blip r:embed="rId2"/>
          <a:srcRect/>
          <a:stretch>
            <a:fillRect/>
          </a:stretch>
        </p:blipFill>
        <p:spPr bwMode="auto">
          <a:xfrm>
            <a:off x="428596" y="4429132"/>
            <a:ext cx="8000979" cy="24288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a:spLocks noChangeArrowheads="1"/>
          </p:cNvSpPr>
          <p:nvPr/>
        </p:nvSpPr>
        <p:spPr bwMode="auto">
          <a:xfrm>
            <a:off x="0" y="500063"/>
            <a:ext cx="9286875" cy="3970318"/>
          </a:xfrm>
          <a:prstGeom prst="rect">
            <a:avLst/>
          </a:prstGeom>
          <a:noFill/>
          <a:ln w="9525">
            <a:noFill/>
            <a:miter lim="800000"/>
            <a:headEnd/>
            <a:tailEnd/>
          </a:ln>
        </p:spPr>
        <p:txBody>
          <a:bodyPr>
            <a:spAutoFit/>
          </a:bodyPr>
          <a:lstStyle/>
          <a:p>
            <a:pPr>
              <a:buFontTx/>
              <a:buChar char="•"/>
            </a:pPr>
            <a:r>
              <a:rPr lang="lv-LV" sz="2800" b="1" dirty="0" smtClean="0"/>
              <a:t>Īsta lēnprātība nāk no Dieva! </a:t>
            </a:r>
          </a:p>
          <a:p>
            <a:pPr>
              <a:buFontTx/>
              <a:buChar char="•"/>
            </a:pPr>
            <a:r>
              <a:rPr lang="lv-LV" sz="2800" b="1" dirty="0" smtClean="0"/>
              <a:t>Lēnprātība </a:t>
            </a:r>
            <a:r>
              <a:rPr lang="lv-LV" sz="2800" dirty="0" smtClean="0"/>
              <a:t>izriet no </a:t>
            </a:r>
            <a:r>
              <a:rPr lang="lv-LV" sz="2800" b="1" dirty="0" smtClean="0"/>
              <a:t>ticības </a:t>
            </a:r>
            <a:r>
              <a:rPr lang="lv-LV" sz="2800" dirty="0" smtClean="0"/>
              <a:t>un</a:t>
            </a:r>
            <a:r>
              <a:rPr lang="lv-LV" sz="2800" b="1" dirty="0" smtClean="0"/>
              <a:t> miera ar Dievu!</a:t>
            </a:r>
          </a:p>
          <a:p>
            <a:pPr>
              <a:buFontTx/>
              <a:buChar char="•"/>
            </a:pPr>
            <a:r>
              <a:rPr lang="lv-LV" sz="2800" b="1" dirty="0" smtClean="0"/>
              <a:t>Lēnprātība</a:t>
            </a:r>
            <a:r>
              <a:rPr lang="lv-LV" sz="2800" dirty="0" smtClean="0"/>
              <a:t> ir viens no </a:t>
            </a:r>
            <a:r>
              <a:rPr lang="lv-LV" sz="2800" b="1" dirty="0" smtClean="0"/>
              <a:t>Gara augļiem </a:t>
            </a:r>
            <a:r>
              <a:rPr lang="lv-LV" sz="2800" dirty="0" smtClean="0"/>
              <a:t>(Gal.5:22)</a:t>
            </a:r>
          </a:p>
          <a:p>
            <a:pPr>
              <a:buFontTx/>
              <a:buChar char="•"/>
            </a:pPr>
            <a:r>
              <a:rPr lang="lv-LV" sz="2800" dirty="0"/>
              <a:t>Kas ir </a:t>
            </a:r>
            <a:r>
              <a:rPr lang="lv-LV" sz="2800" b="1" dirty="0"/>
              <a:t>lēnprātība</a:t>
            </a:r>
            <a:r>
              <a:rPr lang="lv-LV" sz="2800" dirty="0"/>
              <a:t>? Tā ir </a:t>
            </a:r>
            <a:r>
              <a:rPr lang="lv-LV" sz="2800" b="1" dirty="0"/>
              <a:t>pazemīga attieksme pret Dievu </a:t>
            </a:r>
            <a:r>
              <a:rPr lang="lv-LV" sz="2800" dirty="0"/>
              <a:t>un </a:t>
            </a:r>
            <a:r>
              <a:rPr lang="lv-LV" sz="2800" b="1" dirty="0"/>
              <a:t>maigums pret cilvēkiem</a:t>
            </a:r>
            <a:r>
              <a:rPr lang="lv-LV" sz="2800" dirty="0"/>
              <a:t>, atzīstot, ka </a:t>
            </a:r>
            <a:r>
              <a:rPr lang="lv-LV" sz="2800" b="1" dirty="0"/>
              <a:t>visu kontrolē Dievs</a:t>
            </a:r>
            <a:r>
              <a:rPr lang="lv-LV" sz="2800" dirty="0"/>
              <a:t> un ka mēs </a:t>
            </a:r>
            <a:r>
              <a:rPr lang="lv-LV" sz="2800" b="1" dirty="0"/>
              <a:t>varam Viņam uzticēties </a:t>
            </a:r>
            <a:r>
              <a:rPr lang="lv-LV" sz="2800" dirty="0"/>
              <a:t>pat tad, kad </a:t>
            </a:r>
            <a:r>
              <a:rPr lang="lv-LV" sz="2800" b="1" dirty="0"/>
              <a:t>notiek mums netīkamas </a:t>
            </a:r>
            <a:r>
              <a:rPr lang="lv-LV" sz="2800" b="1" dirty="0" smtClean="0"/>
              <a:t>lietas.</a:t>
            </a:r>
          </a:p>
          <a:p>
            <a:pPr>
              <a:buFontTx/>
              <a:buChar char="•"/>
            </a:pPr>
            <a:r>
              <a:rPr lang="lv-LV" sz="2800" b="1" dirty="0" smtClean="0"/>
              <a:t>Lēnprātība</a:t>
            </a:r>
            <a:r>
              <a:rPr lang="lv-LV" sz="2800" dirty="0" smtClean="0"/>
              <a:t> šodien šķiet </a:t>
            </a:r>
            <a:r>
              <a:rPr lang="lv-LV" sz="2800" b="1" dirty="0" smtClean="0"/>
              <a:t>gandrīz izzudis tikums</a:t>
            </a:r>
            <a:r>
              <a:rPr lang="lv-LV" sz="2800" dirty="0" smtClean="0"/>
              <a:t>, tomēr tieši </a:t>
            </a:r>
            <a:r>
              <a:rPr lang="lv-LV" sz="2800" b="1" dirty="0" smtClean="0"/>
              <a:t>lēnprātīgie</a:t>
            </a:r>
            <a:r>
              <a:rPr lang="lv-LV" sz="2800" dirty="0" smtClean="0"/>
              <a:t> </a:t>
            </a:r>
            <a:r>
              <a:rPr lang="lv-LV" sz="2800" b="1" dirty="0" smtClean="0"/>
              <a:t>mantos debesu valstību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03" name="Picture 7"/>
          <p:cNvPicPr>
            <a:picLocks noChangeAspect="1" noChangeArrowheads="1"/>
          </p:cNvPicPr>
          <p:nvPr/>
        </p:nvPicPr>
        <p:blipFill>
          <a:blip r:embed="rId2"/>
          <a:srcRect/>
          <a:stretch>
            <a:fillRect/>
          </a:stretch>
        </p:blipFill>
        <p:spPr bwMode="auto">
          <a:xfrm flipH="1">
            <a:off x="6357950" y="1000108"/>
            <a:ext cx="2786050" cy="2857520"/>
          </a:xfrm>
          <a:prstGeom prst="rect">
            <a:avLst/>
          </a:prstGeom>
          <a:ln>
            <a:noFill/>
          </a:ln>
          <a:effectLst>
            <a:softEdge rad="112500"/>
          </a:effectLst>
        </p:spPr>
      </p:pic>
      <p:sp>
        <p:nvSpPr>
          <p:cNvPr id="8196" name="Rectangle 4"/>
          <p:cNvSpPr>
            <a:spLocks noGrp="1" noChangeArrowheads="1"/>
          </p:cNvSpPr>
          <p:nvPr>
            <p:ph type="body" idx="1"/>
          </p:nvPr>
        </p:nvSpPr>
        <p:spPr>
          <a:xfrm>
            <a:off x="0" y="0"/>
            <a:ext cx="9144000" cy="1500188"/>
          </a:xfrm>
        </p:spPr>
        <p:txBody>
          <a:bodyPr/>
          <a:lstStyle/>
          <a:p>
            <a:pPr algn="ctr">
              <a:buFontTx/>
              <a:buNone/>
            </a:pPr>
            <a:r>
              <a:rPr lang="lv-LV" i="1" smtClean="0"/>
              <a:t>6 Laimīgi izsalkušie un izslāpušie pēc taisnības, jo Dievs viņiem papilnam to dos.</a:t>
            </a:r>
            <a:endParaRPr lang="en-US" sz="2800" i="1" smtClean="0"/>
          </a:p>
        </p:txBody>
      </p:sp>
      <p:sp>
        <p:nvSpPr>
          <p:cNvPr id="7" name="Rectangle 6"/>
          <p:cNvSpPr>
            <a:spLocks noChangeArrowheads="1"/>
          </p:cNvSpPr>
          <p:nvPr/>
        </p:nvSpPr>
        <p:spPr bwMode="auto">
          <a:xfrm>
            <a:off x="0" y="876146"/>
            <a:ext cx="6572264" cy="6124754"/>
          </a:xfrm>
          <a:prstGeom prst="rect">
            <a:avLst/>
          </a:prstGeom>
          <a:noFill/>
          <a:ln w="9525">
            <a:noFill/>
            <a:miter lim="800000"/>
            <a:headEnd/>
            <a:tailEnd/>
          </a:ln>
        </p:spPr>
        <p:txBody>
          <a:bodyPr wrap="square">
            <a:spAutoFit/>
          </a:bodyPr>
          <a:lstStyle/>
          <a:p>
            <a:pPr>
              <a:buFont typeface="Arial" charset="0"/>
              <a:buChar char="•"/>
            </a:pPr>
            <a:r>
              <a:rPr lang="lv-LV" sz="2800" dirty="0" smtClean="0"/>
              <a:t>Šo </a:t>
            </a:r>
            <a:r>
              <a:rPr lang="lv-LV" sz="2800" b="1" dirty="0" smtClean="0"/>
              <a:t>izsalkumu</a:t>
            </a:r>
            <a:r>
              <a:rPr lang="lv-LV" sz="2800" dirty="0" smtClean="0"/>
              <a:t>, par ko runā Jēzus, </a:t>
            </a:r>
            <a:r>
              <a:rPr lang="lv-LV" sz="2800" b="1" dirty="0" smtClean="0"/>
              <a:t>cilvēks jūt tikai tad</a:t>
            </a:r>
            <a:r>
              <a:rPr lang="lv-LV" sz="2800" dirty="0" smtClean="0"/>
              <a:t>, ja viņš </a:t>
            </a:r>
            <a:r>
              <a:rPr lang="lv-LV" sz="2800" b="1" dirty="0" smtClean="0"/>
              <a:t>labprāt klausās</a:t>
            </a:r>
            <a:r>
              <a:rPr lang="lv-LV" sz="2800" dirty="0" smtClean="0"/>
              <a:t> un </a:t>
            </a:r>
            <a:r>
              <a:rPr lang="lv-LV" sz="2800" b="1" dirty="0" smtClean="0"/>
              <a:t>lasa Dieva vārdu</a:t>
            </a:r>
            <a:r>
              <a:rPr lang="lv-LV" sz="2800" dirty="0" smtClean="0"/>
              <a:t>.</a:t>
            </a:r>
          </a:p>
          <a:p>
            <a:pPr>
              <a:buFont typeface="Arial" charset="0"/>
              <a:buChar char="•"/>
            </a:pPr>
            <a:r>
              <a:rPr lang="lv-LV" sz="2800" b="1" dirty="0" smtClean="0"/>
              <a:t>Ticīgiem cilvēkiem </a:t>
            </a:r>
            <a:r>
              <a:rPr lang="lv-LV" sz="2800" dirty="0" smtClean="0"/>
              <a:t>šai </a:t>
            </a:r>
            <a:r>
              <a:rPr lang="lv-LV" sz="2800" b="1" dirty="0" smtClean="0"/>
              <a:t>grēcīgajā pasaulē </a:t>
            </a:r>
            <a:r>
              <a:rPr lang="lv-LV" sz="2800" dirty="0" smtClean="0"/>
              <a:t>nāk līdzi </a:t>
            </a:r>
            <a:r>
              <a:rPr lang="lv-LV" sz="2800" b="1" dirty="0" smtClean="0"/>
              <a:t>izsalkums</a:t>
            </a:r>
            <a:r>
              <a:rPr lang="lv-LV" sz="2800" dirty="0" smtClean="0"/>
              <a:t> pēc </a:t>
            </a:r>
            <a:r>
              <a:rPr lang="lv-LV" sz="2800" b="1" dirty="0" smtClean="0"/>
              <a:t>taisnības</a:t>
            </a:r>
            <a:r>
              <a:rPr lang="lv-LV" sz="2800" dirty="0" smtClean="0"/>
              <a:t> </a:t>
            </a:r>
            <a:r>
              <a:rPr lang="lv-LV" sz="2800" b="1" dirty="0" smtClean="0"/>
              <a:t>diezgan bieži</a:t>
            </a:r>
            <a:r>
              <a:rPr lang="lv-LV" sz="2800" dirty="0" smtClean="0"/>
              <a:t>.</a:t>
            </a:r>
          </a:p>
          <a:p>
            <a:pPr>
              <a:buFont typeface="Arial" charset="0"/>
              <a:buChar char="•"/>
            </a:pPr>
            <a:r>
              <a:rPr lang="lv-LV" sz="2800" dirty="0" smtClean="0"/>
              <a:t>To redzam arī pēc nesena </a:t>
            </a:r>
            <a:r>
              <a:rPr lang="lv-LV" sz="2800" b="1" dirty="0" smtClean="0"/>
              <a:t>Satversmes tiesas lēmuma</a:t>
            </a:r>
            <a:r>
              <a:rPr lang="lv-LV" sz="2800" dirty="0" smtClean="0"/>
              <a:t>, kad </a:t>
            </a:r>
            <a:r>
              <a:rPr lang="lv-LV" sz="2800" b="1" dirty="0" smtClean="0"/>
              <a:t>Dieva radītā laulības kārtība</a:t>
            </a:r>
            <a:r>
              <a:rPr lang="lv-LV" sz="2800" dirty="0" smtClean="0"/>
              <a:t> tiek </a:t>
            </a:r>
            <a:r>
              <a:rPr lang="lv-LV" sz="2800" b="1" dirty="0" smtClean="0"/>
              <a:t>nicināta</a:t>
            </a:r>
            <a:r>
              <a:rPr lang="lv-LV" sz="2800" dirty="0" smtClean="0"/>
              <a:t> un cilvēki devuši </a:t>
            </a:r>
            <a:r>
              <a:rPr lang="lv-LV" sz="2800" b="1" dirty="0" smtClean="0"/>
              <a:t>vaļu</a:t>
            </a:r>
            <a:r>
              <a:rPr lang="lv-LV" sz="2800" dirty="0" smtClean="0"/>
              <a:t> savām </a:t>
            </a:r>
            <a:r>
              <a:rPr lang="lv-LV" sz="2800" b="1" dirty="0" smtClean="0"/>
              <a:t>kārībām</a:t>
            </a:r>
            <a:r>
              <a:rPr lang="lv-LV" sz="2800" dirty="0" smtClean="0"/>
              <a:t> un grib vēl citiem to </a:t>
            </a:r>
            <a:r>
              <a:rPr lang="lv-LV" sz="2800" b="1" dirty="0" smtClean="0"/>
              <a:t>uzspiest</a:t>
            </a:r>
            <a:r>
              <a:rPr lang="lv-LV" sz="2800" dirty="0" smtClean="0"/>
              <a:t> ar </a:t>
            </a:r>
            <a:r>
              <a:rPr lang="lv-LV" sz="2800" b="1" dirty="0" smtClean="0"/>
              <a:t>likuma spēku</a:t>
            </a:r>
            <a:r>
              <a:rPr lang="lv-LV" sz="2800" dirty="0" smtClean="0"/>
              <a:t>.</a:t>
            </a:r>
            <a:endParaRPr lang="lv-LV" sz="2800" dirty="0"/>
          </a:p>
          <a:p>
            <a:pPr>
              <a:buFont typeface="Arial" charset="0"/>
              <a:buChar char="•"/>
            </a:pPr>
            <a:r>
              <a:rPr lang="lv-LV" sz="2800" b="1" dirty="0"/>
              <a:t>Mums</a:t>
            </a:r>
            <a:r>
              <a:rPr lang="lv-LV" sz="2800" dirty="0"/>
              <a:t> šeit virs zemes ir </a:t>
            </a:r>
            <a:r>
              <a:rPr lang="lv-LV" sz="2800" b="1" dirty="0"/>
              <a:t>jātiecas</a:t>
            </a:r>
            <a:r>
              <a:rPr lang="lv-LV" sz="2800" dirty="0"/>
              <a:t> pēc </a:t>
            </a:r>
            <a:r>
              <a:rPr lang="lv-LV" sz="2800" b="1" dirty="0"/>
              <a:t>taisnības, </a:t>
            </a:r>
            <a:r>
              <a:rPr lang="lv-LV" sz="2800" dirty="0" smtClean="0"/>
              <a:t>bet </a:t>
            </a:r>
            <a:r>
              <a:rPr lang="lv-LV" sz="2800" dirty="0"/>
              <a:t>pilnībā tikai </a:t>
            </a:r>
            <a:r>
              <a:rPr lang="lv-LV" sz="2800" b="1" dirty="0"/>
              <a:t>Dievs</a:t>
            </a:r>
            <a:r>
              <a:rPr lang="lv-LV" sz="2800" dirty="0"/>
              <a:t> var šo vēlmi </a:t>
            </a:r>
            <a:r>
              <a:rPr lang="lv-LV" sz="2800" b="1" dirty="0" smtClean="0"/>
              <a:t>apmierināt</a:t>
            </a:r>
            <a:endParaRPr lang="lv-LV" sz="2800" dirty="0"/>
          </a:p>
        </p:txBody>
      </p:sp>
      <p:pic>
        <p:nvPicPr>
          <p:cNvPr id="2" name="Picture 9" descr="http://www.nsdcar.com/wp-content/uploads/2010/09/gavel-reverse.jpg"/>
          <p:cNvPicPr>
            <a:picLocks noChangeAspect="1" noChangeArrowheads="1"/>
          </p:cNvPicPr>
          <p:nvPr/>
        </p:nvPicPr>
        <p:blipFill>
          <a:blip r:embed="rId3" cstate="print"/>
          <a:srcRect/>
          <a:stretch>
            <a:fillRect/>
          </a:stretch>
        </p:blipFill>
        <p:spPr bwMode="auto">
          <a:xfrm>
            <a:off x="6357950" y="4071942"/>
            <a:ext cx="2786050" cy="27860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9" presetClass="entr" presetSubtype="0" fill="hold" nodeType="withEffect">
                                  <p:stCondLst>
                                    <p:cond delay="0"/>
                                  </p:stCondLst>
                                  <p:childTnLst>
                                    <p:set>
                                      <p:cBhvr>
                                        <p:cTn id="25" dur="1" fill="hold">
                                          <p:stCondLst>
                                            <p:cond delay="0"/>
                                          </p:stCondLst>
                                        </p:cTn>
                                        <p:tgtEl>
                                          <p:spTgt spid="4103"/>
                                        </p:tgtEl>
                                        <p:attrNameLst>
                                          <p:attrName>style.visibility</p:attrName>
                                        </p:attrNameLst>
                                      </p:cBhvr>
                                      <p:to>
                                        <p:strVal val="visible"/>
                                      </p:to>
                                    </p:set>
                                    <p:animEffect transition="in" filter="dissolve">
                                      <p:cBhvr>
                                        <p:cTn id="26" dur="500"/>
                                        <p:tgtEl>
                                          <p:spTgt spid="4103"/>
                                        </p:tgtEl>
                                      </p:cBhvr>
                                    </p:animEffect>
                                  </p:childTnLst>
                                </p:cTn>
                              </p:par>
                            </p:childTnLst>
                          </p:cTn>
                        </p:par>
                        <p:par>
                          <p:cTn id="27" fill="hold">
                            <p:stCondLst>
                              <p:cond delay="20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71438"/>
            <a:ext cx="9144000" cy="642937"/>
          </a:xfrm>
        </p:spPr>
        <p:txBody>
          <a:bodyPr/>
          <a:lstStyle/>
          <a:p>
            <a:pPr marL="0" indent="0" algn="ctr">
              <a:lnSpc>
                <a:spcPct val="80000"/>
              </a:lnSpc>
              <a:buFontTx/>
              <a:buNone/>
            </a:pPr>
            <a:r>
              <a:rPr lang="lv-LV" sz="3000" i="1" smtClean="0"/>
              <a:t>7 Laimīgi žēlsirdīgie, jo Dievs būs viņiem žēlsirdīgs.  8 Laimīgi sirdsšķīstie, jo viņi Dievu redzēs.</a:t>
            </a:r>
          </a:p>
        </p:txBody>
      </p:sp>
      <p:sp>
        <p:nvSpPr>
          <p:cNvPr id="9219" name="Slide Number Placeholder 3"/>
          <p:cNvSpPr>
            <a:spLocks noGrp="1"/>
          </p:cNvSpPr>
          <p:nvPr>
            <p:ph type="sldNum" sz="quarter" idx="12"/>
          </p:nvPr>
        </p:nvSpPr>
        <p:spPr>
          <a:noFill/>
        </p:spPr>
        <p:txBody>
          <a:bodyPr/>
          <a:lstStyle/>
          <a:p>
            <a:fld id="{E6FFAC07-1FA2-4497-8B9E-FDC7667B555B}" type="slidenum">
              <a:rPr lang="lv-LV" smtClean="0"/>
              <a:pPr/>
              <a:t>9</a:t>
            </a:fld>
            <a:endParaRPr lang="lv-LV" smtClean="0"/>
          </a:p>
        </p:txBody>
      </p:sp>
      <p:pic>
        <p:nvPicPr>
          <p:cNvPr id="8198" name="Picture 6" descr="http://www.lvportals.lv/wwwraksti/TEMAS/2011/APRILIS/BILDES_LIELAS/ZUPAS-VIRTUVE-JUBILE000677.JPG"/>
          <p:cNvPicPr>
            <a:picLocks noChangeAspect="1" noChangeArrowheads="1"/>
          </p:cNvPicPr>
          <p:nvPr/>
        </p:nvPicPr>
        <p:blipFill>
          <a:blip r:embed="rId2"/>
          <a:srcRect/>
          <a:stretch>
            <a:fillRect/>
          </a:stretch>
        </p:blipFill>
        <p:spPr bwMode="auto">
          <a:xfrm>
            <a:off x="-1" y="3500438"/>
            <a:ext cx="4815188" cy="3357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200" name="Picture 8" descr="http://www.christianknighthood.com/nativity_story.jpg"/>
          <p:cNvPicPr>
            <a:picLocks noChangeAspect="1" noChangeArrowheads="1"/>
          </p:cNvPicPr>
          <p:nvPr/>
        </p:nvPicPr>
        <p:blipFill>
          <a:blip r:embed="rId3"/>
          <a:srcRect/>
          <a:stretch>
            <a:fillRect/>
          </a:stretch>
        </p:blipFill>
        <p:spPr bwMode="auto">
          <a:xfrm>
            <a:off x="5072066" y="3500438"/>
            <a:ext cx="4071934" cy="3357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a:spLocks noChangeArrowheads="1"/>
          </p:cNvSpPr>
          <p:nvPr/>
        </p:nvSpPr>
        <p:spPr bwMode="auto">
          <a:xfrm>
            <a:off x="0" y="785813"/>
            <a:ext cx="9144000" cy="2677656"/>
          </a:xfrm>
          <a:prstGeom prst="rect">
            <a:avLst/>
          </a:prstGeom>
          <a:noFill/>
          <a:ln w="9525">
            <a:noFill/>
            <a:miter lim="800000"/>
            <a:headEnd/>
            <a:tailEnd/>
          </a:ln>
        </p:spPr>
        <p:txBody>
          <a:bodyPr>
            <a:spAutoFit/>
          </a:bodyPr>
          <a:lstStyle/>
          <a:p>
            <a:pPr>
              <a:buFontTx/>
              <a:buChar char="•"/>
            </a:pPr>
            <a:r>
              <a:rPr lang="lv-LV" sz="2800" b="1" dirty="0"/>
              <a:t>Žēlsirdība</a:t>
            </a:r>
            <a:r>
              <a:rPr lang="lv-LV" sz="2800" dirty="0"/>
              <a:t> – ka tu </a:t>
            </a:r>
            <a:r>
              <a:rPr lang="lv-LV" sz="2800" b="1" dirty="0"/>
              <a:t>parādi mīlestību </a:t>
            </a:r>
            <a:r>
              <a:rPr lang="lv-LV" sz="2800" dirty="0"/>
              <a:t>un </a:t>
            </a:r>
            <a:r>
              <a:rPr lang="lv-LV" sz="2800" b="1" dirty="0"/>
              <a:t>žēlastību</a:t>
            </a:r>
            <a:r>
              <a:rPr lang="lv-LV" sz="2800" dirty="0"/>
              <a:t> tiem,  kas to </a:t>
            </a:r>
            <a:r>
              <a:rPr lang="lv-LV" sz="2800" b="1" dirty="0"/>
              <a:t>nav </a:t>
            </a:r>
            <a:r>
              <a:rPr lang="lv-LV" sz="2800" b="1" dirty="0" smtClean="0"/>
              <a:t>pelnījuši. Dievs atdarīs ar to pašu.</a:t>
            </a:r>
            <a:endParaRPr lang="lv-LV" sz="2800" dirty="0"/>
          </a:p>
          <a:p>
            <a:pPr>
              <a:buFontTx/>
              <a:buChar char="•"/>
            </a:pPr>
            <a:r>
              <a:rPr lang="lv-LV" sz="2800" b="1" dirty="0"/>
              <a:t>Sirdsšķīstie</a:t>
            </a:r>
            <a:r>
              <a:rPr lang="lv-LV" sz="2800" dirty="0"/>
              <a:t> – </a:t>
            </a:r>
            <a:r>
              <a:rPr lang="lv-LV" sz="2800" dirty="0" smtClean="0"/>
              <a:t>nevis kas tikai ārēji </a:t>
            </a:r>
            <a:r>
              <a:rPr lang="lv-LV" sz="2800" b="1" dirty="0" smtClean="0"/>
              <a:t>izliekas</a:t>
            </a:r>
            <a:r>
              <a:rPr lang="lv-LV" sz="2800" dirty="0" smtClean="0"/>
              <a:t> </a:t>
            </a:r>
            <a:r>
              <a:rPr lang="lv-LV" sz="2800" dirty="0"/>
              <a:t>par tādiem, bet kas </a:t>
            </a:r>
            <a:r>
              <a:rPr lang="lv-LV" sz="2800" b="1" dirty="0"/>
              <a:t>spiedušies</a:t>
            </a:r>
            <a:r>
              <a:rPr lang="lv-LV" sz="2800" dirty="0"/>
              <a:t> pie </a:t>
            </a:r>
            <a:r>
              <a:rPr lang="lv-LV" sz="2800" b="1" dirty="0"/>
              <a:t>Dieva</a:t>
            </a:r>
            <a:r>
              <a:rPr lang="lv-LV" sz="2800" dirty="0"/>
              <a:t>, </a:t>
            </a:r>
            <a:r>
              <a:rPr lang="lv-LV" sz="2800" dirty="0" smtClean="0"/>
              <a:t>un kuri </a:t>
            </a:r>
            <a:r>
              <a:rPr lang="lv-LV" sz="2800" b="1" dirty="0" smtClean="0"/>
              <a:t>saņēmuši piedošanu</a:t>
            </a:r>
            <a:r>
              <a:rPr lang="lv-LV" sz="2800" dirty="0" smtClean="0"/>
              <a:t> caur </a:t>
            </a:r>
            <a:r>
              <a:rPr lang="lv-LV" sz="2800" b="1" dirty="0" smtClean="0"/>
              <a:t>Jēzus upuri </a:t>
            </a:r>
            <a:r>
              <a:rPr lang="lv-LV" sz="2800" dirty="0" smtClean="0"/>
              <a:t>un kuru dzīves </a:t>
            </a:r>
            <a:r>
              <a:rPr lang="lv-LV" sz="2800" b="1" dirty="0"/>
              <a:t>Dievs </a:t>
            </a:r>
            <a:r>
              <a:rPr lang="lv-LV" sz="2800" dirty="0" smtClean="0"/>
              <a:t>ir </a:t>
            </a:r>
            <a:r>
              <a:rPr lang="lv-LV" sz="2800" b="1" dirty="0" smtClean="0"/>
              <a:t>mainījis</a:t>
            </a:r>
            <a:r>
              <a:rPr lang="lv-LV" sz="2800" dirty="0" smtClean="0"/>
              <a:t> un piepildījis ar </a:t>
            </a:r>
            <a:r>
              <a:rPr lang="lv-LV" sz="2800" b="1" dirty="0" smtClean="0"/>
              <a:t>šķīstību</a:t>
            </a:r>
            <a:r>
              <a:rPr lang="lv-LV" sz="2800" dirty="0" smtClean="0"/>
              <a:t> un </a:t>
            </a:r>
            <a:r>
              <a:rPr lang="lv-LV" sz="2800" b="1" dirty="0" smtClean="0"/>
              <a:t>tīrību</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1" end="1"/>
                                            </p:txEl>
                                          </p:spTgt>
                                        </p:tgtEl>
                                        <p:attrNameLst>
                                          <p:attrName>style.visibility</p:attrName>
                                        </p:attrNameLst>
                                      </p:cBhvr>
                                      <p:to>
                                        <p:strVal val="visible"/>
                                      </p:to>
                                    </p:set>
                                    <p:anim calcmode="lin" valueType="num">
                                      <p:cBhvr additive="base">
                                        <p:cTn id="20"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200"/>
                                        </p:tgtEl>
                                        <p:attrNameLst>
                                          <p:attrName>style.visibility</p:attrName>
                                        </p:attrNameLst>
                                      </p:cBhvr>
                                      <p:to>
                                        <p:strVal val="visible"/>
                                      </p:to>
                                    </p:set>
                                    <p:animEffect transition="in" filter="fade">
                                      <p:cBhvr>
                                        <p:cTn id="25" dur="2000"/>
                                        <p:tgtEl>
                                          <p:spTgt spid="8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2581</TotalTime>
  <Words>1108</Words>
  <Application>Microsoft Office PowerPoint</Application>
  <PresentationFormat>On-screen Show (4:3)</PresentationFormat>
  <Paragraphs>78</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Verdana</vt:lpstr>
      <vt:lpstr>Wingdings</vt:lpstr>
      <vt:lpstr>Default Design</vt:lpstr>
      <vt:lpstr>Mt.5:1-12 Svētie Laimīgie</vt:lpstr>
      <vt:lpstr>Mt.5:1-12 Laimīgie</vt:lpstr>
      <vt:lpstr>Kādi ir laimīgi cilvēki?</vt:lpstr>
      <vt:lpstr>Slide 4</vt:lpstr>
      <vt:lpstr>Slide 5</vt:lpstr>
      <vt:lpstr>Slide 6</vt:lpstr>
      <vt:lpstr>Slide 7</vt:lpstr>
      <vt:lpstr>Slide 8</vt:lpstr>
      <vt:lpstr>Slide 9</vt:lpstr>
      <vt:lpstr>Slide 10</vt:lpstr>
      <vt:lpstr>Slide 11</vt:lpstr>
      <vt:lpstr>Slide 12</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120</cp:revision>
  <dcterms:created xsi:type="dcterms:W3CDTF">2010-10-07T14:46:11Z</dcterms:created>
  <dcterms:modified xsi:type="dcterms:W3CDTF">2020-11-22T18:12:44Z</dcterms:modified>
</cp:coreProperties>
</file>