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82" r:id="rId2"/>
    <p:sldId id="281" r:id="rId3"/>
    <p:sldId id="288" r:id="rId4"/>
    <p:sldId id="261" r:id="rId5"/>
    <p:sldId id="283" r:id="rId6"/>
    <p:sldId id="289" r:id="rId7"/>
    <p:sldId id="284" r:id="rId8"/>
    <p:sldId id="290" r:id="rId9"/>
    <p:sldId id="292" r:id="rId10"/>
    <p:sldId id="286" r:id="rId11"/>
    <p:sldId id="291" r:id="rId12"/>
    <p:sldId id="287" r:id="rId13"/>
    <p:sldId id="279" r:id="rId14"/>
    <p:sldId id="272" r:id="rId15"/>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37" autoAdjust="0"/>
    <p:restoredTop sz="94660"/>
  </p:normalViewPr>
  <p:slideViewPr>
    <p:cSldViewPr>
      <p:cViewPr varScale="1">
        <p:scale>
          <a:sx n="73" d="100"/>
          <a:sy n="73" d="100"/>
        </p:scale>
        <p:origin x="-76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pitchFamily="34" charset="0"/>
              </a:defRPr>
            </a:lvl1pPr>
          </a:lstStyle>
          <a:p>
            <a:pPr>
              <a:defRPr/>
            </a:pPr>
            <a:fld id="{9D84AC95-6A46-4F67-A14A-2EF545AF1A95}" type="datetimeFigureOut">
              <a:rPr lang="en-US"/>
              <a:pPr>
                <a:defRPr/>
              </a:pPr>
              <a:t>8/25/2022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pitchFamily="34" charset="0"/>
              </a:defRPr>
            </a:lvl1pPr>
          </a:lstStyle>
          <a:p>
            <a:pPr>
              <a:defRPr/>
            </a:pPr>
            <a:fld id="{FACC8BA1-A27C-40DA-9BD5-2CD47AAB514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BD48314-8A79-4FCE-B3B4-14EE49336F4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4FDC89-716E-4CAA-B0AD-016F39697756}"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FD11B9-4E6D-40B1-86EE-BEB094943173}"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255CE96-96E5-43A9-84AD-C95CCE3E50E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1C5ABB5-F92F-470E-96B7-19D9536794F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7ECB4C8-8D14-4481-8F19-8CAB87F1E46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F723890-4AB8-4176-B6B2-3B638562D907}"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8C1D551C-D9A8-46C3-8A17-8FD16184FCA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AC0E1E5-194A-4BE1-A92D-8B0DDFECAAA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D2AF863-2418-4D04-ACC9-3A275F0305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9420343-1EF0-4438-A40B-2BAD649E8C4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65BE4FF5-5C7F-41B8-BDC0-A061CFE2227E}"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7800" y="0"/>
            <a:ext cx="8894763" cy="1071563"/>
          </a:xfrm>
        </p:spPr>
        <p:txBody>
          <a:bodyPr/>
          <a:lstStyle/>
          <a:p>
            <a:pPr eaLnBrk="1" hangingPunct="1"/>
            <a:r>
              <a:rPr lang="lv-LV" sz="4000" b="1" smtClean="0"/>
              <a:t>Lk.10:25-37 Žēlsirdīgais samarietis  </a:t>
            </a:r>
            <a:endParaRPr lang="lv-LV" sz="4000" smtClean="0"/>
          </a:p>
        </p:txBody>
      </p:sp>
      <p:pic>
        <p:nvPicPr>
          <p:cNvPr id="2051" name="Picture 3" descr="DOVE019"/>
          <p:cNvPicPr>
            <a:picLocks noChangeAspect="1" noChangeArrowheads="1"/>
          </p:cNvPicPr>
          <p:nvPr/>
        </p:nvPicPr>
        <p:blipFill>
          <a:blip r:embed="rId2" cstate="print"/>
          <a:srcRect/>
          <a:stretch>
            <a:fillRect/>
          </a:stretch>
        </p:blipFill>
        <p:spPr bwMode="auto">
          <a:xfrm>
            <a:off x="14288" y="222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400110"/>
          </a:xfrm>
          <a:prstGeom prst="rect">
            <a:avLst/>
          </a:prstGeom>
          <a:noFill/>
          <a:ln w="9525">
            <a:noFill/>
            <a:miter lim="800000"/>
            <a:headEnd/>
            <a:tailEnd/>
          </a:ln>
        </p:spPr>
        <p:txBody>
          <a:bodyPr>
            <a:spAutoFit/>
          </a:bodyPr>
          <a:lstStyle/>
          <a:p>
            <a:pPr>
              <a:spcBef>
                <a:spcPct val="50000"/>
              </a:spcBef>
            </a:pPr>
            <a:r>
              <a:rPr lang="lv-LV" sz="2000" dirty="0" smtClean="0"/>
              <a:t>28</a:t>
            </a:r>
            <a:r>
              <a:rPr lang="lv-LV" sz="2000" dirty="0" smtClean="0"/>
              <a:t>.aug.2022.</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7CBE571A-3758-496E-9F1D-A859F767DD12}" type="slidenum">
              <a:rPr lang="lv-LV" smtClean="0">
                <a:latin typeface="Arial" pitchFamily="34" charset="0"/>
              </a:rPr>
              <a:pPr/>
              <a:t>1</a:t>
            </a:fld>
            <a:endParaRPr lang="lv-LV" smtClean="0">
              <a:latin typeface="Arial" pitchFamily="34" charset="0"/>
            </a:endParaRPr>
          </a:p>
        </p:txBody>
      </p:sp>
      <p:pic>
        <p:nvPicPr>
          <p:cNvPr id="4104" name="Picture 8" descr="http://static.newworldencyclopedia.org/f/f6/Samaritan.jpg"/>
          <p:cNvPicPr>
            <a:picLocks noChangeAspect="1" noChangeArrowheads="1"/>
          </p:cNvPicPr>
          <p:nvPr/>
        </p:nvPicPr>
        <p:blipFill>
          <a:blip r:embed="rId3" cstate="print"/>
          <a:srcRect/>
          <a:stretch>
            <a:fillRect/>
          </a:stretch>
        </p:blipFill>
        <p:spPr bwMode="auto">
          <a:xfrm>
            <a:off x="357158" y="1357298"/>
            <a:ext cx="8072494" cy="518572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6" name="Picture 6" descr="http://www.frilloblog.com/uploads/1/2/0/4/12042002/849463109_orig.jpg?260"/>
          <p:cNvPicPr>
            <a:picLocks noChangeAspect="1" noChangeArrowheads="1"/>
          </p:cNvPicPr>
          <p:nvPr/>
        </p:nvPicPr>
        <p:blipFill>
          <a:blip r:embed="rId2" cstate="print"/>
          <a:srcRect t="12658" b="11392"/>
          <a:stretch>
            <a:fillRect/>
          </a:stretch>
        </p:blipFill>
        <p:spPr bwMode="auto">
          <a:xfrm flipH="1">
            <a:off x="5220072" y="2276872"/>
            <a:ext cx="3923928" cy="4581128"/>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700" i="1" smtClean="0"/>
              <a:t>33 Bet kāds samarietis, savu ceļu iedams, tuvojās viņam un, viņu redzot, sirds tam iežēlojās. 34 Un piegājis viņš pārsēja viņa vātis, ieliedams tajās eļļu un vīnu; pēc tam viņš to cēla uz savu lopu un to aizveda mājvietā un to apkopa. 35 Bet otrā dienā, izņēmis divus denārijus, iedeva tos saimniekam, sacīdams: kop viņu, un, ja tu vēl ko izdosi, atpakaļ nākdams, es tev to atdošu.</a:t>
            </a:r>
          </a:p>
        </p:txBody>
      </p:sp>
      <p:sp>
        <p:nvSpPr>
          <p:cNvPr id="2" name="Slide Number Placeholder 3"/>
          <p:cNvSpPr>
            <a:spLocks noGrp="1"/>
          </p:cNvSpPr>
          <p:nvPr>
            <p:ph type="sldNum" sz="quarter" idx="12"/>
          </p:nvPr>
        </p:nvSpPr>
        <p:spPr>
          <a:noFill/>
        </p:spPr>
        <p:txBody>
          <a:bodyPr/>
          <a:lstStyle/>
          <a:p>
            <a:fld id="{A6EA81E5-289C-43BC-8A16-F224A8134AA5}" type="slidenum">
              <a:rPr lang="lv-LV" smtClean="0">
                <a:latin typeface="Arial" pitchFamily="34" charset="0"/>
              </a:rPr>
              <a:pPr/>
              <a:t>10</a:t>
            </a:fld>
            <a:endParaRPr lang="lv-LV" smtClean="0">
              <a:latin typeface="Arial" pitchFamily="34" charset="0"/>
            </a:endParaRPr>
          </a:p>
        </p:txBody>
      </p:sp>
      <p:sp>
        <p:nvSpPr>
          <p:cNvPr id="6" name="Rectangle 5"/>
          <p:cNvSpPr>
            <a:spLocks noChangeArrowheads="1"/>
          </p:cNvSpPr>
          <p:nvPr/>
        </p:nvSpPr>
        <p:spPr bwMode="auto">
          <a:xfrm>
            <a:off x="0" y="2571750"/>
            <a:ext cx="5143500" cy="4124206"/>
          </a:xfrm>
          <a:prstGeom prst="rect">
            <a:avLst/>
          </a:prstGeom>
          <a:noFill/>
          <a:ln w="9525">
            <a:noFill/>
            <a:miter lim="800000"/>
            <a:headEnd/>
            <a:tailEnd/>
          </a:ln>
        </p:spPr>
        <p:txBody>
          <a:bodyPr>
            <a:spAutoFit/>
          </a:bodyPr>
          <a:lstStyle/>
          <a:p>
            <a:pPr>
              <a:buFontTx/>
              <a:buChar char="•"/>
            </a:pPr>
            <a:r>
              <a:rPr lang="lv-LV" sz="2800" b="1" dirty="0" smtClean="0"/>
              <a:t>Samarietis</a:t>
            </a:r>
            <a:r>
              <a:rPr lang="lv-LV" sz="2800" dirty="0" smtClean="0"/>
              <a:t> jūtas </a:t>
            </a:r>
            <a:r>
              <a:rPr lang="lv-LV" sz="2800" b="1" dirty="0" smtClean="0"/>
              <a:t>atbildīgs</a:t>
            </a:r>
            <a:r>
              <a:rPr lang="lv-LV" sz="2800" dirty="0" smtClean="0"/>
              <a:t> par to, ko </a:t>
            </a:r>
            <a:r>
              <a:rPr lang="lv-LV" sz="2800" b="1" dirty="0" smtClean="0"/>
              <a:t>Dievs ir nolicis </a:t>
            </a:r>
            <a:r>
              <a:rPr lang="lv-LV" sz="2800" dirty="0" smtClean="0"/>
              <a:t>viņa </a:t>
            </a:r>
            <a:r>
              <a:rPr lang="lv-LV" sz="2800" b="1" dirty="0" smtClean="0"/>
              <a:t>ceļā</a:t>
            </a:r>
            <a:r>
              <a:rPr lang="lv-LV" sz="2800" dirty="0" smtClean="0"/>
              <a:t>, un ir </a:t>
            </a:r>
            <a:r>
              <a:rPr lang="lv-LV" sz="2800" b="1" dirty="0" smtClean="0"/>
              <a:t>vienalga</a:t>
            </a:r>
            <a:r>
              <a:rPr lang="lv-LV" sz="2800" dirty="0" smtClean="0"/>
              <a:t> vai tas ir </a:t>
            </a:r>
            <a:r>
              <a:rPr lang="lv-LV" sz="2800" b="1" dirty="0" smtClean="0"/>
              <a:t>savējais vai svešais</a:t>
            </a:r>
            <a:r>
              <a:rPr lang="lv-LV" sz="2800" dirty="0" smtClean="0"/>
              <a:t>. </a:t>
            </a:r>
          </a:p>
          <a:p>
            <a:pPr>
              <a:buFontTx/>
              <a:buChar char="•"/>
            </a:pPr>
            <a:endParaRPr lang="lv-LV" sz="1000" dirty="0" smtClean="0"/>
          </a:p>
          <a:p>
            <a:pPr>
              <a:buFontTx/>
              <a:buChar char="•"/>
            </a:pPr>
            <a:r>
              <a:rPr lang="lv-LV" sz="2800" dirty="0" smtClean="0"/>
              <a:t>Mums jājautā: </a:t>
            </a:r>
          </a:p>
          <a:p>
            <a:r>
              <a:rPr lang="lv-LV" sz="2800" dirty="0" smtClean="0">
                <a:sym typeface="Wingdings" pitchFamily="2" charset="2"/>
              </a:rPr>
              <a:t></a:t>
            </a:r>
            <a:r>
              <a:rPr lang="lv-LV" sz="2800" dirty="0" smtClean="0"/>
              <a:t>kāpēc </a:t>
            </a:r>
            <a:r>
              <a:rPr lang="lv-LV" sz="2800" b="1" dirty="0" smtClean="0"/>
              <a:t>viņš</a:t>
            </a:r>
            <a:r>
              <a:rPr lang="lv-LV" sz="2800" dirty="0" smtClean="0"/>
              <a:t> tā </a:t>
            </a:r>
            <a:r>
              <a:rPr lang="lv-LV" sz="2800" b="1" dirty="0" smtClean="0"/>
              <a:t>rīkojās</a:t>
            </a:r>
            <a:r>
              <a:rPr lang="lv-LV" sz="2800" dirty="0" smtClean="0"/>
              <a:t>?</a:t>
            </a:r>
            <a:endParaRPr lang="lv-LV" sz="2800" dirty="0" smtClean="0"/>
          </a:p>
          <a:p>
            <a:r>
              <a:rPr lang="lv-LV" sz="2800" dirty="0" smtClean="0">
                <a:sym typeface="Wingdings" pitchFamily="2" charset="2"/>
              </a:rPr>
              <a:t>kāds bija viņa </a:t>
            </a:r>
            <a:r>
              <a:rPr lang="lv-LV" sz="2800" b="1" dirty="0" smtClean="0">
                <a:sym typeface="Wingdings" pitchFamily="2" charset="2"/>
              </a:rPr>
              <a:t>nolūks</a:t>
            </a:r>
            <a:r>
              <a:rPr lang="lv-LV" sz="2800" dirty="0" smtClean="0">
                <a:sym typeface="Wingdings" pitchFamily="2" charset="2"/>
              </a:rPr>
              <a:t>?</a:t>
            </a:r>
            <a:endParaRPr lang="lv-LV" sz="2800" dirty="0" smtClean="0"/>
          </a:p>
          <a:p>
            <a:r>
              <a:rPr lang="lv-LV" sz="2800" dirty="0" smtClean="0">
                <a:sym typeface="Wingdings" pitchFamily="2" charset="2"/>
              </a:rPr>
              <a:t></a:t>
            </a:r>
            <a:r>
              <a:rPr lang="lv-LV" sz="2800" dirty="0" smtClean="0"/>
              <a:t>kā arī </a:t>
            </a:r>
            <a:r>
              <a:rPr lang="lv-LV" sz="2800" b="1" dirty="0" smtClean="0"/>
              <a:t>es varu tāds kļūt</a:t>
            </a:r>
            <a:r>
              <a:rPr lang="lv-LV" sz="2800" dirty="0" smtClean="0"/>
              <a:t>?</a:t>
            </a:r>
          </a:p>
          <a:p>
            <a:r>
              <a:rPr lang="lv-LV" sz="2800" dirty="0" smtClean="0">
                <a:sym typeface="Wingdings" pitchFamily="2" charset="2"/>
              </a:rPr>
              <a:t>kur ir tāds </a:t>
            </a:r>
            <a:r>
              <a:rPr lang="lv-LV" sz="2800" b="1" dirty="0" smtClean="0">
                <a:sym typeface="Wingdings" pitchFamily="2" charset="2"/>
              </a:rPr>
              <a:t>paraugs</a:t>
            </a:r>
            <a:r>
              <a:rPr lang="lv-LV" sz="2800" dirty="0" smtClean="0">
                <a:sym typeface="Wingdings" pitchFamily="2" charset="2"/>
              </a:rPr>
              <a:t>?</a:t>
            </a:r>
            <a:endParaRPr lang="lv-LV"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calcmode="lin" valueType="num">
                                      <p:cBhvr additive="base">
                                        <p:cTn id="2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 calcmode="lin" valueType="num">
                                      <p:cBhvr additive="base">
                                        <p:cTn id="3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6" end="6"/>
                                            </p:txEl>
                                          </p:spTgt>
                                        </p:tgtEl>
                                        <p:attrNameLst>
                                          <p:attrName>style.visibility</p:attrName>
                                        </p:attrNameLst>
                                      </p:cBhvr>
                                      <p:to>
                                        <p:strVal val="visible"/>
                                      </p:to>
                                    </p:set>
                                    <p:anim calcmode="lin" valueType="num">
                                      <p:cBhvr additive="base">
                                        <p:cTn id="40"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Slide Number Placeholder 3"/>
          <p:cNvSpPr>
            <a:spLocks noGrp="1"/>
          </p:cNvSpPr>
          <p:nvPr>
            <p:ph type="sldNum" sz="quarter" idx="12"/>
          </p:nvPr>
        </p:nvSpPr>
        <p:spPr>
          <a:noFill/>
        </p:spPr>
        <p:txBody>
          <a:bodyPr/>
          <a:lstStyle/>
          <a:p>
            <a:fld id="{A6EA81E5-289C-43BC-8A16-F224A8134AA5}" type="slidenum">
              <a:rPr lang="lv-LV" smtClean="0">
                <a:latin typeface="Arial" pitchFamily="34" charset="0"/>
              </a:rPr>
              <a:pPr/>
              <a:t>11</a:t>
            </a:fld>
            <a:endParaRPr lang="lv-LV" smtClean="0">
              <a:latin typeface="Arial" pitchFamily="34" charset="0"/>
            </a:endParaRPr>
          </a:p>
        </p:txBody>
      </p:sp>
      <p:sp>
        <p:nvSpPr>
          <p:cNvPr id="6" name="Rectangle 5"/>
          <p:cNvSpPr>
            <a:spLocks noChangeArrowheads="1"/>
          </p:cNvSpPr>
          <p:nvPr/>
        </p:nvSpPr>
        <p:spPr bwMode="auto">
          <a:xfrm>
            <a:off x="0" y="928670"/>
            <a:ext cx="5286380" cy="5693866"/>
          </a:xfrm>
          <a:prstGeom prst="rect">
            <a:avLst/>
          </a:prstGeom>
          <a:noFill/>
          <a:ln w="9525">
            <a:noFill/>
            <a:miter lim="800000"/>
            <a:headEnd/>
            <a:tailEnd/>
          </a:ln>
        </p:spPr>
        <p:txBody>
          <a:bodyPr wrap="square">
            <a:spAutoFit/>
          </a:bodyPr>
          <a:lstStyle/>
          <a:p>
            <a:pPr>
              <a:buFontTx/>
              <a:buChar char="•"/>
            </a:pPr>
            <a:r>
              <a:rPr lang="lv-LV" sz="2800" b="1" dirty="0" smtClean="0"/>
              <a:t>Žēlsirdīgais samarietis</a:t>
            </a:r>
            <a:r>
              <a:rPr lang="lv-LV" sz="2800" dirty="0" smtClean="0"/>
              <a:t> ir </a:t>
            </a:r>
            <a:r>
              <a:rPr lang="lv-LV" sz="2800" b="1" dirty="0" smtClean="0"/>
              <a:t>Jēzus pats</a:t>
            </a:r>
            <a:r>
              <a:rPr lang="lv-LV" sz="2800" dirty="0" smtClean="0"/>
              <a:t>, kurš </a:t>
            </a:r>
            <a:r>
              <a:rPr lang="lv-LV" sz="2800" b="1" dirty="0" smtClean="0"/>
              <a:t>nāk glābt visus pazudušos grēciniekus</a:t>
            </a:r>
            <a:r>
              <a:rPr lang="lv-LV" sz="2800" dirty="0" smtClean="0"/>
              <a:t>, </a:t>
            </a:r>
            <a:r>
              <a:rPr lang="lv-LV" sz="2800" b="1" dirty="0" smtClean="0"/>
              <a:t>nomirdams</a:t>
            </a:r>
            <a:r>
              <a:rPr lang="lv-LV" sz="2800" dirty="0" smtClean="0"/>
              <a:t> pie </a:t>
            </a:r>
            <a:r>
              <a:rPr lang="lv-LV" sz="2800" b="1" dirty="0" smtClean="0"/>
              <a:t>krusta</a:t>
            </a:r>
            <a:r>
              <a:rPr lang="lv-LV" sz="2800" dirty="0" smtClean="0"/>
              <a:t>  par </a:t>
            </a:r>
            <a:r>
              <a:rPr lang="lv-LV" sz="2800" b="1" dirty="0" smtClean="0"/>
              <a:t>visu cilvēku grēkiem</a:t>
            </a:r>
            <a:r>
              <a:rPr lang="lv-LV" sz="2800" dirty="0" smtClean="0"/>
              <a:t>.</a:t>
            </a:r>
          </a:p>
          <a:p>
            <a:pPr>
              <a:buFontTx/>
              <a:buChar char="•"/>
            </a:pPr>
            <a:r>
              <a:rPr lang="lv-LV" sz="2800" b="1" dirty="0" smtClean="0"/>
              <a:t>Jēzus</a:t>
            </a:r>
            <a:r>
              <a:rPr lang="lv-LV" sz="2800" dirty="0" smtClean="0"/>
              <a:t> bija </a:t>
            </a:r>
            <a:r>
              <a:rPr lang="lv-LV" sz="2800" b="1" dirty="0" smtClean="0"/>
              <a:t>jūds</a:t>
            </a:r>
            <a:r>
              <a:rPr lang="lv-LV" sz="2800" dirty="0" smtClean="0"/>
              <a:t>, kurš </a:t>
            </a:r>
            <a:r>
              <a:rPr lang="lv-LV" sz="2800" b="1" dirty="0" smtClean="0"/>
              <a:t>nāca pie savējiem</a:t>
            </a:r>
            <a:r>
              <a:rPr lang="lv-LV" sz="2800" dirty="0" smtClean="0"/>
              <a:t>, bet </a:t>
            </a:r>
            <a:r>
              <a:rPr lang="lv-LV" sz="2800" b="1" dirty="0" smtClean="0"/>
              <a:t>savējie Viņu nepieņēma</a:t>
            </a:r>
            <a:r>
              <a:rPr lang="lv-LV" sz="2800" dirty="0" smtClean="0"/>
              <a:t> un </a:t>
            </a:r>
            <a:r>
              <a:rPr lang="lv-LV" sz="2800" b="1" dirty="0" smtClean="0"/>
              <a:t>sauca par samarieti</a:t>
            </a:r>
            <a:r>
              <a:rPr lang="lv-LV" sz="2800" dirty="0" smtClean="0"/>
              <a:t>. </a:t>
            </a:r>
            <a:endParaRPr lang="lv-LV" sz="2800" dirty="0"/>
          </a:p>
          <a:p>
            <a:pPr>
              <a:buFontTx/>
              <a:buChar char="•"/>
            </a:pPr>
            <a:r>
              <a:rPr lang="lv-LV" sz="2800" b="1" dirty="0" smtClean="0"/>
              <a:t>Jēzus pazemojās </a:t>
            </a:r>
            <a:r>
              <a:rPr lang="lv-LV" sz="2800" dirty="0" smtClean="0"/>
              <a:t>pie </a:t>
            </a:r>
            <a:r>
              <a:rPr lang="lv-LV" sz="2800" b="1" dirty="0" smtClean="0"/>
              <a:t>vis- zemākajiem</a:t>
            </a:r>
            <a:r>
              <a:rPr lang="lv-LV" sz="2800" dirty="0" smtClean="0"/>
              <a:t> un nāca </a:t>
            </a:r>
            <a:r>
              <a:rPr lang="lv-LV" sz="2800" b="1" dirty="0" smtClean="0"/>
              <a:t>kalpot</a:t>
            </a:r>
            <a:r>
              <a:rPr lang="lv-LV" sz="2800" dirty="0" smtClean="0"/>
              <a:t> viņiem! Viņš </a:t>
            </a:r>
            <a:r>
              <a:rPr lang="lv-LV" sz="2800" b="1" dirty="0" smtClean="0"/>
              <a:t>rādīja priekšzīmi</a:t>
            </a:r>
            <a:r>
              <a:rPr lang="lv-LV" sz="2800" dirty="0" smtClean="0"/>
              <a:t>, kā arī </a:t>
            </a:r>
            <a:r>
              <a:rPr lang="lv-LV" sz="2800" b="1" dirty="0" smtClean="0"/>
              <a:t>mums būs kalpot</a:t>
            </a:r>
            <a:r>
              <a:rPr lang="lv-LV" sz="2800" dirty="0" smtClean="0"/>
              <a:t>.</a:t>
            </a:r>
            <a:endParaRPr lang="lv-LV" sz="2800" dirty="0"/>
          </a:p>
        </p:txBody>
      </p:sp>
      <p:sp>
        <p:nvSpPr>
          <p:cNvPr id="7" name="Content Placeholder 6"/>
          <p:cNvSpPr>
            <a:spLocks noGrp="1"/>
          </p:cNvSpPr>
          <p:nvPr>
            <p:ph idx="1"/>
          </p:nvPr>
        </p:nvSpPr>
        <p:spPr>
          <a:xfrm>
            <a:off x="0" y="1"/>
            <a:ext cx="9144000" cy="1000107"/>
          </a:xfrm>
        </p:spPr>
        <p:txBody>
          <a:bodyPr/>
          <a:lstStyle/>
          <a:p>
            <a:pPr marL="0" indent="0">
              <a:spcBef>
                <a:spcPts val="0"/>
              </a:spcBef>
              <a:buNone/>
            </a:pPr>
            <a:r>
              <a:rPr lang="lv-LV" sz="2800" i="1" dirty="0" smtClean="0"/>
              <a:t>“Jūdi Viņam atbildēja: "Vai mēs pareizi nesakām, ka Tu esi samarietis un ka Tevī ir velns?” (Jņ.8:48)</a:t>
            </a:r>
            <a:endParaRPr lang="en-US" sz="2800" i="1" dirty="0"/>
          </a:p>
        </p:txBody>
      </p:sp>
      <p:pic>
        <p:nvPicPr>
          <p:cNvPr id="1026" name="Picture 2" descr="Attēlu rezultāti vaicājumam “Jesus cross”"/>
          <p:cNvPicPr>
            <a:picLocks noChangeAspect="1" noChangeArrowheads="1"/>
          </p:cNvPicPr>
          <p:nvPr/>
        </p:nvPicPr>
        <p:blipFill>
          <a:blip r:embed="rId2" cstate="print"/>
          <a:srcRect l="18327"/>
          <a:stretch>
            <a:fillRect/>
          </a:stretch>
        </p:blipFill>
        <p:spPr bwMode="auto">
          <a:xfrm>
            <a:off x="5005394" y="1071546"/>
            <a:ext cx="4138606" cy="54292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fade">
                                      <p:cBhvr>
                                        <p:cTn id="10" dur="2000"/>
                                        <p:tgtEl>
                                          <p:spTgt spid="102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 calcmode="lin" valueType="num">
                                      <p:cBhvr additive="base">
                                        <p:cTn id="14"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6">
                                            <p:txEl>
                                              <p:pRg st="0" end="0"/>
                                            </p:txEl>
                                          </p:spTgt>
                                        </p:tgtEl>
                                        <p:attrNameLst>
                                          <p:attrName>style.visibility</p:attrName>
                                        </p:attrNameLst>
                                      </p:cBhvr>
                                      <p:to>
                                        <p:strVal val="visible"/>
                                      </p:to>
                                    </p:set>
                                    <p:anim calcmode="lin" valueType="num">
                                      <p:cBhvr additive="base">
                                        <p:cTn id="24"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36 Kurš no šiem trim cilvēkiem tev šķiet tas tuvākais bijis tam, kas bija kritis laupītāju rokās?“ 37 Tas atbildēja: "Tas, kas viņam žēlsirdību parādīja." Tad Jēzus uz to sacīja: "Nu tad ej un dari tu arī tāpat."</a:t>
            </a:r>
          </a:p>
        </p:txBody>
      </p:sp>
      <p:sp>
        <p:nvSpPr>
          <p:cNvPr id="7" name="Rectangle 6"/>
          <p:cNvSpPr>
            <a:spLocks noChangeArrowheads="1"/>
          </p:cNvSpPr>
          <p:nvPr/>
        </p:nvSpPr>
        <p:spPr bwMode="auto">
          <a:xfrm>
            <a:off x="0" y="1571625"/>
            <a:ext cx="5436096" cy="5262979"/>
          </a:xfrm>
          <a:prstGeom prst="rect">
            <a:avLst/>
          </a:prstGeom>
          <a:noFill/>
          <a:ln w="9525">
            <a:noFill/>
            <a:miter lim="800000"/>
            <a:headEnd/>
            <a:tailEnd/>
          </a:ln>
        </p:spPr>
        <p:txBody>
          <a:bodyPr wrap="square">
            <a:spAutoFit/>
          </a:bodyPr>
          <a:lstStyle/>
          <a:p>
            <a:pPr>
              <a:buFontTx/>
              <a:buChar char="•"/>
            </a:pPr>
            <a:r>
              <a:rPr lang="lv-LV" sz="2800" i="1" dirty="0" smtClean="0"/>
              <a:t>Tad ej un dari tu tāpat. </a:t>
            </a:r>
            <a:r>
              <a:rPr lang="lv-LV" sz="2800" b="1" dirty="0" smtClean="0"/>
              <a:t>Ļoti vienkārši</a:t>
            </a:r>
            <a:r>
              <a:rPr lang="lv-LV" sz="2800" dirty="0" smtClean="0"/>
              <a:t>, bet pildīt to var </a:t>
            </a:r>
            <a:r>
              <a:rPr lang="lv-LV" sz="2800" b="1" dirty="0" smtClean="0"/>
              <a:t>tikai ar ticību Kristum</a:t>
            </a:r>
            <a:r>
              <a:rPr lang="lv-LV" sz="2800" dirty="0" smtClean="0"/>
              <a:t> sirdī. </a:t>
            </a:r>
          </a:p>
          <a:p>
            <a:pPr>
              <a:buFontTx/>
              <a:buChar char="•"/>
            </a:pPr>
            <a:r>
              <a:rPr lang="lv-LV" sz="2800" b="1" dirty="0" smtClean="0"/>
              <a:t>Samarietis</a:t>
            </a:r>
            <a:r>
              <a:rPr lang="lv-LV" sz="2800" dirty="0" smtClean="0"/>
              <a:t> </a:t>
            </a:r>
            <a:r>
              <a:rPr lang="lv-LV" sz="2800" dirty="0"/>
              <a:t>ir kā </a:t>
            </a:r>
            <a:r>
              <a:rPr lang="lv-LV" sz="2800" b="1" dirty="0"/>
              <a:t>pliķis sejā </a:t>
            </a:r>
            <a:r>
              <a:rPr lang="lv-LV" sz="2800" dirty="0"/>
              <a:t>visiem </a:t>
            </a:r>
            <a:r>
              <a:rPr lang="lv-LV" sz="2800" b="1" dirty="0" smtClean="0"/>
              <a:t>jūdiem</a:t>
            </a:r>
            <a:r>
              <a:rPr lang="lv-LV" sz="2800" dirty="0"/>
              <a:t>, viņu </a:t>
            </a:r>
            <a:r>
              <a:rPr lang="lv-LV" sz="2800" dirty="0" smtClean="0"/>
              <a:t>izdomātā </a:t>
            </a:r>
            <a:r>
              <a:rPr lang="lv-LV" sz="2800" b="1" dirty="0" smtClean="0"/>
              <a:t>sistēma </a:t>
            </a:r>
            <a:r>
              <a:rPr lang="lv-LV" sz="2800" b="1" dirty="0" smtClean="0"/>
              <a:t>neder</a:t>
            </a:r>
            <a:r>
              <a:rPr lang="lv-LV" sz="2800" dirty="0" smtClean="0"/>
              <a:t>! </a:t>
            </a:r>
            <a:r>
              <a:rPr lang="lv-LV" sz="2800" b="1" dirty="0" smtClean="0"/>
              <a:t>Jūdi</a:t>
            </a:r>
            <a:r>
              <a:rPr lang="lv-LV" sz="2800" dirty="0" smtClean="0"/>
              <a:t> </a:t>
            </a:r>
            <a:r>
              <a:rPr lang="lv-LV" sz="2800" dirty="0" smtClean="0"/>
              <a:t>cilvēkus gribēja </a:t>
            </a:r>
            <a:r>
              <a:rPr lang="lv-LV" sz="2800" b="1" dirty="0"/>
              <a:t>sadalīt kategorijās</a:t>
            </a:r>
            <a:r>
              <a:rPr lang="lv-LV" sz="2800" dirty="0"/>
              <a:t>: šo man </a:t>
            </a:r>
            <a:r>
              <a:rPr lang="lv-LV" sz="2800" b="1" dirty="0"/>
              <a:t>jāmīl obligāti</a:t>
            </a:r>
            <a:r>
              <a:rPr lang="lv-LV" sz="2800" dirty="0"/>
              <a:t>, </a:t>
            </a:r>
            <a:r>
              <a:rPr lang="lv-LV" sz="2800" b="1" dirty="0"/>
              <a:t>šo </a:t>
            </a:r>
            <a:r>
              <a:rPr lang="lv-LV" sz="2800" b="1" dirty="0" smtClean="0"/>
              <a:t>ne.</a:t>
            </a:r>
            <a:endParaRPr lang="lv-LV" sz="2800" b="1" dirty="0"/>
          </a:p>
          <a:p>
            <a:pPr>
              <a:buFontTx/>
              <a:buChar char="•"/>
            </a:pPr>
            <a:r>
              <a:rPr lang="lv-LV" sz="2800" dirty="0" smtClean="0"/>
              <a:t>Šī līdzība rāda – cik </a:t>
            </a:r>
            <a:r>
              <a:rPr lang="lv-LV" sz="2800" b="1" dirty="0" smtClean="0"/>
              <a:t>ļoti</a:t>
            </a:r>
            <a:r>
              <a:rPr lang="lv-LV" sz="2800" dirty="0" smtClean="0"/>
              <a:t> cilvēkam </a:t>
            </a:r>
            <a:r>
              <a:rPr lang="lv-LV" sz="2800" b="1" dirty="0" smtClean="0"/>
              <a:t>vajadzīga </a:t>
            </a:r>
            <a:r>
              <a:rPr lang="lv-LV" sz="2800" b="1" dirty="0" smtClean="0"/>
              <a:t>ticība </a:t>
            </a:r>
            <a:r>
              <a:rPr lang="lv-LV" sz="2800" b="1" dirty="0" smtClean="0"/>
              <a:t>Jēzum</a:t>
            </a:r>
            <a:r>
              <a:rPr lang="lv-LV" sz="2800" dirty="0" smtClean="0"/>
              <a:t>, kas </a:t>
            </a:r>
            <a:r>
              <a:rPr lang="lv-LV" sz="2800" b="1" dirty="0" smtClean="0"/>
              <a:t>maina sirdi </a:t>
            </a:r>
            <a:r>
              <a:rPr lang="lv-LV" sz="2800" dirty="0" smtClean="0"/>
              <a:t>un padara to </a:t>
            </a:r>
            <a:r>
              <a:rPr lang="lv-LV" sz="2800" b="1" dirty="0" smtClean="0"/>
              <a:t>līdzīgu samarietim</a:t>
            </a:r>
            <a:r>
              <a:rPr lang="lv-LV" sz="2800" dirty="0" smtClean="0"/>
              <a:t>.</a:t>
            </a:r>
          </a:p>
        </p:txBody>
      </p:sp>
      <p:sp>
        <p:nvSpPr>
          <p:cNvPr id="11268" name="Slide Number Placeholder 3"/>
          <p:cNvSpPr>
            <a:spLocks noGrp="1"/>
          </p:cNvSpPr>
          <p:nvPr>
            <p:ph type="sldNum" sz="quarter" idx="12"/>
          </p:nvPr>
        </p:nvSpPr>
        <p:spPr>
          <a:noFill/>
        </p:spPr>
        <p:txBody>
          <a:bodyPr/>
          <a:lstStyle/>
          <a:p>
            <a:fld id="{14CCC2AA-FC5D-48DF-B389-7D9AD9145405}" type="slidenum">
              <a:rPr lang="lv-LV" smtClean="0">
                <a:latin typeface="Arial" pitchFamily="34" charset="0"/>
              </a:rPr>
              <a:pPr/>
              <a:t>12</a:t>
            </a:fld>
            <a:endParaRPr lang="lv-LV" smtClean="0">
              <a:latin typeface="Arial" pitchFamily="34" charset="0"/>
            </a:endParaRPr>
          </a:p>
        </p:txBody>
      </p:sp>
      <p:pic>
        <p:nvPicPr>
          <p:cNvPr id="5" name="Picture 6" descr="http://t1.gstatic.com/images?q=tbn:ANd9GcTejaU9nCKzOY34PLcrXSZGxmJ-xpGqWYzFM0MmOWDc-N7z7myb"/>
          <p:cNvPicPr>
            <a:picLocks noChangeAspect="1" noChangeArrowheads="1"/>
          </p:cNvPicPr>
          <p:nvPr/>
        </p:nvPicPr>
        <p:blipFill>
          <a:blip r:embed="rId2" cstate="print"/>
          <a:srcRect/>
          <a:stretch>
            <a:fillRect/>
          </a:stretch>
        </p:blipFill>
        <p:spPr bwMode="auto">
          <a:xfrm>
            <a:off x="5292080" y="1571612"/>
            <a:ext cx="3851920" cy="50720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9144000" cy="6078587"/>
          </a:xfrm>
          <a:prstGeom prst="rect">
            <a:avLst/>
          </a:prstGeom>
          <a:noFill/>
          <a:ln w="9525">
            <a:noFill/>
            <a:miter lim="800000"/>
            <a:headEnd/>
            <a:tailEnd/>
          </a:ln>
        </p:spPr>
        <p:txBody>
          <a:bodyPr>
            <a:spAutoFit/>
          </a:bodyPr>
          <a:lstStyle/>
          <a:p>
            <a:pPr>
              <a:buFontTx/>
              <a:buChar char="•"/>
            </a:pPr>
            <a:r>
              <a:rPr lang="lv-LV" sz="2800" b="1" dirty="0" smtClean="0"/>
              <a:t>Priesteris</a:t>
            </a:r>
            <a:r>
              <a:rPr lang="lv-LV" sz="2800" dirty="0" smtClean="0"/>
              <a:t> un </a:t>
            </a:r>
            <a:r>
              <a:rPr lang="lv-LV" sz="2800" b="1" dirty="0" smtClean="0"/>
              <a:t>Levits</a:t>
            </a:r>
            <a:r>
              <a:rPr lang="lv-LV" sz="2800" dirty="0" smtClean="0"/>
              <a:t> liek mums sev jautāt:</a:t>
            </a:r>
          </a:p>
          <a:p>
            <a:pPr>
              <a:buFontTx/>
              <a:buChar char="•"/>
            </a:pPr>
            <a:r>
              <a:rPr lang="lv-LV" sz="2800" dirty="0" smtClean="0"/>
              <a:t>Kāpēc </a:t>
            </a:r>
            <a:r>
              <a:rPr lang="lv-LV" sz="2800" dirty="0" smtClean="0"/>
              <a:t>es </a:t>
            </a:r>
            <a:r>
              <a:rPr lang="lv-LV" sz="2800" b="1" dirty="0" smtClean="0"/>
              <a:t>kādreiz</a:t>
            </a:r>
            <a:r>
              <a:rPr lang="lv-LV" sz="2800" dirty="0" smtClean="0"/>
              <a:t> esmu kādam </a:t>
            </a:r>
            <a:r>
              <a:rPr lang="lv-LV" sz="2800" b="1" dirty="0" smtClean="0"/>
              <a:t>pagājis garām </a:t>
            </a:r>
            <a:r>
              <a:rPr lang="lv-LV" sz="2800" dirty="0" smtClean="0"/>
              <a:t>kādam </a:t>
            </a:r>
            <a:r>
              <a:rPr lang="lv-LV" sz="2800" b="1" dirty="0" smtClean="0"/>
              <a:t>grūtībās</a:t>
            </a:r>
            <a:r>
              <a:rPr lang="lv-LV" sz="2800" dirty="0" smtClean="0"/>
              <a:t>?</a:t>
            </a:r>
          </a:p>
          <a:p>
            <a:pPr>
              <a:buFontTx/>
              <a:buChar char="•"/>
            </a:pPr>
            <a:endParaRPr lang="lv-LV" sz="1000" dirty="0" smtClean="0"/>
          </a:p>
          <a:p>
            <a:pPr>
              <a:buFontTx/>
              <a:buChar char="•"/>
            </a:pPr>
            <a:r>
              <a:rPr lang="lv-LV" sz="2800" b="1" dirty="0" smtClean="0"/>
              <a:t>Samarietis</a:t>
            </a:r>
            <a:r>
              <a:rPr lang="lv-LV" sz="2800" dirty="0" smtClean="0"/>
              <a:t> liek mums sev jautāt:</a:t>
            </a:r>
          </a:p>
          <a:p>
            <a:r>
              <a:rPr lang="lv-LV" sz="2800" dirty="0" smtClean="0">
                <a:sym typeface="Wingdings" pitchFamily="2" charset="2"/>
              </a:rPr>
              <a:t></a:t>
            </a:r>
            <a:r>
              <a:rPr lang="lv-LV" sz="2800" dirty="0" smtClean="0"/>
              <a:t>kāpēc </a:t>
            </a:r>
            <a:r>
              <a:rPr lang="lv-LV" sz="2800" b="1" dirty="0" smtClean="0"/>
              <a:t>viņš</a:t>
            </a:r>
            <a:r>
              <a:rPr lang="lv-LV" sz="2800" dirty="0" smtClean="0"/>
              <a:t> tā </a:t>
            </a:r>
            <a:r>
              <a:rPr lang="lv-LV" sz="2800" b="1" dirty="0" smtClean="0"/>
              <a:t>rīkojās</a:t>
            </a:r>
            <a:r>
              <a:rPr lang="lv-LV" sz="2800" dirty="0" smtClean="0"/>
              <a:t>?</a:t>
            </a:r>
          </a:p>
          <a:p>
            <a:r>
              <a:rPr lang="lv-LV" sz="2800" dirty="0" smtClean="0">
                <a:sym typeface="Wingdings" pitchFamily="2" charset="2"/>
              </a:rPr>
              <a:t>kāds bija viņa </a:t>
            </a:r>
            <a:r>
              <a:rPr lang="lv-LV" sz="2800" b="1" dirty="0" smtClean="0">
                <a:sym typeface="Wingdings" pitchFamily="2" charset="2"/>
              </a:rPr>
              <a:t>nolūks</a:t>
            </a:r>
            <a:r>
              <a:rPr lang="lv-LV" sz="2800" dirty="0" smtClean="0">
                <a:sym typeface="Wingdings" pitchFamily="2" charset="2"/>
              </a:rPr>
              <a:t>?</a:t>
            </a:r>
            <a:endParaRPr lang="lv-LV" sz="2800" dirty="0" smtClean="0"/>
          </a:p>
          <a:p>
            <a:r>
              <a:rPr lang="lv-LV" sz="2800" dirty="0" smtClean="0">
                <a:sym typeface="Wingdings" pitchFamily="2" charset="2"/>
              </a:rPr>
              <a:t></a:t>
            </a:r>
            <a:r>
              <a:rPr lang="lv-LV" sz="2800" dirty="0" smtClean="0"/>
              <a:t>kā arī </a:t>
            </a:r>
            <a:r>
              <a:rPr lang="lv-LV" sz="2800" b="1" dirty="0" smtClean="0"/>
              <a:t>es varu tāds kļūt</a:t>
            </a:r>
            <a:r>
              <a:rPr lang="lv-LV" sz="2800" dirty="0" smtClean="0"/>
              <a:t>?</a:t>
            </a:r>
          </a:p>
          <a:p>
            <a:r>
              <a:rPr lang="lv-LV" sz="2800" dirty="0" smtClean="0">
                <a:sym typeface="Wingdings" pitchFamily="2" charset="2"/>
              </a:rPr>
              <a:t>kur ir tāds </a:t>
            </a:r>
            <a:r>
              <a:rPr lang="lv-LV" sz="2800" b="1" dirty="0" smtClean="0">
                <a:sym typeface="Wingdings" pitchFamily="2" charset="2"/>
              </a:rPr>
              <a:t>paraugs</a:t>
            </a:r>
            <a:r>
              <a:rPr lang="lv-LV" sz="2800" dirty="0" smtClean="0">
                <a:sym typeface="Wingdings" pitchFamily="2" charset="2"/>
              </a:rPr>
              <a:t>?</a:t>
            </a:r>
            <a:endParaRPr lang="lv-LV" sz="2800" dirty="0" smtClean="0"/>
          </a:p>
          <a:p>
            <a:endParaRPr lang="lv-LV" sz="1500" dirty="0" smtClean="0"/>
          </a:p>
          <a:p>
            <a:pPr>
              <a:buFontTx/>
              <a:buChar char="•"/>
            </a:pPr>
            <a:r>
              <a:rPr lang="lv-LV" sz="2800" dirty="0" smtClean="0"/>
              <a:t>Šis </a:t>
            </a:r>
            <a:r>
              <a:rPr lang="lv-LV" sz="2800" dirty="0"/>
              <a:t>samarietis mums </a:t>
            </a:r>
            <a:r>
              <a:rPr lang="lv-LV" sz="2800" b="1" dirty="0"/>
              <a:t>norāda</a:t>
            </a:r>
            <a:r>
              <a:rPr lang="lv-LV" sz="2800" dirty="0"/>
              <a:t>, </a:t>
            </a:r>
            <a:r>
              <a:rPr lang="lv-LV" sz="2800" dirty="0" smtClean="0"/>
              <a:t>                                                        ka </a:t>
            </a:r>
            <a:r>
              <a:rPr lang="lv-LV" sz="2800" b="1" dirty="0"/>
              <a:t>spēku</a:t>
            </a:r>
            <a:r>
              <a:rPr lang="lv-LV" sz="2800" dirty="0"/>
              <a:t> darīt mīlestības </a:t>
            </a:r>
            <a:r>
              <a:rPr lang="lv-LV" sz="2800" dirty="0" smtClean="0"/>
              <a:t>darbus                                                   </a:t>
            </a:r>
            <a:r>
              <a:rPr lang="lv-LV" sz="2800" dirty="0"/>
              <a:t>var </a:t>
            </a:r>
            <a:r>
              <a:rPr lang="lv-LV" sz="2800" b="1" dirty="0"/>
              <a:t>atrast tikai pie Jēzus</a:t>
            </a:r>
            <a:r>
              <a:rPr lang="lv-LV" sz="2800" dirty="0" smtClean="0"/>
              <a:t>.</a:t>
            </a:r>
          </a:p>
          <a:p>
            <a:pPr>
              <a:buFontTx/>
              <a:buChar char="•"/>
            </a:pPr>
            <a:r>
              <a:rPr lang="lv-LV" sz="2800" dirty="0" smtClean="0"/>
              <a:t>Tad </a:t>
            </a:r>
            <a:r>
              <a:rPr lang="lv-LV" sz="2800" b="1" dirty="0"/>
              <a:t>iesim</a:t>
            </a:r>
            <a:r>
              <a:rPr lang="lv-LV" sz="2800" dirty="0"/>
              <a:t> un </a:t>
            </a:r>
            <a:r>
              <a:rPr lang="lv-LV" sz="2800" b="1" dirty="0"/>
              <a:t>meklēsim</a:t>
            </a:r>
            <a:r>
              <a:rPr lang="lv-LV" sz="2800" dirty="0"/>
              <a:t> to </a:t>
            </a:r>
            <a:r>
              <a:rPr lang="lv-LV" sz="2800" dirty="0" smtClean="0"/>
              <a:t>                                                            pie </a:t>
            </a:r>
            <a:r>
              <a:rPr lang="lv-LV" sz="2800" b="1" dirty="0"/>
              <a:t>Jēzus</a:t>
            </a:r>
            <a:r>
              <a:rPr lang="lv-LV" sz="2800" dirty="0"/>
              <a:t>. Āmen</a:t>
            </a:r>
          </a:p>
        </p:txBody>
      </p:sp>
      <p:sp>
        <p:nvSpPr>
          <p:cNvPr id="12292" name="Slide Number Placeholder 3"/>
          <p:cNvSpPr>
            <a:spLocks noGrp="1"/>
          </p:cNvSpPr>
          <p:nvPr>
            <p:ph type="sldNum" sz="quarter" idx="12"/>
          </p:nvPr>
        </p:nvSpPr>
        <p:spPr>
          <a:noFill/>
        </p:spPr>
        <p:txBody>
          <a:bodyPr/>
          <a:lstStyle/>
          <a:p>
            <a:fld id="{08B3421E-D70D-4940-A4E5-E20ED2F82EFF}" type="slidenum">
              <a:rPr lang="lv-LV" smtClean="0">
                <a:latin typeface="Arial" pitchFamily="34" charset="0"/>
              </a:rPr>
              <a:pPr/>
              <a:t>13</a:t>
            </a:fld>
            <a:endParaRPr lang="lv-LV" smtClean="0">
              <a:latin typeface="Arial" pitchFamily="34" charset="0"/>
            </a:endParaRPr>
          </a:p>
        </p:txBody>
      </p:sp>
      <p:pic>
        <p:nvPicPr>
          <p:cNvPr id="12294" name="Picture 6" descr="http://journalofsacredwork.typepad.com/.a/6a00d83451c38969e20120a90f5c3e970b-pi"/>
          <p:cNvPicPr>
            <a:picLocks noChangeAspect="1" noChangeArrowheads="1"/>
          </p:cNvPicPr>
          <p:nvPr/>
        </p:nvPicPr>
        <p:blipFill>
          <a:blip r:embed="rId2" cstate="print"/>
          <a:srcRect/>
          <a:stretch>
            <a:fillRect/>
          </a:stretch>
        </p:blipFill>
        <p:spPr bwMode="auto">
          <a:xfrm>
            <a:off x="5220072" y="2492896"/>
            <a:ext cx="3923928" cy="43651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 calcmode="lin" valueType="num">
                                      <p:cBhvr additive="base">
                                        <p:cTn id="30"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anim calcmode="lin" valueType="num">
                                      <p:cBhvr additive="base">
                                        <p:cTn id="35"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6" end="6"/>
                                            </p:txEl>
                                          </p:spTgt>
                                        </p:tgtEl>
                                        <p:attrNameLst>
                                          <p:attrName>style.visibility</p:attrName>
                                        </p:attrNameLst>
                                      </p:cBhvr>
                                      <p:to>
                                        <p:strVal val="visible"/>
                                      </p:to>
                                    </p:set>
                                    <p:anim calcmode="lin" valueType="num">
                                      <p:cBhvr additive="base">
                                        <p:cTn id="40"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7" end="7"/>
                                            </p:txEl>
                                          </p:spTgt>
                                        </p:tgtEl>
                                        <p:attrNameLst>
                                          <p:attrName>style.visibility</p:attrName>
                                        </p:attrNameLst>
                                      </p:cBhvr>
                                      <p:to>
                                        <p:strVal val="visible"/>
                                      </p:to>
                                    </p:set>
                                    <p:anim calcmode="lin" valueType="num">
                                      <p:cBhvr additive="base">
                                        <p:cTn id="45"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9" end="9"/>
                                            </p:txEl>
                                          </p:spTgt>
                                        </p:tgtEl>
                                        <p:attrNameLst>
                                          <p:attrName>style.visibility</p:attrName>
                                        </p:attrNameLst>
                                      </p:cBhvr>
                                      <p:to>
                                        <p:strVal val="visible"/>
                                      </p:to>
                                    </p:set>
                                    <p:anim calcmode="lin" valueType="num">
                                      <p:cBhvr additive="base">
                                        <p:cTn id="50"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 presetClass="entr" presetSubtype="4" fill="hold" nodeType="afterEffect">
                                  <p:stCondLst>
                                    <p:cond delay="0"/>
                                  </p:stCondLst>
                                  <p:childTnLst>
                                    <p:set>
                                      <p:cBhvr>
                                        <p:cTn id="54" dur="1" fill="hold">
                                          <p:stCondLst>
                                            <p:cond delay="0"/>
                                          </p:stCondLst>
                                        </p:cTn>
                                        <p:tgtEl>
                                          <p:spTgt spid="7">
                                            <p:txEl>
                                              <p:pRg st="10" end="10"/>
                                            </p:txEl>
                                          </p:spTgt>
                                        </p:tgtEl>
                                        <p:attrNameLst>
                                          <p:attrName>style.visibility</p:attrName>
                                        </p:attrNameLst>
                                      </p:cBhvr>
                                      <p:to>
                                        <p:strVal val="visible"/>
                                      </p:to>
                                    </p:set>
                                    <p:anim calcmode="lin" valueType="num">
                                      <p:cBhvr additive="base">
                                        <p:cTn id="55"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7">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CFE15FAE-C3B5-4BD3-89B2-E7D919966E3C}" type="slidenum">
              <a:rPr lang="lv-LV" smtClean="0">
                <a:latin typeface="Arial" pitchFamily="34" charset="0"/>
              </a:rPr>
              <a:pPr/>
              <a:t>14</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sz="4000" b="1" smtClean="0"/>
              <a:t>Lk.10:25-37 Žēlsirdīgais samarietis </a:t>
            </a:r>
            <a:endParaRPr lang="lv-LV" sz="4000" smtClean="0"/>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6FB22967-F095-4460-9EAE-63B316F06A75}" type="slidenum">
              <a:rPr lang="lv-LV" smtClean="0">
                <a:latin typeface="Arial" pitchFamily="34" charset="0"/>
              </a:rPr>
              <a:pPr/>
              <a:t>2</a:t>
            </a:fld>
            <a:endParaRPr lang="lv-LV" smtClean="0">
              <a:latin typeface="Arial" pitchFamily="34" charset="0"/>
            </a:endParaRPr>
          </a:p>
        </p:txBody>
      </p:sp>
      <p:sp>
        <p:nvSpPr>
          <p:cNvPr id="3077" name="Rectangle 6"/>
          <p:cNvSpPr>
            <a:spLocks noChangeArrowheads="1"/>
          </p:cNvSpPr>
          <p:nvPr/>
        </p:nvSpPr>
        <p:spPr bwMode="auto">
          <a:xfrm>
            <a:off x="0" y="785813"/>
            <a:ext cx="9144000" cy="6124575"/>
          </a:xfrm>
          <a:prstGeom prst="rect">
            <a:avLst/>
          </a:prstGeom>
          <a:noFill/>
          <a:ln w="9525">
            <a:noFill/>
            <a:miter lim="800000"/>
            <a:headEnd/>
            <a:tailEnd/>
          </a:ln>
        </p:spPr>
        <p:txBody>
          <a:bodyPr>
            <a:spAutoFit/>
          </a:bodyPr>
          <a:lstStyle/>
          <a:p>
            <a:pPr algn="just"/>
            <a:r>
              <a:rPr lang="lv-LV" sz="2800" i="1"/>
              <a:t>25 Un redzi, kāds rakstu mācītājs piecēlās un, Viņu kārdinādams, sacīja: "Mācītāj, ko man būs darīt, lai iemantoju mūžīgo dzīvību?“ 26 Bet Viņš uz to sacīja: "Kā stāv bauslībā rakstīts, kā tu tur lasi?“ 27 Un tas atbildēja un sacīja: "Tev būs Dievu, savu Kungu, mīlēt no visas savas sirds, ar visu savu dvēseli, ar visu savu spēku un ar visu savu prātu un savu tuvāko kā sevi pašu.“ 28 Viņš tam sacīja: "Tu pareizi esi atbildējis; dari to un tu dzīvosi.“ 29 Bet viņš, gribēdams attaisnoties, sacīja Jēzum: "Kurš tad ir mans tuvākais?“ 30 Tad Jēzus atbildēja un sacīja: "Kāds cilvēks gāja no Jeruzālemes uz Jēriku un krita laupītāju rokās. Tie tam noplēsa drēbes, sasita un, atstādami viņu pusmirušu guļam, aizgāja.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100013"/>
            <a:ext cx="8964612" cy="1071563"/>
          </a:xfrm>
        </p:spPr>
        <p:txBody>
          <a:bodyPr/>
          <a:lstStyle/>
          <a:p>
            <a:pPr eaLnBrk="1" hangingPunct="1"/>
            <a:r>
              <a:rPr lang="lv-LV" sz="4000" b="1" smtClean="0"/>
              <a:t>Lk.10:25-37 Žēlsirdīgais samarietis </a:t>
            </a:r>
            <a:endParaRPr lang="lv-LV" sz="4000" smtClean="0"/>
          </a:p>
        </p:txBody>
      </p:sp>
      <p:pic>
        <p:nvPicPr>
          <p:cNvPr id="4099"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4100" name="Slide Number Placeholder 5"/>
          <p:cNvSpPr>
            <a:spLocks noGrp="1"/>
          </p:cNvSpPr>
          <p:nvPr>
            <p:ph type="sldNum" sz="quarter" idx="12"/>
          </p:nvPr>
        </p:nvSpPr>
        <p:spPr>
          <a:noFill/>
        </p:spPr>
        <p:txBody>
          <a:bodyPr/>
          <a:lstStyle/>
          <a:p>
            <a:fld id="{6FDB05AD-FB3E-4CBF-BB8D-44E0C146D8FB}" type="slidenum">
              <a:rPr lang="lv-LV" smtClean="0">
                <a:latin typeface="Arial" pitchFamily="34" charset="0"/>
              </a:rPr>
              <a:pPr/>
              <a:t>3</a:t>
            </a:fld>
            <a:endParaRPr lang="lv-LV" smtClean="0">
              <a:latin typeface="Arial" pitchFamily="34" charset="0"/>
            </a:endParaRPr>
          </a:p>
        </p:txBody>
      </p:sp>
      <p:sp>
        <p:nvSpPr>
          <p:cNvPr id="4101" name="Rectangle 6"/>
          <p:cNvSpPr>
            <a:spLocks noChangeArrowheads="1"/>
          </p:cNvSpPr>
          <p:nvPr/>
        </p:nvSpPr>
        <p:spPr bwMode="auto">
          <a:xfrm>
            <a:off x="0" y="714375"/>
            <a:ext cx="9144000" cy="6124575"/>
          </a:xfrm>
          <a:prstGeom prst="rect">
            <a:avLst/>
          </a:prstGeom>
          <a:noFill/>
          <a:ln w="9525">
            <a:noFill/>
            <a:miter lim="800000"/>
            <a:headEnd/>
            <a:tailEnd/>
          </a:ln>
        </p:spPr>
        <p:txBody>
          <a:bodyPr>
            <a:spAutoFit/>
          </a:bodyPr>
          <a:lstStyle/>
          <a:p>
            <a:pPr algn="just"/>
            <a:r>
              <a:rPr lang="lv-LV" sz="2800" i="1"/>
              <a:t>31 Bet nejauši kāds priesteris gāja pa to pašu ceļu un, to ieraudzījis, viņš aizgāja garām. 32 Tāpat arī kāds levīts nāca gar to vietu, to ieraudzīja, bet aizgāja garām. 33 Bet kāds samarietis, savu ceļu iedams, tuvojās viņam un, viņu redzot, sirds tam iežēlojās. 34 Un piegājis viņš pārsēja viņa vātis, ieliedams tajās eļļu un vīnu; pēc tam viņš to cēla uz savu lopu un to aizveda mājvietā un to apkopa. 35 Bet otrā dienā, izņēmis divus denārijus, iedeva tos saimniekam, sacīdams: kop viņu, un, ja tu vēl ko izdosi, atpakaļ nākdams, es tev to atdošu. 36 Kurš no šiem trim cilvēkiem tev šķiet tas tuvākais bijis tam, kas bija kritis laupītāju rokās?“ 37 Tas atbildēja: "Tas, kas viņam žēlsirdību parādīja." Tad Jēzus uz to sacīja: "Nu tad ej un dari tu arī tāpat."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25 Un redzi, kāds rakstu mācītājs piecēlās un, Viņu kārdinādams, sacīja: "Mācītāj, ko man būs darīt, lai iemantoju mūžīgo dzīvību?“</a:t>
            </a:r>
          </a:p>
        </p:txBody>
      </p:sp>
      <p:sp>
        <p:nvSpPr>
          <p:cNvPr id="5123" name="Slide Number Placeholder 3"/>
          <p:cNvSpPr>
            <a:spLocks noGrp="1"/>
          </p:cNvSpPr>
          <p:nvPr>
            <p:ph type="sldNum" sz="quarter" idx="12"/>
          </p:nvPr>
        </p:nvSpPr>
        <p:spPr>
          <a:noFill/>
        </p:spPr>
        <p:txBody>
          <a:bodyPr/>
          <a:lstStyle/>
          <a:p>
            <a:fld id="{40B131B2-6778-40CD-B415-6EB8B1777CDA}" type="slidenum">
              <a:rPr lang="lv-LV" smtClean="0">
                <a:latin typeface="Arial" pitchFamily="34" charset="0"/>
              </a:rPr>
              <a:pPr/>
              <a:t>4</a:t>
            </a:fld>
            <a:endParaRPr lang="lv-LV" smtClean="0">
              <a:latin typeface="Arial" pitchFamily="34" charset="0"/>
            </a:endParaRPr>
          </a:p>
        </p:txBody>
      </p:sp>
      <p:pic>
        <p:nvPicPr>
          <p:cNvPr id="6150" name="Picture 6" descr="http://t1.gstatic.com/images?q=tbn:ANd9GcTejaU9nCKzOY34PLcrXSZGxmJ-xpGqWYzFM0MmOWDc-N7z7myb"/>
          <p:cNvPicPr>
            <a:picLocks noChangeAspect="1" noChangeArrowheads="1"/>
          </p:cNvPicPr>
          <p:nvPr/>
        </p:nvPicPr>
        <p:blipFill>
          <a:blip r:embed="rId2" cstate="print"/>
          <a:srcRect/>
          <a:stretch>
            <a:fillRect/>
          </a:stretch>
        </p:blipFill>
        <p:spPr bwMode="auto">
          <a:xfrm>
            <a:off x="1142976" y="3356992"/>
            <a:ext cx="6786610" cy="3501008"/>
          </a:xfrm>
          <a:prstGeom prst="rect">
            <a:avLst/>
          </a:prstGeom>
          <a:ln>
            <a:noFill/>
          </a:ln>
          <a:effectLst>
            <a:softEdge rad="112500"/>
          </a:effectLst>
        </p:spPr>
      </p:pic>
      <p:sp>
        <p:nvSpPr>
          <p:cNvPr id="6" name="Rectangle 5"/>
          <p:cNvSpPr>
            <a:spLocks noChangeArrowheads="1"/>
          </p:cNvSpPr>
          <p:nvPr/>
        </p:nvSpPr>
        <p:spPr bwMode="auto">
          <a:xfrm>
            <a:off x="0" y="1143000"/>
            <a:ext cx="9144000" cy="2246769"/>
          </a:xfrm>
          <a:prstGeom prst="rect">
            <a:avLst/>
          </a:prstGeom>
          <a:noFill/>
          <a:ln w="9525">
            <a:noFill/>
            <a:miter lim="800000"/>
            <a:headEnd/>
            <a:tailEnd/>
          </a:ln>
        </p:spPr>
        <p:txBody>
          <a:bodyPr>
            <a:spAutoFit/>
          </a:bodyPr>
          <a:lstStyle/>
          <a:p>
            <a:pPr>
              <a:buFontTx/>
              <a:buChar char="•"/>
            </a:pPr>
            <a:r>
              <a:rPr lang="lv-LV" sz="2800" dirty="0" smtClean="0"/>
              <a:t>Ļoti </a:t>
            </a:r>
            <a:r>
              <a:rPr lang="lv-LV" sz="2800" b="1" dirty="0"/>
              <a:t>labs jautājums</a:t>
            </a:r>
            <a:r>
              <a:rPr lang="lv-LV" sz="2800" dirty="0"/>
              <a:t>, ko šodien </a:t>
            </a:r>
            <a:r>
              <a:rPr lang="lv-LV" sz="2800" b="1" dirty="0"/>
              <a:t>maz</a:t>
            </a:r>
            <a:r>
              <a:rPr lang="lv-LV" sz="2800" dirty="0"/>
              <a:t> cilvēku </a:t>
            </a:r>
            <a:r>
              <a:rPr lang="lv-LV" sz="2800" b="1" dirty="0"/>
              <a:t>dzirdam</a:t>
            </a:r>
            <a:r>
              <a:rPr lang="lv-LV" sz="2800" dirty="0"/>
              <a:t> </a:t>
            </a:r>
            <a:r>
              <a:rPr lang="lv-LV" sz="2800" b="1" dirty="0"/>
              <a:t>jautājam</a:t>
            </a:r>
            <a:r>
              <a:rPr lang="lv-LV" sz="2800" dirty="0"/>
              <a:t>, tas ir </a:t>
            </a:r>
            <a:r>
              <a:rPr lang="lv-LV" sz="2800" b="1" dirty="0"/>
              <a:t>augstākais jaut</a:t>
            </a:r>
            <a:r>
              <a:rPr lang="lv-LV" sz="2800" dirty="0"/>
              <a:t>., līdz kam </a:t>
            </a:r>
            <a:r>
              <a:rPr lang="lv-LV" sz="2800" b="1" dirty="0"/>
              <a:t>filozofiski</a:t>
            </a:r>
            <a:r>
              <a:rPr lang="lv-LV" sz="2800" dirty="0"/>
              <a:t> </a:t>
            </a:r>
            <a:r>
              <a:rPr lang="lv-LV" sz="2800" b="1" dirty="0"/>
              <a:t>domājot,</a:t>
            </a:r>
            <a:r>
              <a:rPr lang="lv-LV" sz="2800" dirty="0"/>
              <a:t> cilvēks pats </a:t>
            </a:r>
            <a:r>
              <a:rPr lang="lv-LV" sz="2800" b="1" dirty="0"/>
              <a:t>var nonākt</a:t>
            </a:r>
            <a:r>
              <a:rPr lang="lv-LV" sz="2800" dirty="0"/>
              <a:t>.</a:t>
            </a:r>
          </a:p>
          <a:p>
            <a:pPr>
              <a:buFontTx/>
              <a:buChar char="•"/>
            </a:pPr>
            <a:r>
              <a:rPr lang="lv-LV" sz="2800" dirty="0"/>
              <a:t>Bet </a:t>
            </a:r>
            <a:r>
              <a:rPr lang="lv-LV" sz="2800" b="1" dirty="0"/>
              <a:t>ir lietas</a:t>
            </a:r>
            <a:r>
              <a:rPr lang="lv-LV" sz="2800" dirty="0"/>
              <a:t>, kas </a:t>
            </a:r>
            <a:r>
              <a:rPr lang="lv-LV" sz="2800" b="1" dirty="0"/>
              <a:t>no mums nav atkarīgas</a:t>
            </a:r>
            <a:r>
              <a:rPr lang="lv-LV" sz="2800" dirty="0"/>
              <a:t>: tas ir tāpat kā jautāt, </a:t>
            </a:r>
            <a:r>
              <a:rPr lang="lv-LV" sz="2800" b="1" dirty="0"/>
              <a:t>ko man </a:t>
            </a:r>
            <a:r>
              <a:rPr lang="lv-LV" sz="2800" dirty="0"/>
              <a:t>būs </a:t>
            </a:r>
            <a:r>
              <a:rPr lang="lv-LV" sz="2800" b="1" dirty="0"/>
              <a:t>darīt</a:t>
            </a:r>
            <a:r>
              <a:rPr lang="lv-LV" sz="2800" dirty="0"/>
              <a:t>, lai </a:t>
            </a:r>
            <a:r>
              <a:rPr lang="lv-LV" sz="2800" b="1" dirty="0"/>
              <a:t>saule</a:t>
            </a:r>
            <a:r>
              <a:rPr lang="lv-LV" sz="2800" dirty="0"/>
              <a:t> rīt </a:t>
            </a:r>
            <a:r>
              <a:rPr lang="lv-LV" sz="2800" b="1" dirty="0"/>
              <a:t>uzlec agrāk</a:t>
            </a:r>
            <a:r>
              <a:rPr lang="lv-LV" sz="28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6" name="Picture 8" descr="http://chrispridham.files.wordpress.com/2010/07/jesusbible.jpg"/>
          <p:cNvPicPr>
            <a:picLocks noChangeAspect="1" noChangeArrowheads="1"/>
          </p:cNvPicPr>
          <p:nvPr/>
        </p:nvPicPr>
        <p:blipFill>
          <a:blip r:embed="rId2" cstate="print"/>
          <a:srcRect/>
          <a:stretch>
            <a:fillRect/>
          </a:stretch>
        </p:blipFill>
        <p:spPr bwMode="auto">
          <a:xfrm>
            <a:off x="683568" y="3027962"/>
            <a:ext cx="8031488" cy="3830038"/>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26 Bet Viņš uz to sacīja: "Kā stāv bauslībā rakstīts, kā tu tur lasi?“ </a:t>
            </a:r>
          </a:p>
        </p:txBody>
      </p:sp>
      <p:sp>
        <p:nvSpPr>
          <p:cNvPr id="6148" name="Slide Number Placeholder 3"/>
          <p:cNvSpPr>
            <a:spLocks noGrp="1"/>
          </p:cNvSpPr>
          <p:nvPr>
            <p:ph type="sldNum" sz="quarter" idx="12"/>
          </p:nvPr>
        </p:nvSpPr>
        <p:spPr>
          <a:noFill/>
        </p:spPr>
        <p:txBody>
          <a:bodyPr/>
          <a:lstStyle/>
          <a:p>
            <a:fld id="{33ABB4B0-33CB-4C96-853D-20B39E0987CE}" type="slidenum">
              <a:rPr lang="lv-LV" smtClean="0">
                <a:latin typeface="Arial" pitchFamily="34" charset="0"/>
              </a:rPr>
              <a:pPr/>
              <a:t>5</a:t>
            </a:fld>
            <a:endParaRPr lang="lv-LV" smtClean="0">
              <a:latin typeface="Arial" pitchFamily="34" charset="0"/>
            </a:endParaRPr>
          </a:p>
        </p:txBody>
      </p:sp>
      <p:sp>
        <p:nvSpPr>
          <p:cNvPr id="6" name="Rectangle 5"/>
          <p:cNvSpPr>
            <a:spLocks noChangeArrowheads="1"/>
          </p:cNvSpPr>
          <p:nvPr/>
        </p:nvSpPr>
        <p:spPr bwMode="auto">
          <a:xfrm>
            <a:off x="0" y="857250"/>
            <a:ext cx="9144000" cy="2677656"/>
          </a:xfrm>
          <a:prstGeom prst="rect">
            <a:avLst/>
          </a:prstGeom>
          <a:noFill/>
          <a:ln w="9525">
            <a:noFill/>
            <a:miter lim="800000"/>
            <a:headEnd/>
            <a:tailEnd/>
          </a:ln>
        </p:spPr>
        <p:txBody>
          <a:bodyPr>
            <a:spAutoFit/>
          </a:bodyPr>
          <a:lstStyle/>
          <a:p>
            <a:pPr>
              <a:buFontTx/>
              <a:buChar char="•"/>
            </a:pPr>
            <a:r>
              <a:rPr lang="lv-LV" sz="2800" dirty="0" smtClean="0"/>
              <a:t>Jēzum rūp šī cilvēka </a:t>
            </a:r>
            <a:r>
              <a:rPr lang="lv-LV" sz="2800" b="1" dirty="0" smtClean="0"/>
              <a:t>mūžīgā dzīvība</a:t>
            </a:r>
            <a:r>
              <a:rPr lang="lv-LV" sz="2800" dirty="0" smtClean="0"/>
              <a:t>!</a:t>
            </a:r>
          </a:p>
          <a:p>
            <a:pPr>
              <a:buFontTx/>
              <a:buChar char="•"/>
            </a:pPr>
            <a:r>
              <a:rPr lang="lv-LV" sz="2800" dirty="0" smtClean="0"/>
              <a:t>Jēzus </a:t>
            </a:r>
            <a:r>
              <a:rPr lang="lv-LV" sz="2800" b="1" dirty="0" smtClean="0"/>
              <a:t>uzdod labus jaut</a:t>
            </a:r>
            <a:r>
              <a:rPr lang="lv-LV" sz="2800" dirty="0" smtClean="0"/>
              <a:t>., lai liktu viņam </a:t>
            </a:r>
            <a:r>
              <a:rPr lang="lv-LV" sz="2800" b="1" dirty="0" smtClean="0"/>
              <a:t>aizdomāties</a:t>
            </a:r>
            <a:r>
              <a:rPr lang="lv-LV" sz="2800" dirty="0" smtClean="0"/>
              <a:t>.</a:t>
            </a:r>
            <a:endParaRPr lang="lv-LV" sz="2800" dirty="0"/>
          </a:p>
          <a:p>
            <a:pPr>
              <a:buFontTx/>
              <a:buChar char="•"/>
            </a:pPr>
            <a:r>
              <a:rPr lang="lv-LV" sz="2800" b="1" dirty="0"/>
              <a:t>Jēzus vienmēr</a:t>
            </a:r>
            <a:r>
              <a:rPr lang="lv-LV" sz="2800" dirty="0"/>
              <a:t> </a:t>
            </a:r>
            <a:r>
              <a:rPr lang="lv-LV" sz="2800" b="1" dirty="0"/>
              <a:t>vērš skatu uz rakstiem</a:t>
            </a:r>
            <a:r>
              <a:rPr lang="lv-LV" sz="2800" dirty="0"/>
              <a:t>. Jēzus saka: </a:t>
            </a:r>
            <a:r>
              <a:rPr lang="lv-LV" sz="2800" i="1" dirty="0"/>
              <a:t>pētiet rakstus</a:t>
            </a:r>
            <a:r>
              <a:rPr lang="lv-LV" sz="2800" dirty="0"/>
              <a:t>, jo </a:t>
            </a:r>
            <a:r>
              <a:rPr lang="lv-LV" sz="2800" b="1" dirty="0"/>
              <a:t>tur ir dzīvība</a:t>
            </a:r>
            <a:r>
              <a:rPr lang="lv-LV" sz="2800" dirty="0"/>
              <a:t>. Raksti ir dzīvība ne jau tāpēc, ka tur ir baušļi, bet tāpēc, ka </a:t>
            </a:r>
            <a:r>
              <a:rPr lang="lv-LV" sz="2800" b="1" dirty="0"/>
              <a:t>tur ir liecība par Kristu</a:t>
            </a:r>
            <a:r>
              <a:rPr lang="lv-LV" sz="28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6"/>
                                        </p:tgtEl>
                                        <p:attrNameLst>
                                          <p:attrName>style.visibility</p:attrName>
                                        </p:attrNameLst>
                                      </p:cBhvr>
                                      <p:to>
                                        <p:strVal val="visible"/>
                                      </p:to>
                                    </p:set>
                                    <p:animEffect transition="in" filter="fade">
                                      <p:cBhvr>
                                        <p:cTn id="11" dur="2000"/>
                                        <p:tgtEl>
                                          <p:spTgt spid="717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27 Un tas atbildēja un sacīja: "Tev būs Dievu, savu Kungu, mīlēt no visas savas sirds, ar visu savu dvēseli, ar visu savu spēku un ar visu savu prātu un savu tuvāko kā sevi pašu.“</a:t>
            </a:r>
          </a:p>
        </p:txBody>
      </p:sp>
      <p:sp>
        <p:nvSpPr>
          <p:cNvPr id="7171" name="Slide Number Placeholder 3"/>
          <p:cNvSpPr>
            <a:spLocks noGrp="1"/>
          </p:cNvSpPr>
          <p:nvPr>
            <p:ph type="sldNum" sz="quarter" idx="12"/>
          </p:nvPr>
        </p:nvSpPr>
        <p:spPr>
          <a:noFill/>
        </p:spPr>
        <p:txBody>
          <a:bodyPr/>
          <a:lstStyle/>
          <a:p>
            <a:fld id="{8D957ED1-F57F-4951-BB44-B0F08550F29F}" type="slidenum">
              <a:rPr lang="lv-LV" smtClean="0">
                <a:latin typeface="Arial" pitchFamily="34" charset="0"/>
              </a:rPr>
              <a:pPr/>
              <a:t>6</a:t>
            </a:fld>
            <a:endParaRPr lang="lv-LV" smtClean="0">
              <a:latin typeface="Arial" pitchFamily="34" charset="0"/>
            </a:endParaRPr>
          </a:p>
        </p:txBody>
      </p:sp>
      <p:pic>
        <p:nvPicPr>
          <p:cNvPr id="7174" name="Picture 6" descr="http://s4.hubimg.com/u/6449463_f520.jpg"/>
          <p:cNvPicPr>
            <a:picLocks noChangeAspect="1" noChangeArrowheads="1"/>
          </p:cNvPicPr>
          <p:nvPr/>
        </p:nvPicPr>
        <p:blipFill>
          <a:blip r:embed="rId2" cstate="print"/>
          <a:srcRect/>
          <a:stretch>
            <a:fillRect/>
          </a:stretch>
        </p:blipFill>
        <p:spPr bwMode="auto">
          <a:xfrm flipH="1">
            <a:off x="857224" y="3571876"/>
            <a:ext cx="7429552" cy="3286124"/>
          </a:xfrm>
          <a:prstGeom prst="rect">
            <a:avLst/>
          </a:prstGeom>
          <a:ln>
            <a:noFill/>
          </a:ln>
          <a:effectLst>
            <a:softEdge rad="112500"/>
          </a:effectLst>
        </p:spPr>
      </p:pic>
      <p:sp>
        <p:nvSpPr>
          <p:cNvPr id="6" name="Rectangle 5"/>
          <p:cNvSpPr>
            <a:spLocks noChangeArrowheads="1"/>
          </p:cNvSpPr>
          <p:nvPr/>
        </p:nvSpPr>
        <p:spPr bwMode="auto">
          <a:xfrm>
            <a:off x="0" y="1571625"/>
            <a:ext cx="9144000" cy="2246313"/>
          </a:xfrm>
          <a:prstGeom prst="rect">
            <a:avLst/>
          </a:prstGeom>
          <a:noFill/>
          <a:ln w="9525">
            <a:noFill/>
            <a:miter lim="800000"/>
            <a:headEnd/>
            <a:tailEnd/>
          </a:ln>
        </p:spPr>
        <p:txBody>
          <a:bodyPr>
            <a:spAutoFit/>
          </a:bodyPr>
          <a:lstStyle/>
          <a:p>
            <a:pPr>
              <a:buFontTx/>
              <a:buChar char="•"/>
            </a:pPr>
            <a:r>
              <a:rPr lang="lv-LV" sz="2800" b="1"/>
              <a:t>Rakstu mācītājs </a:t>
            </a:r>
            <a:r>
              <a:rPr lang="lv-LV" sz="2800"/>
              <a:t>atbild ar to, ko </a:t>
            </a:r>
            <a:r>
              <a:rPr lang="lv-LV" sz="2800" b="1"/>
              <a:t>dzird</a:t>
            </a:r>
            <a:r>
              <a:rPr lang="lv-LV" sz="2800"/>
              <a:t> katrā </a:t>
            </a:r>
            <a:r>
              <a:rPr lang="lv-LV" sz="2800" b="1"/>
              <a:t>jūdu</a:t>
            </a:r>
            <a:r>
              <a:rPr lang="lv-LV" sz="2800"/>
              <a:t> </a:t>
            </a:r>
            <a:r>
              <a:rPr lang="lv-LV" sz="2800" b="1"/>
              <a:t>dievkalpojumā</a:t>
            </a:r>
            <a:r>
              <a:rPr lang="lv-LV" sz="2800"/>
              <a:t>: </a:t>
            </a:r>
            <a:r>
              <a:rPr lang="lv-LV" sz="2800" b="1"/>
              <a:t>mīlestības bausli</a:t>
            </a:r>
            <a:r>
              <a:rPr lang="lv-LV" sz="2800"/>
              <a:t>.</a:t>
            </a:r>
          </a:p>
          <a:p>
            <a:pPr>
              <a:buFontTx/>
              <a:buChar char="•"/>
            </a:pPr>
            <a:r>
              <a:rPr lang="lv-LV" sz="2800"/>
              <a:t>Patiešām </a:t>
            </a:r>
            <a:r>
              <a:rPr lang="lv-LV" sz="2800" b="1"/>
              <a:t>bauslības piepildījums </a:t>
            </a:r>
            <a:r>
              <a:rPr lang="lv-LV" sz="2800"/>
              <a:t>ir </a:t>
            </a:r>
            <a:r>
              <a:rPr lang="lv-LV" sz="2800" b="1"/>
              <a:t>mīlestība</a:t>
            </a:r>
            <a:r>
              <a:rPr lang="lv-LV" sz="2800"/>
              <a:t>! </a:t>
            </a:r>
          </a:p>
          <a:p>
            <a:pPr>
              <a:buFontTx/>
              <a:buChar char="•"/>
            </a:pPr>
            <a:r>
              <a:rPr lang="lv-LV" sz="2800"/>
              <a:t>Ja ir </a:t>
            </a:r>
            <a:r>
              <a:rPr lang="lv-LV" sz="2800" b="1"/>
              <a:t>pilnīga ticība</a:t>
            </a:r>
            <a:r>
              <a:rPr lang="lv-LV" sz="2800"/>
              <a:t>, tad šo </a:t>
            </a:r>
            <a:r>
              <a:rPr lang="lv-LV" sz="2800" b="1"/>
              <a:t>var izpildīt</a:t>
            </a:r>
            <a:r>
              <a:rPr lang="lv-LV" sz="2800"/>
              <a:t>, bet </a:t>
            </a:r>
            <a:r>
              <a:rPr lang="lv-LV" sz="2800" b="1"/>
              <a:t>kurš gan </a:t>
            </a:r>
            <a:r>
              <a:rPr lang="lv-LV" sz="2800"/>
              <a:t>to </a:t>
            </a:r>
            <a:r>
              <a:rPr lang="lv-LV" sz="2800" b="1"/>
              <a:t>līdz galam </a:t>
            </a:r>
            <a:r>
              <a:rPr lang="lv-LV" sz="2800"/>
              <a:t>ir </a:t>
            </a:r>
            <a:r>
              <a:rPr lang="lv-LV" sz="2800" b="1"/>
              <a:t>piepildījis</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28 Viņš tam sacīja: "Tu pareizi esi atbildējis; dari to un tu dzīvosi.“ 29 Bet viņš, gribēdams attaisnoties, sacīja Jēzum: "Kurš tad ir mans tuvākais?“</a:t>
            </a:r>
          </a:p>
        </p:txBody>
      </p:sp>
      <p:sp>
        <p:nvSpPr>
          <p:cNvPr id="8195" name="Slide Number Placeholder 3"/>
          <p:cNvSpPr>
            <a:spLocks noGrp="1"/>
          </p:cNvSpPr>
          <p:nvPr>
            <p:ph type="sldNum" sz="quarter" idx="12"/>
          </p:nvPr>
        </p:nvSpPr>
        <p:spPr>
          <a:noFill/>
        </p:spPr>
        <p:txBody>
          <a:bodyPr/>
          <a:lstStyle/>
          <a:p>
            <a:fld id="{E8FB84D8-6BA8-4E69-9CCF-2D47BECD920D}" type="slidenum">
              <a:rPr lang="lv-LV" smtClean="0">
                <a:latin typeface="Arial" pitchFamily="34" charset="0"/>
              </a:rPr>
              <a:pPr/>
              <a:t>7</a:t>
            </a:fld>
            <a:endParaRPr lang="lv-LV" smtClean="0">
              <a:latin typeface="Arial" pitchFamily="34" charset="0"/>
            </a:endParaRPr>
          </a:p>
        </p:txBody>
      </p:sp>
      <p:pic>
        <p:nvPicPr>
          <p:cNvPr id="8198" name="Picture 6" descr="http://www.radioislam.org/photos/jews/orthodox-jews-2.jpg"/>
          <p:cNvPicPr>
            <a:picLocks noChangeAspect="1" noChangeArrowheads="1"/>
          </p:cNvPicPr>
          <p:nvPr/>
        </p:nvPicPr>
        <p:blipFill>
          <a:blip r:embed="rId2" cstate="print"/>
          <a:srcRect/>
          <a:stretch>
            <a:fillRect/>
          </a:stretch>
        </p:blipFill>
        <p:spPr bwMode="auto">
          <a:xfrm>
            <a:off x="611560" y="3857628"/>
            <a:ext cx="7889530" cy="3000372"/>
          </a:xfrm>
          <a:prstGeom prst="rect">
            <a:avLst/>
          </a:prstGeom>
          <a:ln>
            <a:noFill/>
          </a:ln>
          <a:effectLst>
            <a:softEdge rad="112500"/>
          </a:effectLst>
        </p:spPr>
      </p:pic>
      <p:sp>
        <p:nvSpPr>
          <p:cNvPr id="6" name="Rectangle 5"/>
          <p:cNvSpPr>
            <a:spLocks noChangeArrowheads="1"/>
          </p:cNvSpPr>
          <p:nvPr/>
        </p:nvSpPr>
        <p:spPr bwMode="auto">
          <a:xfrm>
            <a:off x="0" y="1214438"/>
            <a:ext cx="9144000" cy="2678112"/>
          </a:xfrm>
          <a:prstGeom prst="rect">
            <a:avLst/>
          </a:prstGeom>
          <a:noFill/>
          <a:ln w="9525">
            <a:noFill/>
            <a:miter lim="800000"/>
            <a:headEnd/>
            <a:tailEnd/>
          </a:ln>
        </p:spPr>
        <p:txBody>
          <a:bodyPr>
            <a:spAutoFit/>
          </a:bodyPr>
          <a:lstStyle/>
          <a:p>
            <a:pPr>
              <a:buFontTx/>
              <a:buChar char="•"/>
            </a:pPr>
            <a:r>
              <a:rPr lang="lv-LV" sz="2800"/>
              <a:t>Te baušļu zinātājs mums parāda </a:t>
            </a:r>
            <a:r>
              <a:rPr lang="lv-LV" sz="2800" b="1"/>
              <a:t>tipisku jūdu domāšanu.</a:t>
            </a:r>
            <a:r>
              <a:rPr lang="lv-LV" sz="2800"/>
              <a:t> </a:t>
            </a:r>
            <a:r>
              <a:rPr lang="lv-LV" sz="2800" b="1"/>
              <a:t>Jūdi</a:t>
            </a:r>
            <a:r>
              <a:rPr lang="lv-LV" sz="2800"/>
              <a:t> paši </a:t>
            </a:r>
            <a:r>
              <a:rPr lang="lv-LV" sz="2800" b="1"/>
              <a:t>uzceļ stingras</a:t>
            </a:r>
            <a:r>
              <a:rPr lang="lv-LV" sz="2800"/>
              <a:t> </a:t>
            </a:r>
            <a:r>
              <a:rPr lang="lv-LV" sz="2800" b="1"/>
              <a:t>prasības</a:t>
            </a:r>
            <a:r>
              <a:rPr lang="lv-LV" sz="2800"/>
              <a:t> un pēc tam </a:t>
            </a:r>
            <a:r>
              <a:rPr lang="lv-LV" sz="2800" b="1"/>
              <a:t>atrod mazas durtiņas</a:t>
            </a:r>
            <a:r>
              <a:rPr lang="lv-LV" sz="2800"/>
              <a:t>, </a:t>
            </a:r>
            <a:r>
              <a:rPr lang="lv-LV" sz="2800" b="1"/>
              <a:t>lai </a:t>
            </a:r>
            <a:r>
              <a:rPr lang="lv-LV" sz="2800"/>
              <a:t>to </a:t>
            </a:r>
            <a:r>
              <a:rPr lang="lv-LV" sz="2800" b="1"/>
              <a:t>nepildītu.</a:t>
            </a:r>
            <a:endParaRPr lang="lv-LV" sz="2800"/>
          </a:p>
          <a:p>
            <a:pPr>
              <a:buFontTx/>
              <a:buChar char="•"/>
            </a:pPr>
            <a:r>
              <a:rPr lang="lv-LV" sz="2800"/>
              <a:t>Jūdi jau </a:t>
            </a:r>
            <a:r>
              <a:rPr lang="lv-LV" sz="2800" b="1"/>
              <a:t>saprot</a:t>
            </a:r>
            <a:r>
              <a:rPr lang="lv-LV" sz="2800"/>
              <a:t>, ka tās </a:t>
            </a:r>
            <a:r>
              <a:rPr lang="lv-LV" sz="2800" b="1"/>
              <a:t>bauslības prasības</a:t>
            </a:r>
            <a:r>
              <a:rPr lang="lv-LV" sz="2800"/>
              <a:t> ir pārāk </a:t>
            </a:r>
            <a:r>
              <a:rPr lang="lv-LV" sz="2800" b="1"/>
              <a:t>smagas</a:t>
            </a:r>
            <a:r>
              <a:rPr lang="lv-LV" sz="2800"/>
              <a:t>, tāpēc jāizdomā visādi veidi, kā tās </a:t>
            </a:r>
            <a:r>
              <a:rPr lang="lv-LV" sz="2800" b="1"/>
              <a:t>prasības mazināt</a:t>
            </a:r>
            <a:r>
              <a:rPr lang="lv-LV" sz="2800"/>
              <a:t>, lai tās varētu </a:t>
            </a:r>
            <a:r>
              <a:rPr lang="lv-LV" sz="2800" b="1"/>
              <a:t>piepildīt</a:t>
            </a:r>
            <a:r>
              <a:rPr lang="lv-LV" sz="280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30 Tad Jēzus atbildēja un sacīja: "Kāds cilvēks gāja no Jeruzālemes uz Jēriku un krita laupītāju rokās. Tie tam noplēsa drēbes, sasita un, atstādami viņu pusmirušu guļam, aizgāja. 31 Bet nejauši kāds priesteris gāja pa to pašu ceļu un, to ieraudzījis, viņš aizgāja garām. 32 Tāpat arī kāds levīts nāca gar to vietu, to ieraudzīja, bet aizgāja garām. </a:t>
            </a:r>
          </a:p>
        </p:txBody>
      </p:sp>
      <p:sp>
        <p:nvSpPr>
          <p:cNvPr id="9219" name="Slide Number Placeholder 3"/>
          <p:cNvSpPr>
            <a:spLocks noGrp="1"/>
          </p:cNvSpPr>
          <p:nvPr>
            <p:ph type="sldNum" sz="quarter" idx="12"/>
          </p:nvPr>
        </p:nvSpPr>
        <p:spPr>
          <a:noFill/>
        </p:spPr>
        <p:txBody>
          <a:bodyPr/>
          <a:lstStyle/>
          <a:p>
            <a:fld id="{70CF7150-B752-484F-BAAD-093B4CDE6EAB}" type="slidenum">
              <a:rPr lang="lv-LV" smtClean="0">
                <a:latin typeface="Arial" pitchFamily="34" charset="0"/>
              </a:rPr>
              <a:pPr/>
              <a:t>8</a:t>
            </a:fld>
            <a:endParaRPr lang="lv-LV" smtClean="0">
              <a:latin typeface="Arial" pitchFamily="34" charset="0"/>
            </a:endParaRPr>
          </a:p>
        </p:txBody>
      </p:sp>
      <p:pic>
        <p:nvPicPr>
          <p:cNvPr id="9222" name="Picture 6" descr="http://t0.gstatic.com/images?q=tbn:ANd9GcTrSO9uQT5n1nOXZlWeHiLpiV6ncHcQSx8AiLIpz5AQTuVtBgTQLw"/>
          <p:cNvPicPr>
            <a:picLocks noChangeAspect="1" noChangeArrowheads="1"/>
          </p:cNvPicPr>
          <p:nvPr/>
        </p:nvPicPr>
        <p:blipFill>
          <a:blip r:embed="rId2" cstate="print"/>
          <a:srcRect/>
          <a:stretch>
            <a:fillRect/>
          </a:stretch>
        </p:blipFill>
        <p:spPr bwMode="auto">
          <a:xfrm>
            <a:off x="5286380" y="2258515"/>
            <a:ext cx="3857621" cy="4599485"/>
          </a:xfrm>
          <a:prstGeom prst="rect">
            <a:avLst/>
          </a:prstGeom>
          <a:ln>
            <a:noFill/>
          </a:ln>
          <a:effectLst>
            <a:softEdge rad="112500"/>
          </a:effectLst>
        </p:spPr>
      </p:pic>
      <p:sp>
        <p:nvSpPr>
          <p:cNvPr id="6" name="Rectangle 5"/>
          <p:cNvSpPr>
            <a:spLocks noChangeArrowheads="1"/>
          </p:cNvSpPr>
          <p:nvPr/>
        </p:nvSpPr>
        <p:spPr bwMode="auto">
          <a:xfrm>
            <a:off x="1" y="2673350"/>
            <a:ext cx="5436096" cy="3970318"/>
          </a:xfrm>
          <a:prstGeom prst="rect">
            <a:avLst/>
          </a:prstGeom>
          <a:noFill/>
          <a:ln w="9525">
            <a:noFill/>
            <a:miter lim="800000"/>
            <a:headEnd/>
            <a:tailEnd/>
          </a:ln>
        </p:spPr>
        <p:txBody>
          <a:bodyPr wrap="square">
            <a:spAutoFit/>
          </a:bodyPr>
          <a:lstStyle/>
          <a:p>
            <a:pPr>
              <a:buFontTx/>
              <a:buChar char="•"/>
            </a:pPr>
            <a:r>
              <a:rPr lang="lv-LV" sz="2800" dirty="0" smtClean="0"/>
              <a:t>Pirmā reakcija – ak </a:t>
            </a:r>
            <a:r>
              <a:rPr lang="lv-LV" sz="2800" b="1" dirty="0" smtClean="0"/>
              <a:t>šausmas</a:t>
            </a:r>
            <a:r>
              <a:rPr lang="lv-LV" sz="2800" dirty="0" smtClean="0"/>
              <a:t>, kā viņi tā </a:t>
            </a:r>
            <a:r>
              <a:rPr lang="lv-LV" sz="2800" b="1" dirty="0" smtClean="0"/>
              <a:t>varēja</a:t>
            </a:r>
            <a:r>
              <a:rPr lang="lv-LV" sz="2800" dirty="0" smtClean="0"/>
              <a:t>!</a:t>
            </a:r>
            <a:endParaRPr lang="lv-LV" sz="2800" dirty="0" smtClean="0"/>
          </a:p>
          <a:p>
            <a:pPr>
              <a:buFontTx/>
              <a:buChar char="•"/>
            </a:pPr>
            <a:r>
              <a:rPr lang="lv-LV" sz="2800" b="1" dirty="0" smtClean="0"/>
              <a:t>Mums jājautā </a:t>
            </a:r>
            <a:r>
              <a:rPr lang="lv-LV" sz="2800" dirty="0" smtClean="0"/>
              <a:t>– nevis </a:t>
            </a:r>
            <a:r>
              <a:rPr lang="lv-LV" sz="2800" b="1" dirty="0" smtClean="0"/>
              <a:t>kāpēc kāds cits paiet garām</a:t>
            </a:r>
            <a:r>
              <a:rPr lang="lv-LV" sz="2800" dirty="0" smtClean="0"/>
              <a:t>? </a:t>
            </a:r>
          </a:p>
          <a:p>
            <a:pPr>
              <a:buFontTx/>
              <a:buChar char="•"/>
            </a:pPr>
            <a:r>
              <a:rPr lang="lv-LV" sz="2800" dirty="0" smtClean="0"/>
              <a:t>Bet kāpēc es </a:t>
            </a:r>
            <a:r>
              <a:rPr lang="lv-LV" sz="2800" b="1" dirty="0" smtClean="0"/>
              <a:t>kādreiz</a:t>
            </a:r>
            <a:r>
              <a:rPr lang="lv-LV" sz="2800" dirty="0" smtClean="0"/>
              <a:t> esmu kādam </a:t>
            </a:r>
            <a:r>
              <a:rPr lang="lv-LV" sz="2800" b="1" dirty="0" smtClean="0"/>
              <a:t>pagājis garām </a:t>
            </a:r>
            <a:r>
              <a:rPr lang="lv-LV" sz="2800" dirty="0" smtClean="0"/>
              <a:t>kādam </a:t>
            </a:r>
            <a:r>
              <a:rPr lang="lv-LV" sz="2800" b="1" dirty="0" smtClean="0"/>
              <a:t>grūtībās</a:t>
            </a:r>
            <a:r>
              <a:rPr lang="lv-LV" sz="2800" dirty="0" smtClean="0"/>
              <a:t>?</a:t>
            </a:r>
          </a:p>
          <a:p>
            <a:pPr>
              <a:buFontTx/>
              <a:buChar char="•"/>
            </a:pPr>
            <a:r>
              <a:rPr lang="lv-LV" sz="2800" b="1" dirty="0" smtClean="0"/>
              <a:t>8.bauslis māca </a:t>
            </a:r>
            <a:r>
              <a:rPr lang="lv-LV" sz="2800" dirty="0" smtClean="0"/>
              <a:t>mūs </a:t>
            </a:r>
            <a:r>
              <a:rPr lang="lv-LV" sz="2800" b="1" dirty="0" smtClean="0"/>
              <a:t>izvērtēt sevi </a:t>
            </a:r>
            <a:r>
              <a:rPr lang="lv-LV" sz="2800" dirty="0" smtClean="0"/>
              <a:t>un </a:t>
            </a:r>
            <a:r>
              <a:rPr lang="lv-LV" sz="2800" b="1" dirty="0" smtClean="0"/>
              <a:t>citus aizbildināt</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2" end="2"/>
                                            </p:txEl>
                                          </p:spTgt>
                                        </p:tgtEl>
                                        <p:attrNameLst>
                                          <p:attrName>style.visibility</p:attrName>
                                        </p:attrNameLst>
                                      </p:cBhvr>
                                      <p:to>
                                        <p:strVal val="visible"/>
                                      </p:to>
                                    </p:set>
                                    <p:anim calcmode="lin" valueType="num">
                                      <p:cBhvr additive="base">
                                        <p:cTn id="2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42984"/>
            <a:ext cx="9144000" cy="4525963"/>
          </a:xfrm>
        </p:spPr>
        <p:txBody>
          <a:bodyPr/>
          <a:lstStyle/>
          <a:p>
            <a:pPr>
              <a:buNone/>
            </a:pPr>
            <a:r>
              <a:rPr lang="lv-LV" i="1" dirty="0" smtClean="0"/>
              <a:t>Ko tas nozīmē?</a:t>
            </a:r>
            <a:endParaRPr lang="en-US" dirty="0" smtClean="0"/>
          </a:p>
          <a:p>
            <a:r>
              <a:rPr lang="lv-LV" dirty="0" smtClean="0"/>
              <a:t>Mums būs Dievu bīties un mīlēt, ka savu tuvāko nepatiesi neapmelojam, nenododam, neaprunājam, nedz tam neslavu ceļam, bet mums būs to aizbildināt, visu labu par to runāt un visu par labu vērst.</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1255CE96-96E5-43A9-84AD-C95CCE3E50E1}" type="slidenum">
              <a:rPr lang="lv-LV" smtClean="0"/>
              <a:pPr>
                <a:defRPr/>
              </a:pPr>
              <a:t>9</a:t>
            </a:fld>
            <a:endParaRPr lang="lv-LV"/>
          </a:p>
        </p:txBody>
      </p:sp>
      <p:sp>
        <p:nvSpPr>
          <p:cNvPr id="5" name="Rectangle 2"/>
          <p:cNvSpPr txBox="1">
            <a:spLocks noChangeArrowheads="1"/>
          </p:cNvSpPr>
          <p:nvPr/>
        </p:nvSpPr>
        <p:spPr bwMode="auto">
          <a:xfrm>
            <a:off x="0" y="-24"/>
            <a:ext cx="9144000"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a:r>
              <a:rPr lang="lv-LV" sz="4000" dirty="0" smtClean="0"/>
              <a:t>8.Bauslis: Tev nebūs nepatiesi liecināt pret savu tuvāko.</a:t>
            </a:r>
            <a:endParaRPr lang="en-US" sz="4000" dirty="0" smtClean="0"/>
          </a:p>
        </p:txBody>
      </p:sp>
      <p:pic>
        <p:nvPicPr>
          <p:cNvPr id="6" name="Picture 8"/>
          <p:cNvPicPr>
            <a:picLocks noChangeAspect="1" noChangeArrowheads="1"/>
          </p:cNvPicPr>
          <p:nvPr/>
        </p:nvPicPr>
        <p:blipFill>
          <a:blip r:embed="rId2" cstate="print"/>
          <a:srcRect/>
          <a:stretch>
            <a:fillRect/>
          </a:stretch>
        </p:blipFill>
        <p:spPr bwMode="auto">
          <a:xfrm>
            <a:off x="500034" y="4243390"/>
            <a:ext cx="3929058" cy="2614610"/>
          </a:xfrm>
          <a:prstGeom prst="rect">
            <a:avLst/>
          </a:prstGeom>
          <a:ln>
            <a:noFill/>
          </a:ln>
          <a:effectLst>
            <a:softEdge rad="112500"/>
          </a:effectLst>
        </p:spPr>
      </p:pic>
      <p:pic>
        <p:nvPicPr>
          <p:cNvPr id="7" name="Picture 9"/>
          <p:cNvPicPr>
            <a:picLocks noChangeAspect="1" noChangeArrowheads="1"/>
          </p:cNvPicPr>
          <p:nvPr/>
        </p:nvPicPr>
        <p:blipFill>
          <a:blip r:embed="rId3" cstate="print"/>
          <a:srcRect/>
          <a:stretch>
            <a:fillRect/>
          </a:stretch>
        </p:blipFill>
        <p:spPr bwMode="auto">
          <a:xfrm>
            <a:off x="4857752" y="3765794"/>
            <a:ext cx="3328998" cy="30922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8225</TotalTime>
  <Words>1270</Words>
  <Application>Microsoft Office PowerPoint</Application>
  <PresentationFormat>On-screen Show (4:3)</PresentationFormat>
  <Paragraphs>72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Lk.10:25-37 Žēlsirdīgais samarietis  </vt:lpstr>
      <vt:lpstr>Lk.10:25-37 Žēlsirdīgais samarietis </vt:lpstr>
      <vt:lpstr>Lk.10:25-37 Žēlsirdīgais samarietis </vt:lpstr>
      <vt:lpstr>Slide 4</vt:lpstr>
      <vt:lpstr>Slide 5</vt:lpstr>
      <vt:lpstr>Slide 6</vt:lpstr>
      <vt:lpstr>Slide 7</vt:lpstr>
      <vt:lpstr>Slide 8</vt:lpstr>
      <vt:lpstr>Slide 9</vt:lpstr>
      <vt:lpstr>Slide 10</vt:lpstr>
      <vt:lpstr>Slide 11</vt:lpstr>
      <vt:lpstr>Slide 12</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88</cp:revision>
  <dcterms:created xsi:type="dcterms:W3CDTF">2010-10-07T14:46:11Z</dcterms:created>
  <dcterms:modified xsi:type="dcterms:W3CDTF">2022-08-30T07:11:57Z</dcterms:modified>
</cp:coreProperties>
</file>