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3" r:id="rId3"/>
    <p:sldId id="287" r:id="rId4"/>
    <p:sldId id="286" r:id="rId5"/>
    <p:sldId id="284" r:id="rId6"/>
    <p:sldId id="288" r:id="rId7"/>
    <p:sldId id="268" r:id="rId8"/>
    <p:sldId id="273" r:id="rId9"/>
    <p:sldId id="280" r:id="rId10"/>
    <p:sldId id="289" r:id="rId11"/>
    <p:sldId id="290" r:id="rId12"/>
    <p:sldId id="291" r:id="rId13"/>
    <p:sldId id="281" r:id="rId14"/>
    <p:sldId id="279" r:id="rId15"/>
    <p:sldId id="272" r:id="rId16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D1602-71CD-46D6-B2D2-A32068D3202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73BA3-C8E7-4158-BA0A-1843FEC7703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807D7-08C0-4165-83BE-C756E25D11B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29FEC-C880-4005-B2C2-141CEEB0608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DEE89-53FE-414F-9AD9-3A45044F378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CCDE2-C501-4032-B9E8-8C4C567E1BE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993D9-6CAA-43A7-8C21-2867C37D1FE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436B9-5EE9-4192-B394-293BB24DBBB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CFD5C-5DEE-4FAF-A46C-1B8D42B9943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D6B4E-3608-4074-88EF-155E1154BB9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13DEF-7CBC-41F8-B3C8-3F91DA39FA6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B8F1334-36DE-458F-8936-B413FDB1B9B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52388"/>
            <a:ext cx="8175625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Jņ.10:11-16 </a:t>
            </a:r>
            <a:r>
              <a:rPr lang="lv-LV" b="1" dirty="0" smtClean="0">
                <a:solidFill>
                  <a:schemeClr val="tx1"/>
                </a:solidFill>
              </a:rPr>
              <a:t>Labais gans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0325"/>
            <a:ext cx="6477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143750" y="0"/>
            <a:ext cx="2000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400" dirty="0" smtClean="0"/>
              <a:t>30</a:t>
            </a:r>
            <a:r>
              <a:rPr lang="lv-LV" sz="2400" dirty="0" smtClean="0"/>
              <a:t>.apr.2023.</a:t>
            </a:r>
            <a:endParaRPr lang="lv-LV" sz="24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000108"/>
            <a:ext cx="7643866" cy="5602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476672"/>
            <a:ext cx="9429750" cy="1267619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i="1" dirty="0" smtClean="0"/>
              <a:t>   </a:t>
            </a:r>
            <a:r>
              <a:rPr lang="lv-LV" sz="2800" i="1" dirty="0" smtClean="0"/>
              <a:t>11 ES ESMU labais gans. Labais gans atdod savu dzīvību par savām avīm.</a:t>
            </a:r>
            <a:endParaRPr lang="en-US" sz="2200" i="1" dirty="0" smtClean="0"/>
          </a:p>
        </p:txBody>
      </p:sp>
      <p:pic>
        <p:nvPicPr>
          <p:cNvPr id="26626" name="Picture 2" descr="The Timeline of Jesus on the Cross in His Final Day"/>
          <p:cNvPicPr>
            <a:picLocks noChangeAspect="1" noChangeArrowheads="1"/>
          </p:cNvPicPr>
          <p:nvPr/>
        </p:nvPicPr>
        <p:blipFill>
          <a:blip r:embed="rId2" cstate="print"/>
          <a:srcRect r="12259"/>
          <a:stretch>
            <a:fillRect/>
          </a:stretch>
        </p:blipFill>
        <p:spPr bwMode="auto">
          <a:xfrm>
            <a:off x="-1" y="1412777"/>
            <a:ext cx="9144001" cy="5445224"/>
          </a:xfrm>
          <a:prstGeom prst="rect">
            <a:avLst/>
          </a:prstGeom>
          <a:noFill/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Jēzus = Labais Gans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1520" y="1772816"/>
            <a:ext cx="4176464" cy="15121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Tā ir liela mīlestība, ka kāds mirst par nesaprātīgām avīm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79512" y="3429000"/>
            <a:ext cx="4392488" cy="15121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Par prātīgiem un veiksmīgiem </a:t>
            </a:r>
            <a:r>
              <a:rPr lang="lv-LV" sz="3200" dirty="0" smtClean="0">
                <a:solidFill>
                  <a:schemeClr val="tx1"/>
                </a:solidFill>
              </a:rPr>
              <a:t>drīzāk kāds būtu gatavs mirt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79512" y="5085184"/>
            <a:ext cx="4392488" cy="15121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Jēzus patiesi mūs mīl un mirst par visiem mūsu vietā!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6" grpId="0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76672"/>
            <a:ext cx="9144000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dirty="0" smtClean="0"/>
              <a:t>Ec.34:2-5: “2 Cilvēka </a:t>
            </a:r>
            <a:r>
              <a:rPr lang="lv-LV" sz="2800" dirty="0" smtClean="0"/>
              <a:t>bērns, sludini pret </a:t>
            </a:r>
            <a:r>
              <a:rPr lang="lv-LV" sz="2800" dirty="0" err="1" smtClean="0"/>
              <a:t>Israēla</a:t>
            </a:r>
            <a:r>
              <a:rPr lang="lv-LV" sz="2800" dirty="0" smtClean="0"/>
              <a:t> ganiem, saki šiem ganiem: tā saka Dievs Tas Kungs: bēdas </a:t>
            </a:r>
            <a:r>
              <a:rPr lang="lv-LV" sz="2800" dirty="0" err="1" smtClean="0"/>
              <a:t>Israēla</a:t>
            </a:r>
            <a:r>
              <a:rPr lang="lv-LV" sz="2800" dirty="0" smtClean="0"/>
              <a:t> ganiem, kas ganījuši tikai paši sevi! Vai ganiem nebija avis ganīt?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dirty="0" smtClean="0"/>
              <a:t>3 Jūs viņu pienu gan dzerat, ar viņu vilnu ģērbjaties un kaujat taukās, bet jūs avis neganāt.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dirty="0" smtClean="0"/>
              <a:t>4 Vājās jūs nekopjat un nespēcināt, slimās nedziedināt, ievainotās nepārsienat, izklīdušās nesadzenat kopā, pazudušās nemeklējat, bet ar tām rīkojaties varmācīgi un nežēlīgi</a:t>
            </a:r>
            <a:r>
              <a:rPr lang="lv-LV" sz="2800" dirty="0" smtClean="0"/>
              <a:t>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87198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4000" b="1" dirty="0" smtClean="0"/>
              <a:t>Derētie gani</a:t>
            </a:r>
            <a:endParaRPr lang="lv-LV" sz="4000" dirty="0"/>
          </a:p>
        </p:txBody>
      </p:sp>
      <p:pic>
        <p:nvPicPr>
          <p:cNvPr id="8" name="Picture 2" descr="Beware of wolves in sheep's clothing | MU Exten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642662"/>
            <a:ext cx="4932040" cy="3215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0" y="4221088"/>
            <a:ext cx="449999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 Tā tās izklīda, tāpēc ka tām nebija gana, un izklīdušas tās kļuva plēsīgiem zvēriem par barību un pazuda.”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476672"/>
            <a:ext cx="9429750" cy="1267619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i="1" dirty="0" smtClean="0"/>
              <a:t>	Pieņemiet </a:t>
            </a:r>
            <a:r>
              <a:rPr lang="lv-LV" i="1" dirty="0" smtClean="0"/>
              <a:t>tos, kas ticībā vēl vāji, un netiesājiet viņu domas</a:t>
            </a:r>
            <a:r>
              <a:rPr lang="lv-LV" i="1" dirty="0" smtClean="0"/>
              <a:t>. (Rom.14:1)</a:t>
            </a:r>
            <a:endParaRPr lang="lv-LV" i="1" dirty="0" smtClean="0"/>
          </a:p>
        </p:txBody>
      </p:sp>
      <p:pic>
        <p:nvPicPr>
          <p:cNvPr id="26626" name="Picture 2" descr="The Timeline of Jesus on the Cross in His Final Day"/>
          <p:cNvPicPr>
            <a:picLocks noChangeAspect="1" noChangeArrowheads="1"/>
          </p:cNvPicPr>
          <p:nvPr/>
        </p:nvPicPr>
        <p:blipFill>
          <a:blip r:embed="rId2" cstate="print"/>
          <a:srcRect r="12259"/>
          <a:stretch>
            <a:fillRect/>
          </a:stretch>
        </p:blipFill>
        <p:spPr bwMode="auto">
          <a:xfrm>
            <a:off x="-1" y="1556791"/>
            <a:ext cx="9144001" cy="5301209"/>
          </a:xfrm>
          <a:prstGeom prst="rect">
            <a:avLst/>
          </a:prstGeom>
          <a:noFill/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Labais Gans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1520" y="1700808"/>
            <a:ext cx="4176464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Kopj un spēcina vāju avju sirdsapziņas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79512" y="2852936"/>
            <a:ext cx="4392488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Palīdz slimajām avīm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2008" y="4221088"/>
            <a:ext cx="5940152" cy="10801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Jo vairāk tu jūti savu postu un grēku, jo vairāk tev vajag Ganu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3573016"/>
            <a:ext cx="3816424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Ievainotās pārsien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23528" y="6165304"/>
            <a:ext cx="4680520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Izklīdušās atved atpakaļ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5445224"/>
            <a:ext cx="3816424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Meklē pazudušās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7188" y="692696"/>
            <a:ext cx="9501188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dirty="0" smtClean="0"/>
              <a:t>     </a:t>
            </a:r>
            <a:r>
              <a:rPr lang="lv-LV" sz="2800" i="1" dirty="0" smtClean="0"/>
              <a:t>16 Man vēl ir citas avis, kas nav no šīs kūts; arī tās Man jāatved</a:t>
            </a:r>
            <a:endParaRPr lang="en-US" sz="2000" dirty="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lv-LV" sz="2600" dirty="0" smtClean="0"/>
          </a:p>
        </p:txBody>
      </p:sp>
      <p:pic>
        <p:nvPicPr>
          <p:cNvPr id="6146" name="Picture 2" descr="Have life abundantly” John 10:1-10 | The Kingdom @ Glandore-Underda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43607"/>
            <a:ext cx="7175698" cy="5414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Labajam Ganam ir vēl citas avis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79512" y="1772816"/>
            <a:ext cx="4104456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Jēzus = Labais Gans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111552" y="1772816"/>
            <a:ext cx="3852936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citas avis = pagāni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79512" y="4941168"/>
            <a:ext cx="4824536" cy="14401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Būdams vienīgais labais Gans, viņš mums piešķir savu vārdu - kristieši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148064" y="4941168"/>
            <a:ext cx="3852936" cy="14401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Jēzus aicina mūs līdzdarboties savā Labā Gana misijā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4860032" y="5373216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-142875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71500"/>
            <a:ext cx="9144000" cy="2662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Pasaule ir pilna ar </a:t>
            </a:r>
            <a:r>
              <a:rPr lang="lv-LV" sz="2800" b="1" dirty="0" smtClean="0"/>
              <a:t>dažādām </a:t>
            </a:r>
            <a:r>
              <a:rPr lang="lv-LV" sz="2800" b="1" dirty="0"/>
              <a:t>mācībām.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/>
              <a:t>Tāpēc mums </a:t>
            </a:r>
            <a:r>
              <a:rPr lang="lv-LV" sz="2800" b="1" dirty="0"/>
              <a:t>uzmanīgi</a:t>
            </a:r>
            <a:r>
              <a:rPr lang="lv-LV" sz="2800" dirty="0"/>
              <a:t> </a:t>
            </a:r>
            <a:r>
              <a:rPr lang="lv-LV" sz="2800" b="1" dirty="0"/>
              <a:t>jāturas</a:t>
            </a:r>
            <a:r>
              <a:rPr lang="lv-LV" sz="2800" dirty="0"/>
              <a:t> pie patiesās </a:t>
            </a:r>
            <a:r>
              <a:rPr lang="lv-LV" sz="2800" b="1" dirty="0"/>
              <a:t>mācības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700" b="1" dirty="0" smtClean="0"/>
              <a:t>Jēzus</a:t>
            </a:r>
            <a:r>
              <a:rPr lang="lv-LV" sz="2700" dirty="0" smtClean="0"/>
              <a:t> ir </a:t>
            </a:r>
            <a:r>
              <a:rPr lang="lv-LV" sz="2700" b="1" dirty="0" smtClean="0"/>
              <a:t>labais gans</a:t>
            </a:r>
            <a:r>
              <a:rPr lang="lv-LV" sz="2700" dirty="0" smtClean="0"/>
              <a:t>, kas </a:t>
            </a:r>
            <a:r>
              <a:rPr lang="lv-LV" sz="2700" b="1" dirty="0" smtClean="0"/>
              <a:t>mīlestībā atdod savu dzīvību</a:t>
            </a:r>
            <a:endParaRPr lang="lv-LV" sz="2700" dirty="0"/>
          </a:p>
          <a:p>
            <a:pPr>
              <a:buFontTx/>
              <a:buChar char="•"/>
            </a:pPr>
            <a:r>
              <a:rPr lang="lv-LV" sz="2800" dirty="0"/>
              <a:t>Ja tu </a:t>
            </a:r>
            <a:r>
              <a:rPr lang="lv-LV" sz="2800" b="1" dirty="0"/>
              <a:t>esi</a:t>
            </a:r>
            <a:r>
              <a:rPr lang="lv-LV" sz="2800" dirty="0"/>
              <a:t> to </a:t>
            </a:r>
            <a:r>
              <a:rPr lang="lv-LV" sz="2800" b="1" dirty="0"/>
              <a:t>atradis</a:t>
            </a:r>
            <a:r>
              <a:rPr lang="lv-LV" sz="2800" dirty="0"/>
              <a:t>, tad pie tās </a:t>
            </a:r>
            <a:r>
              <a:rPr lang="lv-LV" sz="2800" b="1" dirty="0"/>
              <a:t>turies</a:t>
            </a:r>
            <a:r>
              <a:rPr lang="lv-LV" sz="2800" dirty="0"/>
              <a:t> ar visiem </a:t>
            </a:r>
            <a:r>
              <a:rPr lang="lv-LV" sz="2800" b="1" dirty="0"/>
              <a:t>līdzekļiem</a:t>
            </a:r>
            <a:r>
              <a:rPr lang="lv-LV" sz="2800" dirty="0"/>
              <a:t> un </a:t>
            </a:r>
            <a:r>
              <a:rPr lang="lv-LV" sz="2800" b="1" dirty="0"/>
              <a:t>ne pa labi</a:t>
            </a:r>
            <a:r>
              <a:rPr lang="lv-LV" sz="2800" dirty="0"/>
              <a:t>, </a:t>
            </a:r>
            <a:r>
              <a:rPr lang="lv-LV" sz="2800" b="1" dirty="0"/>
              <a:t>ne kreisi</a:t>
            </a:r>
            <a:r>
              <a:rPr lang="lv-LV" sz="2800" dirty="0"/>
              <a:t>, lai </a:t>
            </a:r>
            <a:r>
              <a:rPr lang="lv-LV" sz="2800" b="1" dirty="0"/>
              <a:t>valstību</a:t>
            </a:r>
            <a:r>
              <a:rPr lang="lv-LV" sz="2800" dirty="0"/>
              <a:t> </a:t>
            </a:r>
            <a:r>
              <a:rPr lang="lv-LV" sz="2800" b="1" dirty="0"/>
              <a:t>droši</a:t>
            </a:r>
            <a:r>
              <a:rPr lang="lv-LV" sz="2800" dirty="0"/>
              <a:t> var </a:t>
            </a:r>
            <a:r>
              <a:rPr lang="lv-LV" sz="2800" b="1" dirty="0"/>
              <a:t>iemantot</a:t>
            </a:r>
            <a:r>
              <a:rPr lang="lv-LV" sz="2800" dirty="0" smtClean="0"/>
              <a:t>. </a:t>
            </a:r>
            <a:r>
              <a:rPr lang="lv-LV" sz="2800" dirty="0"/>
              <a:t>Āmen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214686"/>
            <a:ext cx="9144000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52388"/>
            <a:ext cx="8175625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Jņ.10:11-16 </a:t>
            </a:r>
            <a:r>
              <a:rPr lang="lv-LV" b="1" dirty="0" smtClean="0">
                <a:solidFill>
                  <a:schemeClr val="tx1"/>
                </a:solidFill>
              </a:rPr>
              <a:t>Labais gans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0325"/>
            <a:ext cx="6477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143750" y="0"/>
            <a:ext cx="2000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400" dirty="0" smtClean="0"/>
              <a:t>30</a:t>
            </a:r>
            <a:r>
              <a:rPr lang="lv-LV" sz="2400" dirty="0" smtClean="0"/>
              <a:t>.apr.2023.</a:t>
            </a:r>
            <a:endParaRPr lang="lv-LV" sz="2400" dirty="0"/>
          </a:p>
        </p:txBody>
      </p:sp>
      <p:sp>
        <p:nvSpPr>
          <p:cNvPr id="6" name="Rectangle 5"/>
          <p:cNvSpPr/>
          <p:nvPr/>
        </p:nvSpPr>
        <p:spPr>
          <a:xfrm>
            <a:off x="0" y="948690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sz="3200" dirty="0" smtClean="0"/>
              <a:t>11 </a:t>
            </a:r>
            <a:r>
              <a:rPr lang="lv-LV" sz="3200" dirty="0" smtClean="0"/>
              <a:t>ES ESMU labais gans. Labais gans atdod savu dzīvību par savām avīm. 12 Derētais gans, kas nav īstais, kam avis nepieder, redzēdams vilku nākam, atstāj avis un bēg, - un vilks tās nolaupa un izklīdina, 13 jo viņš ir derēts gans un avis viņam nerūp. 14 ES ESMU labais gans; Es pazīstu Savas avis, un Manas avis Mani pazīst. 15 Itin kā Tēvs pazīst Mani, Es pazīstu Tēvu; un Es atdodu Savu dzīvību par Savām avīm. 16 Man vēl ir citas avis, kas nav no šīs kūts; arī tās Man jāatved; arī viņas dzirdēs Manu balsi, un būs viens ganāms pulks un viens gans. </a:t>
            </a:r>
            <a:endParaRPr lang="lv-LV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DFB500-0BB9-4EAB-A5A4-5388D20FB38E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51520" y="3140968"/>
            <a:ext cx="36724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Derētais gans</a:t>
            </a:r>
            <a:endParaRPr lang="lv-LV" sz="36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427985" y="3140968"/>
            <a:ext cx="47160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Labais Gans</a:t>
            </a:r>
            <a:endParaRPr lang="lv-LV" sz="3600" dirty="0"/>
          </a:p>
        </p:txBody>
      </p:sp>
      <p:pic>
        <p:nvPicPr>
          <p:cNvPr id="1028" name="Picture 4" descr="Good shepherd Jesus Christ, jesus, gospel, god, shepherd, christ, HD  wallpaper | Peakpx"/>
          <p:cNvPicPr>
            <a:picLocks noChangeAspect="1" noChangeArrowheads="1"/>
          </p:cNvPicPr>
          <p:nvPr/>
        </p:nvPicPr>
        <p:blipFill>
          <a:blip r:embed="rId2" cstate="print"/>
          <a:srcRect r="6399"/>
          <a:stretch>
            <a:fillRect/>
          </a:stretch>
        </p:blipFill>
        <p:spPr bwMode="auto">
          <a:xfrm>
            <a:off x="4339665" y="476672"/>
            <a:ext cx="484084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File:Brueghel-j bad-shepherd.jpg - Wikimedia Commons"/>
          <p:cNvPicPr>
            <a:picLocks noChangeAspect="1" noChangeArrowheads="1"/>
          </p:cNvPicPr>
          <p:nvPr/>
        </p:nvPicPr>
        <p:blipFill>
          <a:blip r:embed="rId3" cstate="print"/>
          <a:srcRect l="11782" t="19802" r="15868" b="3900"/>
          <a:stretch>
            <a:fillRect/>
          </a:stretch>
        </p:blipFill>
        <p:spPr bwMode="auto">
          <a:xfrm>
            <a:off x="0" y="476672"/>
            <a:ext cx="4467720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ounded Rectangle 7"/>
          <p:cNvSpPr/>
          <p:nvPr/>
        </p:nvSpPr>
        <p:spPr>
          <a:xfrm>
            <a:off x="4572000" y="3789040"/>
            <a:ext cx="4464496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Atdod dzīvību par avīm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16024" y="3789040"/>
            <a:ext cx="3851920" cy="50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Atstāj avis un bēg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16024" y="4437112"/>
            <a:ext cx="3851920" cy="50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Avis viņam nerūp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896544" y="4509120"/>
            <a:ext cx="3851920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Pazīst savas avis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716016" y="5229200"/>
            <a:ext cx="4247456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Avis pazīst gana balsi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8520" y="5013176"/>
            <a:ext cx="4247456" cy="864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Avis viņam klausa līdz uzbrukumam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716016" y="5949280"/>
            <a:ext cx="4247456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Viņam rūp avis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08520" y="6021288"/>
            <a:ext cx="4247456" cy="5486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Rūp tikai vilna un gaļa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400" b="1" dirty="0" smtClean="0"/>
              <a:t>Pasaule pilna dažādu mācību, kā lai atšķir</a:t>
            </a:r>
            <a:endParaRPr lang="lv-LV" sz="3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DFB500-0BB9-4EAB-A5A4-5388D20FB38E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51520" y="3140968"/>
            <a:ext cx="36724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Derētais gans</a:t>
            </a:r>
            <a:endParaRPr lang="lv-LV" sz="36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427985" y="3140968"/>
            <a:ext cx="47160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Labais Gans</a:t>
            </a:r>
            <a:endParaRPr lang="lv-LV" sz="3600" dirty="0"/>
          </a:p>
        </p:txBody>
      </p:sp>
      <p:pic>
        <p:nvPicPr>
          <p:cNvPr id="1026" name="Picture 2" descr="Beware of wolves in sheep's clothing | MU Exten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0"/>
            <a:ext cx="4139952" cy="3215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Good shepherd Jesus Christ, jesus, gospel, god, shepherd, christ, HD  wallpaper | Peakpx"/>
          <p:cNvPicPr>
            <a:picLocks noChangeAspect="1" noChangeArrowheads="1"/>
          </p:cNvPicPr>
          <p:nvPr/>
        </p:nvPicPr>
        <p:blipFill>
          <a:blip r:embed="rId3" cstate="print"/>
          <a:srcRect r="6399"/>
          <a:stretch>
            <a:fillRect/>
          </a:stretch>
        </p:blipFill>
        <p:spPr bwMode="auto">
          <a:xfrm>
            <a:off x="4339665" y="0"/>
            <a:ext cx="484084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ounded Rectangle 9"/>
          <p:cNvSpPr/>
          <p:nvPr/>
        </p:nvSpPr>
        <p:spPr>
          <a:xfrm>
            <a:off x="4572000" y="3717032"/>
            <a:ext cx="4464496" cy="50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Atdod dzīvību par avīm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16024" y="3789040"/>
            <a:ext cx="3851920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Rūp tikai viņš pats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2008" y="4293096"/>
            <a:ext cx="4283968" cy="50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Vada citus ar pavēlēm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644008" y="4293096"/>
            <a:ext cx="4283968" cy="50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Vada ar mīlestību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60040" y="4869160"/>
            <a:ext cx="3707904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Prasības nevienu nedara dievbijīgu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95536" y="5904656"/>
            <a:ext cx="3672408" cy="9087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Avis sirdī jūt naidu pret pavēlēm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644008" y="4869160"/>
            <a:ext cx="4283968" cy="50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Draudzīgi aicina sekot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680520" y="5445224"/>
            <a:ext cx="4283968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Rāda piemēru kāda ir dievbijīga dzīve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7343D9-45F1-41AE-A1D8-2D9802F35209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048902"/>
            <a:ext cx="914400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lv-LV" sz="2800" i="1" dirty="0" smtClean="0"/>
              <a:t>“Jēzus </a:t>
            </a:r>
            <a:r>
              <a:rPr lang="lv-LV" sz="2800" i="1" dirty="0" smtClean="0"/>
              <a:t>Vārdā jums būs sludināt atgriešanos un grēku piedošanu visām tautām</a:t>
            </a:r>
            <a:r>
              <a:rPr lang="lv-LV" sz="2800" dirty="0" smtClean="0"/>
              <a:t>” (Lk.24:47)</a:t>
            </a:r>
            <a:endParaRPr lang="lv-LV" sz="2800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179512" y="1988840"/>
            <a:ext cx="4680520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Bauslība</a:t>
            </a:r>
          </a:p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Atgriešanās no grēkiem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D8E134B7-4FCD-4C6D-AC09-99A540A4205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1910"/>
          <a:stretch/>
        </p:blipFill>
        <p:spPr>
          <a:xfrm>
            <a:off x="179512" y="3140968"/>
            <a:ext cx="4608512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ounded Rectangle 11"/>
          <p:cNvSpPr/>
          <p:nvPr/>
        </p:nvSpPr>
        <p:spPr>
          <a:xfrm>
            <a:off x="5292080" y="1916832"/>
            <a:ext cx="3600400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Evaņģēlijs</a:t>
            </a:r>
            <a:endParaRPr lang="lv-LV" sz="3200" b="1" dirty="0" smtClean="0">
              <a:solidFill>
                <a:schemeClr val="tx1"/>
              </a:solidFill>
            </a:endParaRPr>
          </a:p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grēku piedošana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092777"/>
            <a:ext cx="4196696" cy="3720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0"/>
            <a:ext cx="9144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400" b="1" dirty="0" smtClean="0"/>
              <a:t>Derētajiem ganiem ir daudz cilvēku blēņu</a:t>
            </a:r>
          </a:p>
          <a:p>
            <a:pPr algn="ctr"/>
            <a:r>
              <a:rPr lang="lv-LV" sz="3400" b="1" dirty="0" smtClean="0"/>
              <a:t>Labajam Ganam ir tikai 2 dievišķi sprediķi:</a:t>
            </a:r>
            <a:endParaRPr lang="lv-LV" sz="3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A28A08-AFA1-4A9C-BB02-D976F2282791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Bauslība un Evaņģēlijs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pic>
        <p:nvPicPr>
          <p:cNvPr id="32777" name="Picture 9" descr="B&amp;E"/>
          <p:cNvPicPr>
            <a:picLocks noChangeAspect="1" noChangeArrowheads="1"/>
          </p:cNvPicPr>
          <p:nvPr/>
        </p:nvPicPr>
        <p:blipFill>
          <a:blip r:embed="rId2" cstate="print"/>
          <a:srcRect t="14285" r="1936"/>
          <a:stretch>
            <a:fillRect/>
          </a:stretch>
        </p:blipFill>
        <p:spPr bwMode="auto">
          <a:xfrm>
            <a:off x="0" y="620713"/>
            <a:ext cx="9144000" cy="3859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107504" y="2708920"/>
            <a:ext cx="2880320" cy="35283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Rupjiem un pārgalvīgiem jāsludina Bauslība, līdz tie atzīst savus grēkus.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012160" y="2708920"/>
            <a:ext cx="2880320" cy="35283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Kad tas noticis, viņiem jānorāda uz Jēzus piedošanu un mīlestību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-142875"/>
            <a:ext cx="9429750" cy="2205038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i="1" smtClean="0"/>
              <a:t>   </a:t>
            </a:r>
            <a:r>
              <a:rPr lang="lv-LV" sz="2800" i="1" smtClean="0"/>
              <a:t>11 ES ESMU labais gans. Labais gans atdod savu dzīvību par savām avīm.</a:t>
            </a:r>
            <a:endParaRPr lang="en-US" sz="22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56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700" b="1" dirty="0" smtClean="0"/>
              <a:t>Labais </a:t>
            </a:r>
            <a:r>
              <a:rPr lang="lv-LV" sz="2700" b="1" dirty="0" smtClean="0"/>
              <a:t>gans</a:t>
            </a:r>
            <a:r>
              <a:rPr lang="lv-LV" sz="2700" dirty="0" smtClean="0"/>
              <a:t> ir gatavs </a:t>
            </a:r>
            <a:r>
              <a:rPr lang="lv-LV" sz="2700" b="1" dirty="0" smtClean="0"/>
              <a:t>cīnīties</a:t>
            </a:r>
            <a:r>
              <a:rPr lang="lv-LV" sz="2700" dirty="0" smtClean="0"/>
              <a:t> ar </a:t>
            </a:r>
            <a:r>
              <a:rPr lang="lv-LV" sz="2700" b="1" dirty="0" smtClean="0"/>
              <a:t>lāčiem</a:t>
            </a:r>
            <a:r>
              <a:rPr lang="lv-LV" sz="2700" dirty="0" smtClean="0"/>
              <a:t> un </a:t>
            </a:r>
            <a:r>
              <a:rPr lang="lv-LV" sz="2700" b="1" dirty="0" smtClean="0"/>
              <a:t>vilkiem</a:t>
            </a:r>
            <a:r>
              <a:rPr lang="lv-LV" sz="2700" dirty="0" smtClean="0"/>
              <a:t>, gatavs </a:t>
            </a:r>
            <a:r>
              <a:rPr lang="lv-LV" sz="2700" b="1" dirty="0" smtClean="0"/>
              <a:t>atdot savu dzīvību</a:t>
            </a:r>
            <a:r>
              <a:rPr lang="lv-LV" sz="2700" dirty="0" smtClean="0"/>
              <a:t>, lai tikai </a:t>
            </a:r>
            <a:r>
              <a:rPr lang="lv-LV" sz="2700" b="1" dirty="0" smtClean="0"/>
              <a:t>glābtu </a:t>
            </a:r>
            <a:r>
              <a:rPr lang="lv-LV" sz="2700" b="1" dirty="0" smtClean="0"/>
              <a:t>avju dzīvības</a:t>
            </a:r>
            <a:r>
              <a:rPr lang="lv-LV" sz="2700" dirty="0" smtClean="0"/>
              <a:t> </a:t>
            </a:r>
            <a:endParaRPr lang="lv-LV" sz="2700" dirty="0"/>
          </a:p>
        </p:txBody>
      </p:sp>
      <p:pic>
        <p:nvPicPr>
          <p:cNvPr id="9218" name="Picture 2" descr="SaveCalifornia.com on Twitter: &quot;How many pastors are shepherds who fight  off the wolves in our land vs. hired hands who shun bold Christianity? Fear  God or you'll fear man. https://t.co/FjFZoeHq3o&quot; / Twit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06099"/>
            <a:ext cx="7632848" cy="5251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File:Brueghel-j bad-shepherd.jpg - Wikimedia Commons"/>
          <p:cNvPicPr>
            <a:picLocks noChangeAspect="1" noChangeArrowheads="1"/>
          </p:cNvPicPr>
          <p:nvPr/>
        </p:nvPicPr>
        <p:blipFill>
          <a:blip r:embed="rId2" cstate="print"/>
          <a:srcRect l="11782" t="19802" r="15868" b="3900"/>
          <a:stretch>
            <a:fillRect/>
          </a:stretch>
        </p:blipFill>
        <p:spPr bwMode="auto">
          <a:xfrm>
            <a:off x="1835696" y="1529212"/>
            <a:ext cx="7308304" cy="5328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7188" y="576287"/>
            <a:ext cx="9501188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dirty="0" smtClean="0"/>
              <a:t>    </a:t>
            </a:r>
            <a:r>
              <a:rPr lang="lv-LV" sz="2800" i="1" dirty="0" smtClean="0"/>
              <a:t>12 Derētais gans, kas nav īstais, kam avis nepieder, redzēdams vilku nākam, atstāj avis un bēg, - un vilks tās nolaupa un izklīdina, 13 jo viņš ir derēts gans un avis viņam nerūp.</a:t>
            </a:r>
            <a:endParaRPr lang="en-US" sz="2000" dirty="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lv-LV" sz="2600" dirty="0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Derētais gans briesmu priekšā mūk</a:t>
            </a:r>
            <a:endParaRPr lang="lv-LV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7188" y="0"/>
            <a:ext cx="9501188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dirty="0" smtClean="0"/>
              <a:t>   14 ES ESMU labais gans; Es pazīstu Savas avis, un Manas avis Mani pazīst. </a:t>
            </a:r>
            <a:endParaRPr lang="en-US" sz="2800" dirty="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lv-LV" dirty="0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214686"/>
            <a:ext cx="7740351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http://betterphotojim.com/uploads/processed/0019/0412221635309crw_5335littlelamb_lordmy.jpg"/>
          <p:cNvPicPr>
            <a:picLocks noChangeAspect="1" noChangeArrowheads="1"/>
          </p:cNvPicPr>
          <p:nvPr/>
        </p:nvPicPr>
        <p:blipFill>
          <a:blip r:embed="rId3" cstate="print"/>
          <a:srcRect l="27966" t="28625" r="11017" b="8397"/>
          <a:stretch>
            <a:fillRect/>
          </a:stretch>
        </p:blipFill>
        <p:spPr bwMode="auto">
          <a:xfrm>
            <a:off x="5220072" y="908720"/>
            <a:ext cx="342902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ounded Rectangle 7"/>
          <p:cNvSpPr/>
          <p:nvPr/>
        </p:nvSpPr>
        <p:spPr>
          <a:xfrm>
            <a:off x="179512" y="908720"/>
            <a:ext cx="5328592" cy="50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Avis ir diezgan nesaprātīgas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79512" y="1484784"/>
            <a:ext cx="504056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Labāk par citiem dzīvniekiem klausa sava gana balsi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79512" y="2564904"/>
            <a:ext cx="540060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solidFill>
                  <a:schemeClr val="tx1"/>
                </a:solidFill>
              </a:rPr>
              <a:t>Avs nevar pati sevi ganīt, apkopt, aizstāvēties pret vilkiem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67544" y="3645024"/>
            <a:ext cx="4536504" cy="864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Avis ir pilnībā atkarīga no Gana palīdzības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4908</TotalTime>
  <Words>731</Words>
  <Application>Microsoft Office PowerPoint</Application>
  <PresentationFormat>On-screen Show (4:3)</PresentationFormat>
  <Paragraphs>79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Jņ.10:11-16 Labais gans</vt:lpstr>
      <vt:lpstr>Jņ.10:11-16 Labais gans</vt:lpstr>
      <vt:lpstr>Slide 3</vt:lpstr>
      <vt:lpstr>Slide 4</vt:lpstr>
      <vt:lpstr>Slide 5</vt:lpstr>
      <vt:lpstr>Bauslība un Evaņģēlijs</vt:lpstr>
      <vt:lpstr>Slide 7</vt:lpstr>
      <vt:lpstr>Slide 8</vt:lpstr>
      <vt:lpstr>Slide 9</vt:lpstr>
      <vt:lpstr>Jēzus = Labais Gans</vt:lpstr>
      <vt:lpstr>Slide 11</vt:lpstr>
      <vt:lpstr>Labais Gans</vt:lpstr>
      <vt:lpstr>Labajam Ganam ir vēl citas avis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72</cp:revision>
  <dcterms:created xsi:type="dcterms:W3CDTF">2010-10-07T14:46:11Z</dcterms:created>
  <dcterms:modified xsi:type="dcterms:W3CDTF">2023-04-28T12:17:09Z</dcterms:modified>
</cp:coreProperties>
</file>