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 id="283" r:id="rId3"/>
    <p:sldId id="289" r:id="rId4"/>
    <p:sldId id="285" r:id="rId5"/>
    <p:sldId id="291" r:id="rId6"/>
    <p:sldId id="292" r:id="rId7"/>
    <p:sldId id="293" r:id="rId8"/>
    <p:sldId id="294" r:id="rId9"/>
    <p:sldId id="302" r:id="rId10"/>
    <p:sldId id="296" r:id="rId11"/>
    <p:sldId id="297" r:id="rId12"/>
    <p:sldId id="298" r:id="rId13"/>
    <p:sldId id="295" r:id="rId14"/>
    <p:sldId id="299" r:id="rId15"/>
    <p:sldId id="290" r:id="rId16"/>
    <p:sldId id="300" r:id="rId17"/>
    <p:sldId id="301" r:id="rId18"/>
    <p:sldId id="272" r:id="rId19"/>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1AA38FF-B00F-45C3-A807-B878C906E26E}"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0B744EB-DCDB-42E4-B254-EA75B86F12D2}"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2706C84-7B1F-42A9-BF17-08C264DF50B7}"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45665BE-55FD-4CF0-BAAD-97BACC70294E}"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5D48FA4-7B0C-443B-8776-F61D4800C172}"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214B3D3-24BA-4935-A903-40E5D1D89B8A}"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93B887F3-0670-4B27-A53A-0CC4443E8102}"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5D8FADFE-8437-4B0B-8E07-F02FA19F189A}"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A461225F-6CE5-44A6-AFC1-EA765D778235}"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F62C085-E8AD-417B-ABB8-3684558BD9DC}"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E795540-5644-4863-B4BF-A0F8A3B12E9A}"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B675866-8175-49E6-AB0A-DCE8BA5AECA6}"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357188" y="-19050"/>
            <a:ext cx="8175625" cy="1071563"/>
          </a:xfrm>
        </p:spPr>
        <p:txBody>
          <a:bodyPr/>
          <a:lstStyle/>
          <a:p>
            <a:pPr eaLnBrk="1" hangingPunct="1"/>
            <a:r>
              <a:rPr lang="lv-LV" b="1" dirty="0"/>
              <a:t>Jņ.4:31-39 Ražas svētki</a:t>
            </a:r>
            <a:endParaRPr lang="lv-LV" dirty="0" smtClean="0"/>
          </a:p>
        </p:txBody>
      </p:sp>
      <p:pic>
        <p:nvPicPr>
          <p:cNvPr id="3075" name="Picture 3" descr="DOVE019"/>
          <p:cNvPicPr>
            <a:picLocks noChangeAspect="1" noChangeArrowheads="1"/>
          </p:cNvPicPr>
          <p:nvPr/>
        </p:nvPicPr>
        <p:blipFill>
          <a:blip r:embed="rId2" cstate="print"/>
          <a:srcRect/>
          <a:stretch>
            <a:fillRect/>
          </a:stretch>
        </p:blipFill>
        <p:spPr bwMode="auto">
          <a:xfrm>
            <a:off x="179388" y="73025"/>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667625" y="0"/>
            <a:ext cx="1476375" cy="396875"/>
          </a:xfrm>
          <a:prstGeom prst="rect">
            <a:avLst/>
          </a:prstGeom>
          <a:noFill/>
          <a:ln w="9525">
            <a:noFill/>
            <a:miter lim="800000"/>
            <a:headEnd/>
            <a:tailEnd/>
          </a:ln>
        </p:spPr>
        <p:txBody>
          <a:bodyPr>
            <a:spAutoFit/>
          </a:bodyPr>
          <a:lstStyle/>
          <a:p>
            <a:pPr>
              <a:spcBef>
                <a:spcPct val="50000"/>
              </a:spcBef>
            </a:pPr>
            <a:r>
              <a:rPr lang="lv-LV" sz="2000" dirty="0" smtClean="0"/>
              <a:t>2.okt.2021.</a:t>
            </a:r>
            <a:endParaRPr lang="lv-LV" sz="2000" dirty="0"/>
          </a:p>
        </p:txBody>
      </p:sp>
      <p:sp>
        <p:nvSpPr>
          <p:cNvPr id="3077"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a:t>
            </a:r>
            <a:r>
              <a:rPr lang="lv-LV" sz="2000" b="1" dirty="0" err="1">
                <a:latin typeface="Verdana" pitchFamily="34" charset="0"/>
              </a:rPr>
              <a:t>Otomers</a:t>
            </a:r>
            <a:endParaRPr lang="lv-LV" sz="2000" b="1" dirty="0">
              <a:latin typeface="Verdana" pitchFamily="34" charset="0"/>
            </a:endParaRPr>
          </a:p>
        </p:txBody>
      </p:sp>
      <p:sp>
        <p:nvSpPr>
          <p:cNvPr id="3078" name="Slide Number Placeholder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81C9B325-EDD2-4984-9DD9-F6FB39D569BB}" type="slidenum">
              <a:rPr lang="lv-LV" sz="1400"/>
              <a:pPr algn="r"/>
              <a:t>1</a:t>
            </a:fld>
            <a:endParaRPr lang="lv-LV" sz="1400"/>
          </a:p>
        </p:txBody>
      </p:sp>
      <p:pic>
        <p:nvPicPr>
          <p:cNvPr id="25607" name="Picture 7" descr="5438596768_b"/>
          <p:cNvPicPr>
            <a:picLocks noChangeAspect="1" noChangeArrowheads="1"/>
          </p:cNvPicPr>
          <p:nvPr/>
        </p:nvPicPr>
        <p:blipFill>
          <a:blip r:embed="rId3" cstate="print"/>
          <a:srcRect/>
          <a:stretch>
            <a:fillRect/>
          </a:stretch>
        </p:blipFill>
        <p:spPr bwMode="auto">
          <a:xfrm>
            <a:off x="323850" y="1196975"/>
            <a:ext cx="8424863" cy="54546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E2417AC1-9083-4E14-8407-18617EC14D49}" type="slidenum">
              <a:rPr lang="lv-LV" sz="1400"/>
              <a:pPr algn="r"/>
              <a:t>10</a:t>
            </a:fld>
            <a:endParaRPr lang="lv-LV" sz="1400"/>
          </a:p>
        </p:txBody>
      </p:sp>
      <p:sp>
        <p:nvSpPr>
          <p:cNvPr id="3075"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D65B135F-B5DF-43F2-8525-5D53C55197D7}" type="slidenum">
              <a:rPr lang="lv-LV" sz="1400"/>
              <a:pPr algn="r"/>
              <a:t>10</a:t>
            </a:fld>
            <a:endParaRPr lang="lv-LV" sz="1400"/>
          </a:p>
        </p:txBody>
      </p:sp>
      <p:sp>
        <p:nvSpPr>
          <p:cNvPr id="62466" name="Rectangle 2"/>
          <p:cNvSpPr>
            <a:spLocks noChangeArrowheads="1"/>
          </p:cNvSpPr>
          <p:nvPr/>
        </p:nvSpPr>
        <p:spPr bwMode="auto">
          <a:xfrm>
            <a:off x="0" y="0"/>
            <a:ext cx="9144000" cy="823913"/>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4800" b="1" dirty="0" smtClean="0">
                <a:latin typeface="+mj-lt"/>
                <a:ea typeface="+mj-ea"/>
                <a:cs typeface="+mj-cs"/>
              </a:rPr>
              <a:t>Dievs aicina mūs savā misijā</a:t>
            </a:r>
            <a:endParaRPr lang="lv-LV" sz="4800" b="1" dirty="0">
              <a:latin typeface="+mj-lt"/>
              <a:ea typeface="+mj-ea"/>
              <a:cs typeface="+mj-cs"/>
            </a:endParaRPr>
          </a:p>
        </p:txBody>
      </p:sp>
      <p:sp>
        <p:nvSpPr>
          <p:cNvPr id="7" name="Rectangle 6"/>
          <p:cNvSpPr>
            <a:spLocks noChangeArrowheads="1"/>
          </p:cNvSpPr>
          <p:nvPr/>
        </p:nvSpPr>
        <p:spPr bwMode="auto">
          <a:xfrm>
            <a:off x="0" y="714356"/>
            <a:ext cx="6715140" cy="6186309"/>
          </a:xfrm>
          <a:prstGeom prst="rect">
            <a:avLst/>
          </a:prstGeom>
          <a:noFill/>
          <a:ln w="9525">
            <a:noFill/>
            <a:miter lim="800000"/>
            <a:headEnd/>
            <a:tailEnd/>
          </a:ln>
        </p:spPr>
        <p:txBody>
          <a:bodyPr wrap="square">
            <a:spAutoFit/>
          </a:bodyPr>
          <a:lstStyle/>
          <a:p>
            <a:pPr eaLnBrk="0" hangingPunct="0">
              <a:buFont typeface="Arial" pitchFamily="34" charset="0"/>
              <a:buChar char="•"/>
            </a:pPr>
            <a:r>
              <a:rPr lang="lv-LV" sz="3200" b="1" dirty="0" err="1" smtClean="0">
                <a:cs typeface="Arial" charset="0"/>
              </a:rPr>
              <a:t>Jeruzāleme</a:t>
            </a:r>
            <a:r>
              <a:rPr lang="lv-LV" sz="3200" b="1" dirty="0" smtClean="0">
                <a:cs typeface="Arial" charset="0"/>
              </a:rPr>
              <a:t> </a:t>
            </a:r>
            <a:r>
              <a:rPr lang="lv-LV" sz="3200" b="1" dirty="0" smtClean="0">
                <a:cs typeface="Arial" charset="0"/>
                <a:sym typeface="Wingdings" pitchFamily="2" charset="2"/>
              </a:rPr>
              <a:t>Jūdeja  Samarija visas pasaules malas! </a:t>
            </a:r>
            <a:r>
              <a:rPr lang="lv-LV" sz="3200" dirty="0" smtClean="0">
                <a:cs typeface="Arial" charset="0"/>
                <a:sym typeface="Wingdings" pitchFamily="2" charset="2"/>
              </a:rPr>
              <a:t>(Ap.d.1:8)</a:t>
            </a:r>
            <a:endParaRPr lang="lv-LV" sz="3200" dirty="0" smtClean="0">
              <a:cs typeface="Arial" charset="0"/>
            </a:endParaRPr>
          </a:p>
          <a:p>
            <a:pPr eaLnBrk="0" hangingPunct="0">
              <a:buFont typeface="Arial" pitchFamily="34" charset="0"/>
              <a:buChar char="•"/>
            </a:pPr>
            <a:r>
              <a:rPr lang="lv-LV" sz="3200" dirty="0" smtClean="0">
                <a:cs typeface="Arial" charset="0"/>
              </a:rPr>
              <a:t>Ap.d.2:41 pievienojas 3000 </a:t>
            </a:r>
          </a:p>
          <a:p>
            <a:pPr eaLnBrk="0" hangingPunct="0">
              <a:buFont typeface="Arial" pitchFamily="34" charset="0"/>
              <a:buChar char="•"/>
            </a:pPr>
            <a:r>
              <a:rPr lang="lv-LV" sz="3200" dirty="0" smtClean="0">
                <a:cs typeface="Arial" charset="0"/>
              </a:rPr>
              <a:t>Dievs </a:t>
            </a:r>
            <a:r>
              <a:rPr lang="lv-LV" sz="3200" b="1" dirty="0" smtClean="0">
                <a:cs typeface="Arial" charset="0"/>
              </a:rPr>
              <a:t>negribēja glābt tikai jūdus</a:t>
            </a:r>
            <a:r>
              <a:rPr lang="lv-LV" sz="3200" dirty="0" smtClean="0">
                <a:cs typeface="Arial" charset="0"/>
              </a:rPr>
              <a:t>, bet </a:t>
            </a:r>
            <a:r>
              <a:rPr lang="lv-LV" sz="3200" b="1" dirty="0" smtClean="0">
                <a:cs typeface="Arial" charset="0"/>
              </a:rPr>
              <a:t>visas tautas</a:t>
            </a:r>
            <a:r>
              <a:rPr lang="lv-LV" sz="3200" dirty="0" smtClean="0">
                <a:cs typeface="Arial" charset="0"/>
              </a:rPr>
              <a:t>: Pēteris Kornēlija namā (Ap.d.10)</a:t>
            </a:r>
          </a:p>
          <a:p>
            <a:pPr eaLnBrk="0" hangingPunct="0">
              <a:buFont typeface="Arial" pitchFamily="34" charset="0"/>
              <a:buChar char="•"/>
            </a:pPr>
            <a:r>
              <a:rPr lang="lv-LV" sz="3200" b="1" dirty="0" err="1" smtClean="0">
                <a:cs typeface="Arial" charset="0"/>
              </a:rPr>
              <a:t>Jeruzālemes</a:t>
            </a:r>
            <a:r>
              <a:rPr lang="lv-LV" sz="3200" b="1" dirty="0" smtClean="0">
                <a:cs typeface="Arial" charset="0"/>
              </a:rPr>
              <a:t> koncils</a:t>
            </a:r>
            <a:r>
              <a:rPr lang="lv-LV" sz="3200" dirty="0" smtClean="0">
                <a:cs typeface="Arial" charset="0"/>
              </a:rPr>
              <a:t>, kas </a:t>
            </a:r>
            <a:r>
              <a:rPr lang="lv-LV" sz="3200" b="1" dirty="0" smtClean="0">
                <a:cs typeface="Arial" charset="0"/>
              </a:rPr>
              <a:t>neuzliek nekādas barjeras pagāniem</a:t>
            </a:r>
            <a:r>
              <a:rPr lang="lv-LV" sz="3200" dirty="0" smtClean="0">
                <a:cs typeface="Arial" charset="0"/>
              </a:rPr>
              <a:t> nākt pie ticības (Ap.d.15)</a:t>
            </a:r>
          </a:p>
          <a:p>
            <a:pPr eaLnBrk="0" hangingPunct="0">
              <a:buFont typeface="Arial" pitchFamily="34" charset="0"/>
              <a:buChar char="•"/>
            </a:pPr>
            <a:r>
              <a:rPr lang="lv-LV" sz="3200" dirty="0" smtClean="0">
                <a:cs typeface="Arial" charset="0"/>
              </a:rPr>
              <a:t>Dievs pats parāda </a:t>
            </a:r>
            <a:r>
              <a:rPr lang="lv-LV" sz="3200" b="1" dirty="0" smtClean="0">
                <a:cs typeface="Arial" charset="0"/>
              </a:rPr>
              <a:t>virzienu – uz ĀRU</a:t>
            </a:r>
            <a:r>
              <a:rPr lang="lv-LV" sz="3200" dirty="0" smtClean="0">
                <a:cs typeface="Arial" charset="0"/>
              </a:rPr>
              <a:t>, </a:t>
            </a:r>
            <a:r>
              <a:rPr lang="lv-LV" sz="3200" dirty="0" smtClean="0">
                <a:cs typeface="Arial" charset="0"/>
              </a:rPr>
              <a:t>pretī visiem cilvēkiem: </a:t>
            </a:r>
            <a:endParaRPr lang="lv-LV" sz="3200" dirty="0" smtClean="0">
              <a:cs typeface="Arial" charset="0"/>
            </a:endParaRPr>
          </a:p>
        </p:txBody>
      </p:sp>
      <p:pic>
        <p:nvPicPr>
          <p:cNvPr id="7172" name="Picture 4" descr="Attēlu rezultāti vaicājumam “Jesus and world”"/>
          <p:cNvPicPr>
            <a:picLocks noChangeAspect="1" noChangeArrowheads="1"/>
          </p:cNvPicPr>
          <p:nvPr/>
        </p:nvPicPr>
        <p:blipFill>
          <a:blip r:embed="rId2" cstate="print"/>
          <a:srcRect/>
          <a:stretch>
            <a:fillRect/>
          </a:stretch>
        </p:blipFill>
        <p:spPr bwMode="auto">
          <a:xfrm>
            <a:off x="6486730" y="1785926"/>
            <a:ext cx="2657270" cy="3929090"/>
          </a:xfrm>
          <a:prstGeom prst="rect">
            <a:avLst/>
          </a:prstGeom>
          <a:ln>
            <a:noFill/>
          </a:ln>
          <a:effectLst>
            <a:softEdge rad="112500"/>
          </a:effectLst>
        </p:spPr>
      </p:pic>
    </p:spTree>
    <p:extLst>
      <p:ext uri="{BB962C8B-B14F-4D97-AF65-F5344CB8AC3E}">
        <p14:creationId xmlns:p14="http://schemas.microsoft.com/office/powerpoint/2010/main" xmlns="" val="1770508681"/>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par>
                                <p:cTn id="8" presetID="10" presetClass="entr" presetSubtype="0" fill="hold" nodeType="withEffect">
                                  <p:stCondLst>
                                    <p:cond delay="0"/>
                                  </p:stCondLst>
                                  <p:childTnLst>
                                    <p:set>
                                      <p:cBhvr>
                                        <p:cTn id="9" dur="1" fill="hold">
                                          <p:stCondLst>
                                            <p:cond delay="0"/>
                                          </p:stCondLst>
                                        </p:cTn>
                                        <p:tgtEl>
                                          <p:spTgt spid="7172"/>
                                        </p:tgtEl>
                                        <p:attrNameLst>
                                          <p:attrName>style.visibility</p:attrName>
                                        </p:attrNameLst>
                                      </p:cBhvr>
                                      <p:to>
                                        <p:strVal val="visible"/>
                                      </p:to>
                                    </p:set>
                                    <p:animEffect transition="in" filter="fade">
                                      <p:cBhvr>
                                        <p:cTn id="10" dur="2000"/>
                                        <p:tgtEl>
                                          <p:spTgt spid="7172"/>
                                        </p:tgtEl>
                                      </p:cBhvr>
                                    </p:animEffect>
                                  </p:childTnLst>
                                </p:cTn>
                              </p:par>
                            </p:childTnLst>
                          </p:cTn>
                        </p:par>
                        <p:par>
                          <p:cTn id="11" fill="hold">
                            <p:stCondLst>
                              <p:cond delay="2000"/>
                            </p:stCondLst>
                            <p:childTnLst>
                              <p:par>
                                <p:cTn id="12" presetID="2" presetClass="entr" presetSubtype="4" fill="hold" nodeType="after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 calcmode="lin" valueType="num">
                                      <p:cBhvr additive="base">
                                        <p:cTn id="1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additive="base">
                                        <p:cTn id="1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 calcmode="lin" valueType="num">
                                      <p:cBhvr additive="base">
                                        <p:cTn id="24"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anim calcmode="lin" valueType="num">
                                      <p:cBhvr additive="base">
                                        <p:cTn id="2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1" fill="hold">
                            <p:stCondLst>
                              <p:cond delay="4000"/>
                            </p:stCondLst>
                            <p:childTnLst>
                              <p:par>
                                <p:cTn id="32" presetID="2" presetClass="entr" presetSubtype="4" fill="hold" nodeType="afterEffect">
                                  <p:stCondLst>
                                    <p:cond delay="0"/>
                                  </p:stCondLst>
                                  <p:childTnLst>
                                    <p:set>
                                      <p:cBhvr>
                                        <p:cTn id="33" dur="1" fill="hold">
                                          <p:stCondLst>
                                            <p:cond delay="0"/>
                                          </p:stCondLst>
                                        </p:cTn>
                                        <p:tgtEl>
                                          <p:spTgt spid="7">
                                            <p:txEl>
                                              <p:pRg st="4" end="4"/>
                                            </p:txEl>
                                          </p:spTgt>
                                        </p:tgtEl>
                                        <p:attrNameLst>
                                          <p:attrName>style.visibility</p:attrName>
                                        </p:attrNameLst>
                                      </p:cBhvr>
                                      <p:to>
                                        <p:strVal val="visible"/>
                                      </p:to>
                                    </p:set>
                                    <p:anim calcmode="lin" valueType="num">
                                      <p:cBhvr additive="base">
                                        <p:cTn id="34"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E2417AC1-9083-4E14-8407-18617EC14D49}" type="slidenum">
              <a:rPr lang="lv-LV" sz="1400"/>
              <a:pPr algn="r"/>
              <a:t>11</a:t>
            </a:fld>
            <a:endParaRPr lang="lv-LV" sz="1400"/>
          </a:p>
        </p:txBody>
      </p:sp>
      <p:sp>
        <p:nvSpPr>
          <p:cNvPr id="3075"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D65B135F-B5DF-43F2-8525-5D53C55197D7}" type="slidenum">
              <a:rPr lang="lv-LV" sz="1400"/>
              <a:pPr algn="r"/>
              <a:t>11</a:t>
            </a:fld>
            <a:endParaRPr lang="lv-LV" sz="1400"/>
          </a:p>
        </p:txBody>
      </p:sp>
      <p:sp>
        <p:nvSpPr>
          <p:cNvPr id="62466" name="Rectangle 2"/>
          <p:cNvSpPr>
            <a:spLocks noChangeArrowheads="1"/>
          </p:cNvSpPr>
          <p:nvPr/>
        </p:nvSpPr>
        <p:spPr bwMode="auto">
          <a:xfrm>
            <a:off x="0" y="0"/>
            <a:ext cx="9144000" cy="769441"/>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4400" b="1" dirty="0" smtClean="0">
                <a:latin typeface="+mj-lt"/>
                <a:ea typeface="+mj-ea"/>
                <a:cs typeface="+mj-cs"/>
              </a:rPr>
              <a:t>Dievs aicināja Pāvilu savā misijā</a:t>
            </a:r>
            <a:endParaRPr lang="lv-LV" sz="4400" b="1" dirty="0">
              <a:latin typeface="+mj-lt"/>
              <a:ea typeface="+mj-ea"/>
              <a:cs typeface="+mj-cs"/>
            </a:endParaRPr>
          </a:p>
        </p:txBody>
      </p:sp>
      <p:pic>
        <p:nvPicPr>
          <p:cNvPr id="2050" name="Picture 2" descr="http://2.bp.blogspot.com/-Z5AOoz9eVA0/Ul10UyWqF_I/AAAAAAAADYE/py6n2i_hmA8/s1600/1.celojums.jpg"/>
          <p:cNvPicPr>
            <a:picLocks noChangeAspect="1" noChangeArrowheads="1"/>
          </p:cNvPicPr>
          <p:nvPr/>
        </p:nvPicPr>
        <p:blipFill>
          <a:blip r:embed="rId2" cstate="print"/>
          <a:srcRect/>
          <a:stretch>
            <a:fillRect/>
          </a:stretch>
        </p:blipFill>
        <p:spPr bwMode="auto">
          <a:xfrm>
            <a:off x="0" y="762310"/>
            <a:ext cx="9144000" cy="5840282"/>
          </a:xfrm>
          <a:prstGeom prst="rect">
            <a:avLst/>
          </a:prstGeom>
          <a:ln>
            <a:noFill/>
          </a:ln>
          <a:effectLst>
            <a:softEdge rad="112500"/>
          </a:effectLst>
        </p:spPr>
      </p:pic>
      <p:pic>
        <p:nvPicPr>
          <p:cNvPr id="2052" name="Picture 4" descr="http://3.bp.blogspot.com/-V6PeyChJ00k/UsFDuhDPpZI/AAAAAAAADnA/JlovPam3gKU/s1600/2.celojums.JPG"/>
          <p:cNvPicPr>
            <a:picLocks noChangeAspect="1" noChangeArrowheads="1"/>
          </p:cNvPicPr>
          <p:nvPr/>
        </p:nvPicPr>
        <p:blipFill>
          <a:blip r:embed="rId3" cstate="print"/>
          <a:srcRect/>
          <a:stretch>
            <a:fillRect/>
          </a:stretch>
        </p:blipFill>
        <p:spPr bwMode="auto">
          <a:xfrm>
            <a:off x="0" y="714356"/>
            <a:ext cx="9144000" cy="5790996"/>
          </a:xfrm>
          <a:prstGeom prst="rect">
            <a:avLst/>
          </a:prstGeom>
          <a:ln>
            <a:noFill/>
          </a:ln>
          <a:effectLst>
            <a:softEdge rad="112500"/>
          </a:effectLst>
        </p:spPr>
      </p:pic>
      <p:pic>
        <p:nvPicPr>
          <p:cNvPr id="2054" name="Picture 6" descr="http://4.bp.blogspot.com/-cUFV7XzrCFI/UzBbAeb2YhI/AAAAAAAAEEA/UpCwfTJZGkY/s1600/3.celojums.JPG"/>
          <p:cNvPicPr>
            <a:picLocks noChangeAspect="1" noChangeArrowheads="1"/>
          </p:cNvPicPr>
          <p:nvPr/>
        </p:nvPicPr>
        <p:blipFill>
          <a:blip r:embed="rId4" cstate="print"/>
          <a:srcRect/>
          <a:stretch>
            <a:fillRect/>
          </a:stretch>
        </p:blipFill>
        <p:spPr bwMode="auto">
          <a:xfrm>
            <a:off x="0" y="714356"/>
            <a:ext cx="9144000" cy="5946754"/>
          </a:xfrm>
          <a:prstGeom prst="rect">
            <a:avLst/>
          </a:prstGeom>
          <a:noFill/>
        </p:spPr>
      </p:pic>
      <p:pic>
        <p:nvPicPr>
          <p:cNvPr id="2058" name="Picture 10" descr="http://1.bp.blogspot.com/-9QlNQwlON4w/VE5ryavg8JI/AAAAAAAAE6Y/SVFWZWd_M7A/s1600/4.celojums.JPG"/>
          <p:cNvPicPr>
            <a:picLocks noChangeAspect="1" noChangeArrowheads="1"/>
          </p:cNvPicPr>
          <p:nvPr/>
        </p:nvPicPr>
        <p:blipFill>
          <a:blip r:embed="rId5" cstate="print"/>
          <a:srcRect/>
          <a:stretch>
            <a:fillRect/>
          </a:stretch>
        </p:blipFill>
        <p:spPr bwMode="auto">
          <a:xfrm>
            <a:off x="0" y="656346"/>
            <a:ext cx="9144000" cy="5987364"/>
          </a:xfrm>
          <a:prstGeom prst="rect">
            <a:avLst/>
          </a:prstGeom>
          <a:noFill/>
        </p:spPr>
      </p:pic>
    </p:spTree>
    <p:extLst>
      <p:ext uri="{BB962C8B-B14F-4D97-AF65-F5344CB8AC3E}">
        <p14:creationId xmlns:p14="http://schemas.microsoft.com/office/powerpoint/2010/main" xmlns="" val="2490641227"/>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20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52"/>
                                        </p:tgtEl>
                                        <p:attrNameLst>
                                          <p:attrName>style.visibility</p:attrName>
                                        </p:attrNameLst>
                                      </p:cBhvr>
                                      <p:to>
                                        <p:strVal val="visible"/>
                                      </p:to>
                                    </p:set>
                                    <p:animEffect transition="in" filter="fade">
                                      <p:cBhvr>
                                        <p:cTn id="17" dur="2000"/>
                                        <p:tgtEl>
                                          <p:spTgt spid="205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54"/>
                                        </p:tgtEl>
                                        <p:attrNameLst>
                                          <p:attrName>style.visibility</p:attrName>
                                        </p:attrNameLst>
                                      </p:cBhvr>
                                      <p:to>
                                        <p:strVal val="visible"/>
                                      </p:to>
                                    </p:set>
                                    <p:animEffect transition="in" filter="fade">
                                      <p:cBhvr>
                                        <p:cTn id="22" dur="2000"/>
                                        <p:tgtEl>
                                          <p:spTgt spid="205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58"/>
                                        </p:tgtEl>
                                        <p:attrNameLst>
                                          <p:attrName>style.visibility</p:attrName>
                                        </p:attrNameLst>
                                      </p:cBhvr>
                                      <p:to>
                                        <p:strVal val="visible"/>
                                      </p:to>
                                    </p:set>
                                    <p:animEffect transition="in" filter="fade">
                                      <p:cBhvr>
                                        <p:cTn id="27" dur="2000"/>
                                        <p:tgtEl>
                                          <p:spTgt spid="20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28625" y="0"/>
            <a:ext cx="8229600" cy="668338"/>
          </a:xfrm>
        </p:spPr>
        <p:txBody>
          <a:bodyPr>
            <a:normAutofit fontScale="90000"/>
          </a:bodyPr>
          <a:lstStyle/>
          <a:p>
            <a:pPr eaLnBrk="1" hangingPunct="1"/>
            <a:r>
              <a:rPr lang="lv-LV" sz="4000" b="1" smtClean="0">
                <a:solidFill>
                  <a:schemeClr val="tx1"/>
                </a:solidFill>
              </a:rPr>
              <a:t>Pasaules reliģiju TOP 15</a:t>
            </a:r>
          </a:p>
        </p:txBody>
      </p:sp>
      <p:sp>
        <p:nvSpPr>
          <p:cNvPr id="8" name="Rectangle 7"/>
          <p:cNvSpPr>
            <a:spLocks noChangeArrowheads="1"/>
          </p:cNvSpPr>
          <p:nvPr/>
        </p:nvSpPr>
        <p:spPr bwMode="auto">
          <a:xfrm>
            <a:off x="0" y="763588"/>
            <a:ext cx="8001000" cy="5807075"/>
          </a:xfrm>
          <a:prstGeom prst="rect">
            <a:avLst/>
          </a:prstGeom>
          <a:noFill/>
          <a:ln w="9525">
            <a:noFill/>
            <a:miter lim="800000"/>
            <a:headEnd/>
            <a:tailEnd/>
          </a:ln>
        </p:spPr>
        <p:txBody>
          <a:bodyPr>
            <a:spAutoFit/>
          </a:bodyPr>
          <a:lstStyle/>
          <a:p>
            <a:r>
              <a:rPr lang="lv-LV" sz="2500" b="1"/>
              <a:t>1. Kristietība</a:t>
            </a:r>
            <a:r>
              <a:rPr lang="lv-LV" sz="2500"/>
              <a:t> 2 miljardi </a:t>
            </a:r>
            <a:br>
              <a:rPr lang="lv-LV" sz="2500"/>
            </a:br>
            <a:r>
              <a:rPr lang="lv-LV" sz="2500" b="1"/>
              <a:t>2. Islāms</a:t>
            </a:r>
            <a:r>
              <a:rPr lang="lv-LV" sz="2500"/>
              <a:t> 1.3 miljardi </a:t>
            </a:r>
            <a:br>
              <a:rPr lang="lv-LV" sz="2500"/>
            </a:br>
            <a:r>
              <a:rPr lang="lv-LV" sz="2500" b="1"/>
              <a:t>3. Hinduisms</a:t>
            </a:r>
            <a:r>
              <a:rPr lang="lv-LV" sz="2500"/>
              <a:t> 940 miljoni</a:t>
            </a:r>
            <a:br>
              <a:rPr lang="lv-LV" sz="2500"/>
            </a:br>
            <a:r>
              <a:rPr lang="lv-LV" sz="2500" b="1"/>
              <a:t>4.</a:t>
            </a:r>
            <a:r>
              <a:rPr lang="lv-LV" sz="2500"/>
              <a:t> </a:t>
            </a:r>
            <a:r>
              <a:rPr lang="lv-LV" sz="2500" b="1"/>
              <a:t>Ateisti</a:t>
            </a:r>
            <a:r>
              <a:rPr lang="lv-LV" sz="2500"/>
              <a:t> 850 miljoni</a:t>
            </a:r>
            <a:br>
              <a:rPr lang="lv-LV" sz="2500"/>
            </a:br>
            <a:r>
              <a:rPr lang="lv-LV" sz="2500" b="1"/>
              <a:t>5. Budisms</a:t>
            </a:r>
            <a:r>
              <a:rPr lang="lv-LV" sz="2500"/>
              <a:t> 360 miljoni</a:t>
            </a:r>
            <a:r>
              <a:rPr lang="en-US" sz="2500"/>
              <a:t/>
            </a:r>
            <a:br>
              <a:rPr lang="en-US" sz="2500"/>
            </a:br>
            <a:r>
              <a:rPr lang="lv-LV" sz="2500" b="1"/>
              <a:t>6. Konfūcisms</a:t>
            </a:r>
            <a:r>
              <a:rPr lang="lv-LV" sz="2500"/>
              <a:t> 225 miljoni</a:t>
            </a:r>
            <a:br>
              <a:rPr lang="lv-LV" sz="2500"/>
            </a:br>
            <a:r>
              <a:rPr lang="lv-LV" sz="2500" b="1"/>
              <a:t>7. Āzijas cilšu reliģijas </a:t>
            </a:r>
            <a:r>
              <a:rPr lang="lv-LV" sz="2500"/>
              <a:t>150 miljoni</a:t>
            </a:r>
            <a:r>
              <a:rPr lang="lv-LV" sz="2500" b="1"/>
              <a:t/>
            </a:r>
            <a:br>
              <a:rPr lang="lv-LV" sz="2500" b="1"/>
            </a:br>
            <a:r>
              <a:rPr lang="lv-LV" sz="2500" b="1"/>
              <a:t>8. Āfrikas tradīcijas un Diaspora </a:t>
            </a:r>
            <a:r>
              <a:rPr lang="lv-LV" sz="2500"/>
              <a:t>95 miljoni</a:t>
            </a:r>
            <a:br>
              <a:rPr lang="lv-LV" sz="2500"/>
            </a:br>
            <a:r>
              <a:rPr lang="lv-LV" sz="2500" b="1"/>
              <a:t>9. Sikhisms</a:t>
            </a:r>
            <a:r>
              <a:rPr lang="lv-LV" sz="2500"/>
              <a:t> 23 miljoni</a:t>
            </a:r>
            <a:br>
              <a:rPr lang="lv-LV" sz="2500"/>
            </a:br>
            <a:r>
              <a:rPr lang="lv-LV" sz="2500" b="1"/>
              <a:t>10. Juhē (Ziemeļu Koreja)</a:t>
            </a:r>
            <a:r>
              <a:rPr lang="lv-LV" sz="2500"/>
              <a:t> 19 miljoni</a:t>
            </a:r>
            <a:br>
              <a:rPr lang="lv-LV" sz="2500"/>
            </a:br>
            <a:r>
              <a:rPr lang="lv-LV" sz="2500" b="1"/>
              <a:t>11. Spiritisms</a:t>
            </a:r>
            <a:r>
              <a:rPr lang="lv-LV" sz="2500"/>
              <a:t> 14 miljoni</a:t>
            </a:r>
            <a:br>
              <a:rPr lang="lv-LV" sz="2500"/>
            </a:br>
            <a:r>
              <a:rPr lang="lv-LV" sz="2500" b="1"/>
              <a:t>12.</a:t>
            </a:r>
            <a:r>
              <a:rPr lang="lv-LV" sz="2500"/>
              <a:t> </a:t>
            </a:r>
            <a:r>
              <a:rPr lang="lv-LV" sz="2500" b="1"/>
              <a:t>Jūdaisms</a:t>
            </a:r>
            <a:r>
              <a:rPr lang="lv-LV" sz="2500"/>
              <a:t> 14 miljoni</a:t>
            </a:r>
            <a:br>
              <a:rPr lang="lv-LV" sz="2500"/>
            </a:br>
            <a:r>
              <a:rPr lang="lv-LV" sz="2500" b="1"/>
              <a:t>13.</a:t>
            </a:r>
            <a:r>
              <a:rPr lang="lv-LV" sz="2500"/>
              <a:t> </a:t>
            </a:r>
            <a:r>
              <a:rPr lang="lv-LV" sz="2500" b="1"/>
              <a:t>Baha </a:t>
            </a:r>
            <a:r>
              <a:rPr lang="lv-LV" sz="2500"/>
              <a:t>6 miljoni</a:t>
            </a:r>
            <a:br>
              <a:rPr lang="lv-LV" sz="2500"/>
            </a:br>
            <a:r>
              <a:rPr lang="lv-LV" sz="2500" b="1"/>
              <a:t>14. Džainisms</a:t>
            </a:r>
            <a:r>
              <a:rPr lang="lv-LV" sz="2500"/>
              <a:t> 5 miljoni</a:t>
            </a:r>
            <a:br>
              <a:rPr lang="lv-LV" sz="2500"/>
            </a:br>
            <a:r>
              <a:rPr lang="lv-LV" sz="2500" b="1"/>
              <a:t>15. Sinto</a:t>
            </a:r>
            <a:r>
              <a:rPr lang="lv-LV" sz="2500"/>
              <a:t> 4 miljoni</a:t>
            </a:r>
          </a:p>
        </p:txBody>
      </p:sp>
      <p:pic>
        <p:nvPicPr>
          <p:cNvPr id="22530" name="Picture 2"/>
          <p:cNvPicPr>
            <a:picLocks noChangeAspect="1" noChangeArrowheads="1"/>
          </p:cNvPicPr>
          <p:nvPr/>
        </p:nvPicPr>
        <p:blipFill>
          <a:blip r:embed="rId2" cstate="print"/>
          <a:srcRect/>
          <a:stretch>
            <a:fillRect/>
          </a:stretch>
        </p:blipFill>
        <p:spPr bwMode="auto">
          <a:xfrm>
            <a:off x="5445919" y="696896"/>
            <a:ext cx="3431074" cy="2678732"/>
          </a:xfrm>
          <a:prstGeom prst="rect">
            <a:avLst/>
          </a:prstGeom>
          <a:ln>
            <a:noFill/>
          </a:ln>
          <a:effectLst>
            <a:softEdge rad="112500"/>
          </a:effectLst>
        </p:spPr>
      </p:pic>
      <p:pic>
        <p:nvPicPr>
          <p:cNvPr id="22531" name="Picture 3"/>
          <p:cNvPicPr>
            <a:picLocks noChangeAspect="1" noChangeArrowheads="1"/>
          </p:cNvPicPr>
          <p:nvPr/>
        </p:nvPicPr>
        <p:blipFill>
          <a:blip r:embed="rId3" cstate="print"/>
          <a:srcRect/>
          <a:stretch>
            <a:fillRect/>
          </a:stretch>
        </p:blipFill>
        <p:spPr bwMode="auto">
          <a:xfrm>
            <a:off x="5608890" y="3865808"/>
            <a:ext cx="3261838" cy="27318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102" name="Slide Number Placeholder 6"/>
          <p:cNvSpPr>
            <a:spLocks noGrp="1"/>
          </p:cNvSpPr>
          <p:nvPr>
            <p:ph type="sldNum" sz="quarter" idx="12"/>
          </p:nvPr>
        </p:nvSpPr>
        <p:spPr>
          <a:noFill/>
        </p:spPr>
        <p:txBody>
          <a:bodyPr/>
          <a:lstStyle/>
          <a:p>
            <a:fld id="{DE92781B-FD3D-4184-B86C-FC138BB7F56F}" type="slidenum">
              <a:rPr lang="lv-LV" smtClean="0"/>
              <a:pPr/>
              <a:t>12</a:t>
            </a:fld>
            <a:endParaRPr lang="lv-LV" smtClean="0"/>
          </a:p>
        </p:txBody>
      </p:sp>
    </p:spTree>
    <p:extLst>
      <p:ext uri="{BB962C8B-B14F-4D97-AF65-F5344CB8AC3E}">
        <p14:creationId xmlns:p14="http://schemas.microsoft.com/office/powerpoint/2010/main" xmlns="" val="3255229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ppt_x"/>
                                          </p:val>
                                        </p:tav>
                                        <p:tav tm="100000">
                                          <p:val>
                                            <p:strVal val="#ppt_x"/>
                                          </p:val>
                                        </p:tav>
                                      </p:tavLst>
                                    </p:anim>
                                    <p:anim calcmode="lin" valueType="num">
                                      <p:cBhvr additive="base">
                                        <p:cTn id="8" dur="500" fill="hold"/>
                                        <p:tgtEl>
                                          <p:spTgt spid="1126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9" presetClass="entr" presetSubtype="0" fill="hold" nodeType="afterEffect">
                                  <p:stCondLst>
                                    <p:cond delay="0"/>
                                  </p:stCondLst>
                                  <p:childTnLst>
                                    <p:set>
                                      <p:cBhvr>
                                        <p:cTn id="16" dur="1" fill="hold">
                                          <p:stCondLst>
                                            <p:cond delay="0"/>
                                          </p:stCondLst>
                                        </p:cTn>
                                        <p:tgtEl>
                                          <p:spTgt spid="22530"/>
                                        </p:tgtEl>
                                        <p:attrNameLst>
                                          <p:attrName>style.visibility</p:attrName>
                                        </p:attrNameLst>
                                      </p:cBhvr>
                                      <p:to>
                                        <p:strVal val="visible"/>
                                      </p:to>
                                    </p:set>
                                    <p:animEffect transition="in" filter="dissolve">
                                      <p:cBhvr>
                                        <p:cTn id="17" dur="500"/>
                                        <p:tgtEl>
                                          <p:spTgt spid="22530"/>
                                        </p:tgtEl>
                                      </p:cBhvr>
                                    </p:animEffect>
                                  </p:childTnLst>
                                </p:cTn>
                              </p:par>
                            </p:childTnLst>
                          </p:cTn>
                        </p:par>
                        <p:par>
                          <p:cTn id="18" fill="hold">
                            <p:stCondLst>
                              <p:cond delay="1500"/>
                            </p:stCondLst>
                            <p:childTnLst>
                              <p:par>
                                <p:cTn id="19" presetID="9" presetClass="entr" presetSubtype="0" fill="hold" nodeType="afterEffect">
                                  <p:stCondLst>
                                    <p:cond delay="0"/>
                                  </p:stCondLst>
                                  <p:childTnLst>
                                    <p:set>
                                      <p:cBhvr>
                                        <p:cTn id="20" dur="1" fill="hold">
                                          <p:stCondLst>
                                            <p:cond delay="0"/>
                                          </p:stCondLst>
                                        </p:cTn>
                                        <p:tgtEl>
                                          <p:spTgt spid="22531"/>
                                        </p:tgtEl>
                                        <p:attrNameLst>
                                          <p:attrName>style.visibility</p:attrName>
                                        </p:attrNameLst>
                                      </p:cBhvr>
                                      <p:to>
                                        <p:strVal val="visible"/>
                                      </p:to>
                                    </p:set>
                                    <p:animEffect transition="in" filter="dissolve">
                                      <p:cBhvr>
                                        <p:cTn id="21" dur="500"/>
                                        <p:tgtEl>
                                          <p:spTgt spid="22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E2417AC1-9083-4E14-8407-18617EC14D49}" type="slidenum">
              <a:rPr lang="lv-LV" sz="1400"/>
              <a:pPr algn="r"/>
              <a:t>13</a:t>
            </a:fld>
            <a:endParaRPr lang="lv-LV" sz="1400"/>
          </a:p>
        </p:txBody>
      </p:sp>
      <p:sp>
        <p:nvSpPr>
          <p:cNvPr id="3075"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D65B135F-B5DF-43F2-8525-5D53C55197D7}" type="slidenum">
              <a:rPr lang="lv-LV" sz="1400"/>
              <a:pPr algn="r"/>
              <a:t>13</a:t>
            </a:fld>
            <a:endParaRPr lang="lv-LV" sz="1400"/>
          </a:p>
        </p:txBody>
      </p:sp>
      <p:sp>
        <p:nvSpPr>
          <p:cNvPr id="6" name="Rectangle 2"/>
          <p:cNvSpPr>
            <a:spLocks noChangeArrowheads="1"/>
          </p:cNvSpPr>
          <p:nvPr/>
        </p:nvSpPr>
        <p:spPr bwMode="auto">
          <a:xfrm>
            <a:off x="0" y="0"/>
            <a:ext cx="9144000" cy="646331"/>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3600" b="1" dirty="0" smtClean="0">
                <a:latin typeface="+mj-lt"/>
                <a:ea typeface="+mj-ea"/>
                <a:cs typeface="+mj-cs"/>
              </a:rPr>
              <a:t>Jēzus aicina mūs darboties Viņa misijā</a:t>
            </a:r>
            <a:endParaRPr lang="lv-LV" sz="3600" b="1" dirty="0">
              <a:latin typeface="+mj-lt"/>
              <a:ea typeface="+mj-ea"/>
              <a:cs typeface="+mj-cs"/>
            </a:endParaRPr>
          </a:p>
        </p:txBody>
      </p:sp>
      <p:sp>
        <p:nvSpPr>
          <p:cNvPr id="8" name="Rectangle 7"/>
          <p:cNvSpPr>
            <a:spLocks noChangeArrowheads="1"/>
          </p:cNvSpPr>
          <p:nvPr/>
        </p:nvSpPr>
        <p:spPr bwMode="auto">
          <a:xfrm>
            <a:off x="0" y="714356"/>
            <a:ext cx="9144000" cy="2677656"/>
          </a:xfrm>
          <a:prstGeom prst="rect">
            <a:avLst/>
          </a:prstGeom>
          <a:noFill/>
          <a:ln w="9525">
            <a:noFill/>
            <a:miter lim="800000"/>
            <a:headEnd/>
            <a:tailEnd/>
          </a:ln>
        </p:spPr>
        <p:txBody>
          <a:bodyPr wrap="square">
            <a:spAutoFit/>
          </a:bodyPr>
          <a:lstStyle/>
          <a:p>
            <a:pPr algn="just" eaLnBrk="0" hangingPunct="0">
              <a:buFont typeface="Arial" pitchFamily="34" charset="0"/>
              <a:buChar char="•"/>
            </a:pPr>
            <a:r>
              <a:rPr lang="lv-LV" sz="2400" dirty="0" smtClean="0">
                <a:cs typeface="Arial" charset="0"/>
              </a:rPr>
              <a:t>“</a:t>
            </a:r>
            <a:r>
              <a:rPr lang="lv-LV" sz="2400" i="1" dirty="0" smtClean="0">
                <a:cs typeface="Arial" charset="0"/>
              </a:rPr>
              <a:t>Kā </a:t>
            </a:r>
            <a:r>
              <a:rPr lang="lv-LV" sz="2400" b="1" i="1" dirty="0" smtClean="0">
                <a:cs typeface="Arial" charset="0"/>
              </a:rPr>
              <a:t>Tēvs Mani sūtījis</a:t>
            </a:r>
            <a:r>
              <a:rPr lang="lv-LV" sz="2400" i="1" dirty="0" smtClean="0">
                <a:cs typeface="Arial" charset="0"/>
              </a:rPr>
              <a:t>, tā </a:t>
            </a:r>
            <a:r>
              <a:rPr lang="lv-LV" sz="2400" b="1" i="1" dirty="0" smtClean="0">
                <a:cs typeface="Arial" charset="0"/>
              </a:rPr>
              <a:t>Es jūs sūtu</a:t>
            </a:r>
            <a:r>
              <a:rPr lang="lv-LV" sz="2400" dirty="0" smtClean="0">
                <a:cs typeface="Arial" charset="0"/>
              </a:rPr>
              <a:t>.“ (Jņ.20:21)</a:t>
            </a:r>
          </a:p>
          <a:p>
            <a:pPr algn="just" eaLnBrk="0" hangingPunct="0">
              <a:buFont typeface="Arial" pitchFamily="34" charset="0"/>
              <a:buChar char="•"/>
            </a:pPr>
            <a:r>
              <a:rPr lang="lv-LV" sz="2400" dirty="0" smtClean="0">
                <a:cs typeface="Arial" charset="0"/>
              </a:rPr>
              <a:t>“</a:t>
            </a:r>
            <a:r>
              <a:rPr lang="lv-LV" sz="2400" b="1" i="1" dirty="0" smtClean="0">
                <a:cs typeface="Arial" charset="0"/>
              </a:rPr>
              <a:t>Ejiet un dariet par mācekļiem visas tautas</a:t>
            </a:r>
            <a:r>
              <a:rPr lang="lv-LV" sz="2400" dirty="0" smtClean="0">
                <a:cs typeface="Arial" charset="0"/>
              </a:rPr>
              <a:t>” (Mt.28:19)</a:t>
            </a:r>
          </a:p>
          <a:p>
            <a:pPr algn="just" eaLnBrk="0" hangingPunct="0">
              <a:buFont typeface="Arial" pitchFamily="34" charset="0"/>
              <a:buChar char="•"/>
            </a:pPr>
            <a:r>
              <a:rPr lang="lv-LV" sz="2400" dirty="0" smtClean="0">
                <a:cs typeface="Arial" charset="0"/>
              </a:rPr>
              <a:t>“</a:t>
            </a:r>
            <a:r>
              <a:rPr lang="lv-LV" sz="2400" i="1" dirty="0" smtClean="0">
                <a:cs typeface="Arial" charset="0"/>
              </a:rPr>
              <a:t>Viņa Vārdā būs </a:t>
            </a:r>
            <a:r>
              <a:rPr lang="lv-LV" sz="2400" b="1" i="1" dirty="0" smtClean="0">
                <a:cs typeface="Arial" charset="0"/>
              </a:rPr>
              <a:t>sludināt atgriešanos un grēku piedošanu </a:t>
            </a:r>
            <a:r>
              <a:rPr lang="lv-LV" sz="2400" i="1" dirty="0" smtClean="0">
                <a:cs typeface="Arial" charset="0"/>
              </a:rPr>
              <a:t>visām tautām</a:t>
            </a:r>
            <a:r>
              <a:rPr lang="lv-LV" sz="2400" dirty="0" smtClean="0">
                <a:cs typeface="Arial" charset="0"/>
              </a:rPr>
              <a:t>” (Lk.24:47)</a:t>
            </a:r>
          </a:p>
          <a:p>
            <a:pPr algn="just" eaLnBrk="0" hangingPunct="0">
              <a:buFont typeface="Arial" pitchFamily="34" charset="0"/>
              <a:buChar char="•"/>
            </a:pPr>
            <a:r>
              <a:rPr lang="lv-LV" sz="2400" dirty="0" smtClean="0">
                <a:cs typeface="Arial" charset="0"/>
              </a:rPr>
              <a:t>“</a:t>
            </a:r>
            <a:r>
              <a:rPr lang="lv-LV" sz="2400" i="1" dirty="0" smtClean="0">
                <a:cs typeface="Arial" charset="0"/>
              </a:rPr>
              <a:t>Jūs būsiet </a:t>
            </a:r>
            <a:r>
              <a:rPr lang="lv-LV" sz="2400" b="1" i="1" dirty="0" smtClean="0">
                <a:cs typeface="Arial" charset="0"/>
              </a:rPr>
              <a:t>mani liecinieki </a:t>
            </a:r>
            <a:r>
              <a:rPr lang="lv-LV" sz="2400" i="1" dirty="0" smtClean="0">
                <a:cs typeface="Arial" charset="0"/>
              </a:rPr>
              <a:t>kā </a:t>
            </a:r>
            <a:r>
              <a:rPr lang="lv-LV" sz="2400" b="1" i="1" dirty="0" err="1" smtClean="0">
                <a:cs typeface="Arial" charset="0"/>
              </a:rPr>
              <a:t>Jeruzālemē</a:t>
            </a:r>
            <a:r>
              <a:rPr lang="lv-LV" sz="2400" i="1" dirty="0" smtClean="0">
                <a:cs typeface="Arial" charset="0"/>
              </a:rPr>
              <a:t>, tā visā </a:t>
            </a:r>
            <a:r>
              <a:rPr lang="lv-LV" sz="2400" b="1" i="1" dirty="0" smtClean="0">
                <a:cs typeface="Arial" charset="0"/>
              </a:rPr>
              <a:t>Jūdejā</a:t>
            </a:r>
            <a:r>
              <a:rPr lang="lv-LV" sz="2400" i="1" dirty="0" smtClean="0">
                <a:cs typeface="Arial" charset="0"/>
              </a:rPr>
              <a:t> un </a:t>
            </a:r>
            <a:r>
              <a:rPr lang="lv-LV" sz="2400" b="1" i="1" dirty="0" smtClean="0">
                <a:cs typeface="Arial" charset="0"/>
              </a:rPr>
              <a:t>Samarijā</a:t>
            </a:r>
            <a:r>
              <a:rPr lang="lv-LV" sz="2400" i="1" dirty="0" smtClean="0">
                <a:cs typeface="Arial" charset="0"/>
              </a:rPr>
              <a:t> un līdz pašam </a:t>
            </a:r>
            <a:r>
              <a:rPr lang="lv-LV" sz="2400" b="1" i="1" dirty="0" smtClean="0">
                <a:cs typeface="Arial" charset="0"/>
              </a:rPr>
              <a:t>pasaules galam</a:t>
            </a:r>
            <a:r>
              <a:rPr lang="lv-LV" sz="2400" i="1" dirty="0" smtClean="0">
                <a:cs typeface="Arial" charset="0"/>
              </a:rPr>
              <a:t>.</a:t>
            </a:r>
            <a:r>
              <a:rPr lang="lv-LV" sz="2400" dirty="0" smtClean="0">
                <a:cs typeface="Arial" charset="0"/>
              </a:rPr>
              <a:t>” (Ap.d.1:8)</a:t>
            </a:r>
          </a:p>
          <a:p>
            <a:pPr algn="just" eaLnBrk="0" hangingPunct="0">
              <a:buFont typeface="Arial" pitchFamily="34" charset="0"/>
              <a:buChar char="•"/>
            </a:pPr>
            <a:endParaRPr lang="lv-LV" sz="2400" dirty="0" smtClean="0">
              <a:cs typeface="Arial" charset="0"/>
            </a:endParaRPr>
          </a:p>
        </p:txBody>
      </p:sp>
      <p:pic>
        <p:nvPicPr>
          <p:cNvPr id="29698" name="Picture 2" descr="Attēlu rezultāti vaicājumam “jesus with disciples”"/>
          <p:cNvPicPr>
            <a:picLocks noChangeAspect="1" noChangeArrowheads="1"/>
          </p:cNvPicPr>
          <p:nvPr/>
        </p:nvPicPr>
        <p:blipFill>
          <a:blip r:embed="rId2" cstate="print"/>
          <a:srcRect/>
          <a:stretch>
            <a:fillRect/>
          </a:stretch>
        </p:blipFill>
        <p:spPr bwMode="auto">
          <a:xfrm>
            <a:off x="785786" y="3392012"/>
            <a:ext cx="7500990" cy="3465988"/>
          </a:xfrm>
          <a:prstGeom prst="rect">
            <a:avLst/>
          </a:prstGeom>
          <a:ln>
            <a:noFill/>
          </a:ln>
          <a:effectLst>
            <a:softEdge rad="112500"/>
          </a:effectLst>
        </p:spPr>
      </p:pic>
    </p:spTree>
    <p:extLst>
      <p:ext uri="{BB962C8B-B14F-4D97-AF65-F5344CB8AC3E}">
        <p14:creationId xmlns:p14="http://schemas.microsoft.com/office/powerpoint/2010/main" xmlns="" val="2020969977"/>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29698"/>
                                        </p:tgtEl>
                                        <p:attrNameLst>
                                          <p:attrName>style.visibility</p:attrName>
                                        </p:attrNameLst>
                                      </p:cBhvr>
                                      <p:to>
                                        <p:strVal val="visible"/>
                                      </p:to>
                                    </p:set>
                                    <p:animEffect transition="in" filter="fade">
                                      <p:cBhvr>
                                        <p:cTn id="10" dur="2000"/>
                                        <p:tgtEl>
                                          <p:spTgt spid="29698"/>
                                        </p:tgtEl>
                                      </p:cBhvr>
                                    </p:animEffect>
                                  </p:childTnLst>
                                </p:cTn>
                              </p:par>
                            </p:childTnLst>
                          </p:cTn>
                        </p:par>
                        <p:par>
                          <p:cTn id="11" fill="hold">
                            <p:stCondLst>
                              <p:cond delay="2000"/>
                            </p:stCondLst>
                            <p:childTnLst>
                              <p:par>
                                <p:cTn id="12" presetID="2" presetClass="entr" presetSubtype="4" fill="hold" nodeType="after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anim calcmode="lin" valueType="num">
                                      <p:cBhvr additive="base">
                                        <p:cTn id="14"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anim calcmode="lin" valueType="num">
                                      <p:cBhvr additive="base">
                                        <p:cTn id="19"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8">
                                            <p:txEl>
                                              <p:pRg st="2" end="2"/>
                                            </p:txEl>
                                          </p:spTgt>
                                        </p:tgtEl>
                                        <p:attrNameLst>
                                          <p:attrName>style.visibility</p:attrName>
                                        </p:attrNameLst>
                                      </p:cBhvr>
                                      <p:to>
                                        <p:strVal val="visible"/>
                                      </p:to>
                                    </p:set>
                                    <p:anim calcmode="lin" valueType="num">
                                      <p:cBhvr additive="base">
                                        <p:cTn id="24"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8">
                                            <p:txEl>
                                              <p:pRg st="3" end="3"/>
                                            </p:txEl>
                                          </p:spTgt>
                                        </p:tgtEl>
                                        <p:attrNameLst>
                                          <p:attrName>style.visibility</p:attrName>
                                        </p:attrNameLst>
                                      </p:cBhvr>
                                      <p:to>
                                        <p:strVal val="visible"/>
                                      </p:to>
                                    </p:set>
                                    <p:anim calcmode="lin" valueType="num">
                                      <p:cBhvr additive="base">
                                        <p:cTn id="29"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7"/>
          <p:cNvPicPr>
            <a:picLocks noChangeAspect="1" noChangeArrowheads="1"/>
          </p:cNvPicPr>
          <p:nvPr/>
        </p:nvPicPr>
        <p:blipFill>
          <a:blip r:embed="rId2" cstate="print"/>
          <a:srcRect/>
          <a:stretch>
            <a:fillRect/>
          </a:stretch>
        </p:blipFill>
        <p:spPr bwMode="auto">
          <a:xfrm>
            <a:off x="285720" y="1857364"/>
            <a:ext cx="8617529" cy="485778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Rectangle 2"/>
          <p:cNvSpPr>
            <a:spLocks noChangeArrowheads="1"/>
          </p:cNvSpPr>
          <p:nvPr/>
        </p:nvSpPr>
        <p:spPr bwMode="auto">
          <a:xfrm>
            <a:off x="0" y="0"/>
            <a:ext cx="9144000" cy="2618666"/>
          </a:xfrm>
          <a:prstGeom prst="rect">
            <a:avLst/>
          </a:prstGeom>
          <a:noFill/>
          <a:ln w="9525">
            <a:noFill/>
            <a:miter lim="800000"/>
            <a:headEnd/>
            <a:tailEnd/>
          </a:ln>
          <a:effectLst/>
        </p:spPr>
        <p:txBody>
          <a:bodyPr>
            <a:spAutoFit/>
          </a:bodyPr>
          <a:lstStyle/>
          <a:p>
            <a:pPr marL="514350" indent="-514350" eaLnBrk="0" hangingPunct="0">
              <a:lnSpc>
                <a:spcPct val="114000"/>
              </a:lnSpc>
            </a:pPr>
            <a:r>
              <a:rPr lang="lv-LV" sz="3600" dirty="0" smtClean="0"/>
              <a:t>Mācekļu darināšanas misijā mācītājiem un citiem cilvēkiem jādarbojas kopā</a:t>
            </a:r>
            <a:endParaRPr lang="lv-LV" sz="3600" b="1" dirty="0" smtClean="0">
              <a:cs typeface="Arial" charset="0"/>
            </a:endParaRPr>
          </a:p>
          <a:p>
            <a:pPr marL="514350" indent="-514350" algn="r" eaLnBrk="0" hangingPunct="0">
              <a:lnSpc>
                <a:spcPct val="114000"/>
              </a:lnSpc>
            </a:pPr>
            <a:r>
              <a:rPr lang="lv-LV" sz="3600" b="1" dirty="0" smtClean="0">
                <a:cs typeface="Arial" charset="0"/>
              </a:rPr>
              <a:t>“</a:t>
            </a:r>
            <a:r>
              <a:rPr lang="lv-LV" sz="3600" b="1" dirty="0" smtClean="0">
                <a:cs typeface="Arial" charset="0"/>
              </a:rPr>
              <a:t>Vietējā draudze ir pasaules cerība.” (</a:t>
            </a:r>
            <a:r>
              <a:rPr lang="lv-LV" sz="3600" b="1" dirty="0" err="1" smtClean="0">
                <a:cs typeface="Arial" charset="0"/>
              </a:rPr>
              <a:t>B.Hybels</a:t>
            </a:r>
            <a:r>
              <a:rPr lang="lv-LV" sz="3600" b="1" dirty="0" smtClean="0">
                <a:cs typeface="Arial" charset="0"/>
              </a:rPr>
              <a:t>)</a:t>
            </a:r>
          </a:p>
        </p:txBody>
      </p:sp>
    </p:spTree>
    <p:extLst>
      <p:ext uri="{BB962C8B-B14F-4D97-AF65-F5344CB8AC3E}">
        <p14:creationId xmlns:p14="http://schemas.microsoft.com/office/powerpoint/2010/main" xmlns="" val="2219357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6"/>
          <p:cNvSpPr>
            <a:spLocks noGrp="1" noChangeArrowheads="1"/>
          </p:cNvSpPr>
          <p:nvPr>
            <p:ph type="sldNum" sz="quarter" idx="12"/>
          </p:nvPr>
        </p:nvSpPr>
        <p:spPr>
          <a:noFill/>
        </p:spPr>
        <p:txBody>
          <a:bodyPr/>
          <a:lstStyle/>
          <a:p>
            <a:fld id="{907E379B-D042-46F4-B5D1-BD8EDD752907}" type="slidenum">
              <a:rPr lang="lv-LV" smtClean="0"/>
              <a:pPr/>
              <a:t>15</a:t>
            </a:fld>
            <a:endParaRPr lang="lv-LV" smtClean="0"/>
          </a:p>
        </p:txBody>
      </p:sp>
      <p:pic>
        <p:nvPicPr>
          <p:cNvPr id="7" name="Picture 6" descr="Bildergebnis für arkls"/>
          <p:cNvPicPr>
            <a:picLocks noChangeAspect="1" noChangeArrowheads="1"/>
          </p:cNvPicPr>
          <p:nvPr/>
        </p:nvPicPr>
        <p:blipFill>
          <a:blip r:embed="rId2" cstate="print"/>
          <a:srcRect/>
          <a:stretch>
            <a:fillRect/>
          </a:stretch>
        </p:blipFill>
        <p:spPr bwMode="auto">
          <a:xfrm>
            <a:off x="0" y="3786190"/>
            <a:ext cx="9144000" cy="30718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Picture 2" descr="Bildergebnis für kultivator für traktor"/>
          <p:cNvPicPr>
            <a:picLocks noChangeAspect="1" noChangeArrowheads="1"/>
          </p:cNvPicPr>
          <p:nvPr/>
        </p:nvPicPr>
        <p:blipFill>
          <a:blip r:embed="rId3" cstate="print"/>
          <a:srcRect/>
          <a:stretch>
            <a:fillRect/>
          </a:stretch>
        </p:blipFill>
        <p:spPr bwMode="auto">
          <a:xfrm>
            <a:off x="0" y="3796397"/>
            <a:ext cx="9144000" cy="30616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2" descr="Bildergebnis für sowing"/>
          <p:cNvPicPr>
            <a:picLocks noChangeAspect="1" noChangeArrowheads="1"/>
          </p:cNvPicPr>
          <p:nvPr/>
        </p:nvPicPr>
        <p:blipFill>
          <a:blip r:embed="rId4" cstate="print"/>
          <a:srcRect/>
          <a:stretch>
            <a:fillRect/>
          </a:stretch>
        </p:blipFill>
        <p:spPr bwMode="auto">
          <a:xfrm>
            <a:off x="0" y="3717309"/>
            <a:ext cx="9144000" cy="314069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Picture 2" descr="Bildergebnis für watering"/>
          <p:cNvPicPr>
            <a:picLocks noChangeAspect="1" noChangeArrowheads="1"/>
          </p:cNvPicPr>
          <p:nvPr/>
        </p:nvPicPr>
        <p:blipFill>
          <a:blip r:embed="rId5" cstate="print"/>
          <a:srcRect/>
          <a:stretch>
            <a:fillRect/>
          </a:stretch>
        </p:blipFill>
        <p:spPr bwMode="auto">
          <a:xfrm>
            <a:off x="0" y="3723419"/>
            <a:ext cx="9144000" cy="31345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Picture 7" descr="weeding"/>
          <p:cNvPicPr>
            <a:picLocks noChangeAspect="1" noChangeArrowheads="1"/>
          </p:cNvPicPr>
          <p:nvPr/>
        </p:nvPicPr>
        <p:blipFill>
          <a:blip r:embed="rId6" cstate="print"/>
          <a:srcRect/>
          <a:stretch>
            <a:fillRect/>
          </a:stretch>
        </p:blipFill>
        <p:spPr bwMode="auto">
          <a:xfrm>
            <a:off x="0" y="3714751"/>
            <a:ext cx="9144000" cy="31075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6626" name="Picture 2"/>
          <p:cNvPicPr>
            <a:picLocks noChangeAspect="1" noChangeArrowheads="1"/>
          </p:cNvPicPr>
          <p:nvPr/>
        </p:nvPicPr>
        <p:blipFill>
          <a:blip r:embed="rId7" cstate="print"/>
          <a:srcRect/>
          <a:stretch>
            <a:fillRect/>
          </a:stretch>
        </p:blipFill>
        <p:spPr bwMode="auto">
          <a:xfrm>
            <a:off x="0" y="3690542"/>
            <a:ext cx="9144000" cy="31674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3" name="Rectangle 2"/>
          <p:cNvSpPr>
            <a:spLocks noGrp="1" noChangeArrowheads="1"/>
          </p:cNvSpPr>
          <p:nvPr>
            <p:ph type="title"/>
          </p:nvPr>
        </p:nvSpPr>
        <p:spPr>
          <a:xfrm>
            <a:off x="250825" y="0"/>
            <a:ext cx="8175625" cy="642938"/>
          </a:xfrm>
        </p:spPr>
        <p:txBody>
          <a:bodyPr/>
          <a:lstStyle/>
          <a:p>
            <a:pPr algn="l">
              <a:defRPr/>
            </a:pPr>
            <a:r>
              <a:rPr lang="lv-LV" b="1" dirty="0" smtClean="0">
                <a:solidFill>
                  <a:schemeClr val="tx1"/>
                </a:solidFill>
              </a:rPr>
              <a:t>Garīga zemkopība:</a:t>
            </a:r>
          </a:p>
        </p:txBody>
      </p:sp>
      <p:sp>
        <p:nvSpPr>
          <p:cNvPr id="14" name="Rectangle 13"/>
          <p:cNvSpPr>
            <a:spLocks noChangeArrowheads="1"/>
          </p:cNvSpPr>
          <p:nvPr/>
        </p:nvSpPr>
        <p:spPr bwMode="auto">
          <a:xfrm>
            <a:off x="0" y="534771"/>
            <a:ext cx="9144000" cy="3108543"/>
          </a:xfrm>
          <a:prstGeom prst="rect">
            <a:avLst/>
          </a:prstGeom>
          <a:noFill/>
          <a:ln w="9525">
            <a:noFill/>
            <a:miter lim="800000"/>
            <a:headEnd/>
            <a:tailEnd/>
          </a:ln>
        </p:spPr>
        <p:txBody>
          <a:bodyPr>
            <a:spAutoFit/>
          </a:bodyPr>
          <a:lstStyle/>
          <a:p>
            <a:pPr>
              <a:buFont typeface="Arial" charset="0"/>
              <a:buChar char="•"/>
            </a:pPr>
            <a:r>
              <a:rPr lang="lv-LV" sz="2800" b="1" dirty="0" smtClean="0"/>
              <a:t>Aršana </a:t>
            </a:r>
            <a:r>
              <a:rPr lang="lv-LV" sz="2800" b="1" dirty="0"/>
              <a:t>– Lūgšana, </a:t>
            </a:r>
          </a:p>
          <a:p>
            <a:pPr>
              <a:buFontTx/>
              <a:buChar char="•"/>
            </a:pPr>
            <a:r>
              <a:rPr lang="lv-LV" sz="2800" b="1" dirty="0" smtClean="0"/>
              <a:t>Ecēšana </a:t>
            </a:r>
            <a:r>
              <a:rPr lang="lv-LV" sz="2800" b="1" dirty="0"/>
              <a:t>– Attiecību veidošana, </a:t>
            </a:r>
          </a:p>
          <a:p>
            <a:pPr>
              <a:buFontTx/>
              <a:buChar char="•"/>
            </a:pPr>
            <a:r>
              <a:rPr lang="lv-LV" sz="2800" b="1" dirty="0"/>
              <a:t>Sēšana – Dieva vārda sēšana, </a:t>
            </a:r>
          </a:p>
          <a:p>
            <a:pPr>
              <a:buFontTx/>
              <a:buChar char="•"/>
            </a:pPr>
            <a:r>
              <a:rPr lang="lv-LV" sz="2800" b="1" dirty="0"/>
              <a:t>Laistīšana – Augšana</a:t>
            </a:r>
            <a:r>
              <a:rPr lang="lv-LV" sz="2800" dirty="0"/>
              <a:t> </a:t>
            </a:r>
            <a:r>
              <a:rPr lang="lv-LV" sz="2800" b="1" dirty="0"/>
              <a:t>ar Dieva vārdu,</a:t>
            </a:r>
          </a:p>
          <a:p>
            <a:pPr>
              <a:buFontTx/>
              <a:buChar char="•"/>
            </a:pPr>
            <a:r>
              <a:rPr lang="lv-LV" sz="2800" b="1" dirty="0"/>
              <a:t>Ravēšana – Norobežošanās no maldiem, </a:t>
            </a:r>
          </a:p>
          <a:p>
            <a:pPr>
              <a:buFontTx/>
              <a:buChar char="•"/>
            </a:pPr>
            <a:r>
              <a:rPr lang="lv-LV" sz="2800" b="1" dirty="0"/>
              <a:t>Ražas ievākšana </a:t>
            </a:r>
            <a:r>
              <a:rPr lang="lv-LV" sz="2800" b="1" dirty="0" smtClean="0"/>
              <a:t>– Aicināšana pievienoties</a:t>
            </a:r>
            <a:r>
              <a:rPr lang="lv-LV" sz="2800" dirty="0" smtClean="0"/>
              <a:t> </a:t>
            </a:r>
            <a:r>
              <a:rPr lang="lv-LV" sz="2800" b="1" dirty="0"/>
              <a:t>Baznīcas</a:t>
            </a:r>
            <a:r>
              <a:rPr lang="lv-LV" sz="2800" dirty="0"/>
              <a:t> </a:t>
            </a:r>
            <a:r>
              <a:rPr lang="lv-LV" sz="2800" b="1" dirty="0" smtClean="0"/>
              <a:t>kopībai</a:t>
            </a:r>
            <a:endParaRPr lang="lv-LV" sz="2800" b="1" dirty="0"/>
          </a:p>
        </p:txBody>
      </p:sp>
      <p:sp>
        <p:nvSpPr>
          <p:cNvPr id="15" name="Rectangle 14"/>
          <p:cNvSpPr>
            <a:spLocks noChangeArrowheads="1"/>
          </p:cNvSpPr>
          <p:nvPr/>
        </p:nvSpPr>
        <p:spPr bwMode="auto">
          <a:xfrm>
            <a:off x="6300788" y="0"/>
            <a:ext cx="2843212" cy="2246312"/>
          </a:xfrm>
          <a:prstGeom prst="rect">
            <a:avLst/>
          </a:prstGeom>
          <a:noFill/>
          <a:ln w="9525">
            <a:noFill/>
            <a:miter lim="800000"/>
            <a:headEnd/>
            <a:tailEnd/>
          </a:ln>
        </p:spPr>
        <p:txBody>
          <a:bodyPr>
            <a:spAutoFit/>
          </a:bodyPr>
          <a:lstStyle/>
          <a:p>
            <a:pPr algn="r"/>
            <a:r>
              <a:rPr lang="lv-LV" sz="2800" dirty="0"/>
              <a:t>“</a:t>
            </a:r>
            <a:r>
              <a:rPr lang="lv-LV" sz="2800" i="1" dirty="0"/>
              <a:t>Jo še piepildās vārds, ka cits ir, kas sēj, un cits, kas pļauj.” </a:t>
            </a:r>
            <a:r>
              <a:rPr lang="lv-LV" sz="2800" dirty="0"/>
              <a:t>(Jņ.4:37)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14">
                                            <p:txEl>
                                              <p:pRg st="0" end="0"/>
                                            </p:txEl>
                                          </p:spTgt>
                                        </p:tgtEl>
                                        <p:attrNameLst>
                                          <p:attrName>style.visibility</p:attrName>
                                        </p:attrNameLst>
                                      </p:cBhvr>
                                      <p:to>
                                        <p:strVal val="visible"/>
                                      </p:to>
                                    </p:set>
                                    <p:anim calcmode="lin" valueType="num">
                                      <p:cBhvr additive="base">
                                        <p:cTn id="16"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14">
                                            <p:txEl>
                                              <p:pRg st="1" end="1"/>
                                            </p:txEl>
                                          </p:spTgt>
                                        </p:tgtEl>
                                        <p:attrNameLst>
                                          <p:attrName>style.visibility</p:attrName>
                                        </p:attrNameLst>
                                      </p:cBhvr>
                                      <p:to>
                                        <p:strVal val="visible"/>
                                      </p:to>
                                    </p:set>
                                    <p:anim calcmode="lin" valueType="num">
                                      <p:cBhvr additive="base">
                                        <p:cTn id="21"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14">
                                            <p:txEl>
                                              <p:pRg st="2" end="2"/>
                                            </p:txEl>
                                          </p:spTgt>
                                        </p:tgtEl>
                                        <p:attrNameLst>
                                          <p:attrName>style.visibility</p:attrName>
                                        </p:attrNameLst>
                                      </p:cBhvr>
                                      <p:to>
                                        <p:strVal val="visible"/>
                                      </p:to>
                                    </p:set>
                                    <p:anim calcmode="lin" valueType="num">
                                      <p:cBhvr additive="base">
                                        <p:cTn id="26"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4">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14">
                                            <p:txEl>
                                              <p:pRg st="3" end="3"/>
                                            </p:txEl>
                                          </p:spTgt>
                                        </p:tgtEl>
                                        <p:attrNameLst>
                                          <p:attrName>style.visibility</p:attrName>
                                        </p:attrNameLst>
                                      </p:cBhvr>
                                      <p:to>
                                        <p:strVal val="visible"/>
                                      </p:to>
                                    </p:set>
                                    <p:anim calcmode="lin" valueType="num">
                                      <p:cBhvr additive="base">
                                        <p:cTn id="31"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
                                            <p:txEl>
                                              <p:pRg st="3" end="3"/>
                                            </p:txEl>
                                          </p:spTgt>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nodeType="afterEffect">
                                  <p:stCondLst>
                                    <p:cond delay="0"/>
                                  </p:stCondLst>
                                  <p:childTnLst>
                                    <p:set>
                                      <p:cBhvr>
                                        <p:cTn id="35" dur="1" fill="hold">
                                          <p:stCondLst>
                                            <p:cond delay="0"/>
                                          </p:stCondLst>
                                        </p:cTn>
                                        <p:tgtEl>
                                          <p:spTgt spid="14">
                                            <p:txEl>
                                              <p:pRg st="4" end="4"/>
                                            </p:txEl>
                                          </p:spTgt>
                                        </p:tgtEl>
                                        <p:attrNameLst>
                                          <p:attrName>style.visibility</p:attrName>
                                        </p:attrNameLst>
                                      </p:cBhvr>
                                      <p:to>
                                        <p:strVal val="visible"/>
                                      </p:to>
                                    </p:set>
                                    <p:anim calcmode="lin" valueType="num">
                                      <p:cBhvr additive="base">
                                        <p:cTn id="36" dur="500" fill="hold"/>
                                        <p:tgtEl>
                                          <p:spTgt spid="14">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4">
                                            <p:txEl>
                                              <p:pRg st="4" end="4"/>
                                            </p:txEl>
                                          </p:spTgt>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nodeType="afterEffect">
                                  <p:stCondLst>
                                    <p:cond delay="0"/>
                                  </p:stCondLst>
                                  <p:childTnLst>
                                    <p:set>
                                      <p:cBhvr>
                                        <p:cTn id="40" dur="1" fill="hold">
                                          <p:stCondLst>
                                            <p:cond delay="0"/>
                                          </p:stCondLst>
                                        </p:cTn>
                                        <p:tgtEl>
                                          <p:spTgt spid="14">
                                            <p:txEl>
                                              <p:pRg st="5" end="5"/>
                                            </p:txEl>
                                          </p:spTgt>
                                        </p:tgtEl>
                                        <p:attrNameLst>
                                          <p:attrName>style.visibility</p:attrName>
                                        </p:attrNameLst>
                                      </p:cBhvr>
                                      <p:to>
                                        <p:strVal val="visible"/>
                                      </p:to>
                                    </p:set>
                                    <p:anim calcmode="lin" valueType="num">
                                      <p:cBhvr additive="base">
                                        <p:cTn id="41" dur="500" fill="hold"/>
                                        <p:tgtEl>
                                          <p:spTgt spid="1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20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2000"/>
                                        <p:tgtEl>
                                          <p:spTgt spid="9"/>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2000"/>
                                        <p:tgtEl>
                                          <p:spTgt spid="10"/>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2000"/>
                                        <p:tgtEl>
                                          <p:spTgt spid="11"/>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26626"/>
                                        </p:tgtEl>
                                        <p:attrNameLst>
                                          <p:attrName>style.visibility</p:attrName>
                                        </p:attrNameLst>
                                      </p:cBhvr>
                                      <p:to>
                                        <p:strVal val="visible"/>
                                      </p:to>
                                    </p:set>
                                    <p:animEffect transition="in" filter="fade">
                                      <p:cBhvr>
                                        <p:cTn id="67" dur="2000"/>
                                        <p:tgtEl>
                                          <p:spTgt spid="26626"/>
                                        </p:tgtEl>
                                      </p:cBhvr>
                                    </p:animEffect>
                                  </p:childTnLst>
                                </p:cTn>
                              </p:par>
                            </p:childTnLst>
                          </p:cTn>
                        </p:par>
                        <p:par>
                          <p:cTn id="68" fill="hold">
                            <p:stCondLst>
                              <p:cond delay="2000"/>
                            </p:stCondLst>
                            <p:childTnLst>
                              <p:par>
                                <p:cTn id="69" presetID="2" presetClass="entr" presetSubtype="4"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additive="base">
                                        <p:cTn id="71" dur="500" fill="hold"/>
                                        <p:tgtEl>
                                          <p:spTgt spid="15"/>
                                        </p:tgtEl>
                                        <p:attrNameLst>
                                          <p:attrName>ppt_x</p:attrName>
                                        </p:attrNameLst>
                                      </p:cBhvr>
                                      <p:tavLst>
                                        <p:tav tm="0">
                                          <p:val>
                                            <p:strVal val="#ppt_x"/>
                                          </p:val>
                                        </p:tav>
                                        <p:tav tm="100000">
                                          <p:val>
                                            <p:strVal val="#ppt_x"/>
                                          </p:val>
                                        </p:tav>
                                      </p:tavLst>
                                    </p:anim>
                                    <p:anim calcmode="lin" valueType="num">
                                      <p:cBhvr additive="base">
                                        <p:cTn id="7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7"/>
          <p:cNvSpPr txBox="1">
            <a:spLocks noGrp="1"/>
          </p:cNvSpPr>
          <p:nvPr/>
        </p:nvSpPr>
        <p:spPr bwMode="auto">
          <a:xfrm>
            <a:off x="6553200" y="6248400"/>
            <a:ext cx="2133600" cy="457200"/>
          </a:xfrm>
          <a:prstGeom prst="rect">
            <a:avLst/>
          </a:prstGeom>
          <a:noFill/>
          <a:ln>
            <a:miter lim="800000"/>
            <a:headEnd/>
            <a:tailEnd/>
          </a:ln>
        </p:spPr>
        <p:txBody>
          <a:bodyPr anchor="b"/>
          <a:lstStyle/>
          <a:p>
            <a:pPr algn="r" fontAlgn="auto">
              <a:spcBef>
                <a:spcPts val="0"/>
              </a:spcBef>
              <a:spcAft>
                <a:spcPts val="0"/>
              </a:spcAft>
              <a:defRPr/>
            </a:pPr>
            <a:fld id="{0CCF01C6-AB49-4AED-AE2A-EDD702AB2014}" type="slidenum">
              <a:rPr lang="en-US" sz="1200">
                <a:effectLst>
                  <a:outerShdw blurRad="38100" dist="38100" dir="2700000" algn="tl">
                    <a:srgbClr val="000000"/>
                  </a:outerShdw>
                </a:effectLst>
                <a:latin typeface="+mn-lt"/>
              </a:rPr>
              <a:pPr algn="r" fontAlgn="auto">
                <a:spcBef>
                  <a:spcPts val="0"/>
                </a:spcBef>
                <a:spcAft>
                  <a:spcPts val="0"/>
                </a:spcAft>
                <a:defRPr/>
              </a:pPr>
              <a:t>16</a:t>
            </a:fld>
            <a:endParaRPr lang="en-US" sz="1200">
              <a:effectLst>
                <a:outerShdw blurRad="38100" dist="38100" dir="2700000" algn="tl">
                  <a:srgbClr val="000000"/>
                </a:outerShdw>
              </a:effectLst>
              <a:latin typeface="+mn-lt"/>
            </a:endParaRPr>
          </a:p>
        </p:txBody>
      </p:sp>
      <p:sp>
        <p:nvSpPr>
          <p:cNvPr id="62466" name="Rectangle 2"/>
          <p:cNvSpPr>
            <a:spLocks noChangeArrowheads="1"/>
          </p:cNvSpPr>
          <p:nvPr/>
        </p:nvSpPr>
        <p:spPr bwMode="auto">
          <a:xfrm>
            <a:off x="0" y="0"/>
            <a:ext cx="9144000" cy="823913"/>
          </a:xfrm>
          <a:prstGeom prst="rect">
            <a:avLst/>
          </a:prstGeom>
          <a:noFill/>
          <a:ln w="9525">
            <a:noFill/>
            <a:miter lim="800000"/>
            <a:headEnd/>
            <a:tailEnd/>
          </a:ln>
          <a:effectLst/>
        </p:spPr>
        <p:txBody>
          <a:bodyPr>
            <a:spAutoFit/>
          </a:bodyPr>
          <a:lstStyle/>
          <a:p>
            <a:pPr algn="ctr" eaLnBrk="0" hangingPunct="0">
              <a:defRPr/>
            </a:pPr>
            <a:r>
              <a:rPr lang="lv-LV" sz="4800" b="1" dirty="0" smtClean="0">
                <a:effectLst>
                  <a:outerShdw blurRad="38100" dist="38100" dir="2700000" algn="tl">
                    <a:srgbClr val="FFFFFF"/>
                  </a:outerShdw>
                </a:effectLst>
              </a:rPr>
              <a:t>Meklējiet pēc dzirdīgām ausīm</a:t>
            </a:r>
            <a:endParaRPr lang="lv-LV" sz="4800" b="1" dirty="0">
              <a:effectLst>
                <a:outerShdw blurRad="38100" dist="38100" dir="2700000" algn="tl">
                  <a:srgbClr val="FFFFFF"/>
                </a:outerShdw>
              </a:effectLst>
            </a:endParaRPr>
          </a:p>
        </p:txBody>
      </p:sp>
      <p:sp>
        <p:nvSpPr>
          <p:cNvPr id="8" name="Rectangle 7"/>
          <p:cNvSpPr>
            <a:spLocks noChangeArrowheads="1"/>
          </p:cNvSpPr>
          <p:nvPr/>
        </p:nvSpPr>
        <p:spPr bwMode="auto">
          <a:xfrm>
            <a:off x="0" y="765175"/>
            <a:ext cx="9144000" cy="3554819"/>
          </a:xfrm>
          <a:prstGeom prst="rect">
            <a:avLst/>
          </a:prstGeom>
          <a:noFill/>
          <a:ln w="9525">
            <a:noFill/>
            <a:miter lim="800000"/>
            <a:headEnd/>
            <a:tailEnd/>
          </a:ln>
        </p:spPr>
        <p:txBody>
          <a:bodyPr>
            <a:spAutoFit/>
          </a:bodyPr>
          <a:lstStyle/>
          <a:p>
            <a:pPr>
              <a:lnSpc>
                <a:spcPts val="3000"/>
              </a:lnSpc>
            </a:pPr>
            <a:r>
              <a:rPr lang="lv-LV" sz="2400" i="1" dirty="0"/>
              <a:t>11 Un, kurā pilsētā vai miestā jūs ieiesit, uzmeklējiet, kas tur vērts, un tur palieciet, tiekams jūs no turienes aiziesit. 12 Un, namā ieiedami, sveiciniet to. 13 Un, ja tas nams ir vērts, tad jūsu miers lai nāk pār to, bet, ja tas nav vērts, tad lai jūsu miers atkal pie jums atgriežas. 14 Un, ja kas jūs negrib uzņemt, nedz klausīt jūsu vārdus, </a:t>
            </a:r>
            <a:r>
              <a:rPr lang="lv-LV" sz="2400" i="1" dirty="0" err="1"/>
              <a:t>izeita</a:t>
            </a:r>
            <a:r>
              <a:rPr lang="lv-LV" sz="2400" i="1" dirty="0"/>
              <a:t> no tāda nama vai tādas pilsētas un nokratiet pīšļus no savām kājām. (Mt.10:11-14)</a:t>
            </a:r>
          </a:p>
          <a:p>
            <a:pPr>
              <a:lnSpc>
                <a:spcPts val="3000"/>
              </a:lnSpc>
              <a:buFontTx/>
              <a:buChar char="•"/>
            </a:pPr>
            <a:r>
              <a:rPr lang="lv-LV" sz="2800" dirty="0" smtClean="0">
                <a:cs typeface="Arial" charset="0"/>
              </a:rPr>
              <a:t>Meklējiet </a:t>
            </a:r>
            <a:r>
              <a:rPr lang="lv-LV" sz="2800" dirty="0">
                <a:cs typeface="Arial" charset="0"/>
              </a:rPr>
              <a:t>pēc </a:t>
            </a:r>
            <a:r>
              <a:rPr lang="lv-LV" sz="2800" b="1" dirty="0">
                <a:cs typeface="Arial" charset="0"/>
              </a:rPr>
              <a:t>dzirdīgām ausīm</a:t>
            </a:r>
            <a:r>
              <a:rPr lang="lv-LV" sz="2800" dirty="0">
                <a:cs typeface="Arial" charset="0"/>
              </a:rPr>
              <a:t>, kas gatavas </a:t>
            </a:r>
            <a:r>
              <a:rPr lang="lv-LV" sz="2800" b="1" dirty="0">
                <a:cs typeface="Arial" charset="0"/>
              </a:rPr>
              <a:t>klausīties</a:t>
            </a:r>
            <a:endParaRPr lang="lv-LV" sz="2800" dirty="0">
              <a:cs typeface="Arial" charset="0"/>
            </a:endParaRPr>
          </a:p>
          <a:p>
            <a:pPr>
              <a:lnSpc>
                <a:spcPts val="3000"/>
              </a:lnSpc>
              <a:buFontTx/>
              <a:buChar char="•"/>
            </a:pPr>
            <a:r>
              <a:rPr lang="lv-LV" sz="2800" dirty="0">
                <a:cs typeface="Arial" charset="0"/>
              </a:rPr>
              <a:t>Ja </a:t>
            </a:r>
            <a:r>
              <a:rPr lang="lv-LV" sz="2800" b="1" dirty="0">
                <a:cs typeface="Arial" charset="0"/>
              </a:rPr>
              <a:t>nav</a:t>
            </a:r>
            <a:r>
              <a:rPr lang="lv-LV" sz="2800" dirty="0">
                <a:cs typeface="Arial" charset="0"/>
              </a:rPr>
              <a:t> </a:t>
            </a:r>
            <a:r>
              <a:rPr lang="lv-LV" sz="2800" b="1" dirty="0">
                <a:cs typeface="Arial" charset="0"/>
              </a:rPr>
              <a:t>gatavi</a:t>
            </a:r>
            <a:r>
              <a:rPr lang="lv-LV" sz="2800" dirty="0">
                <a:cs typeface="Arial" charset="0"/>
              </a:rPr>
              <a:t> </a:t>
            </a:r>
            <a:r>
              <a:rPr lang="lv-LV" sz="2800" b="1" dirty="0">
                <a:cs typeface="Arial" charset="0"/>
              </a:rPr>
              <a:t>klausīties</a:t>
            </a:r>
            <a:r>
              <a:rPr lang="lv-LV" sz="2800" dirty="0">
                <a:cs typeface="Arial" charset="0"/>
              </a:rPr>
              <a:t>, tad nav </a:t>
            </a:r>
            <a:r>
              <a:rPr lang="lv-LV" sz="2800" b="1" dirty="0">
                <a:cs typeface="Arial" charset="0"/>
              </a:rPr>
              <a:t>vērts</a:t>
            </a:r>
            <a:r>
              <a:rPr lang="lv-LV" sz="2800" dirty="0">
                <a:cs typeface="Arial" charset="0"/>
              </a:rPr>
              <a:t> pat </a:t>
            </a:r>
            <a:r>
              <a:rPr lang="lv-LV" sz="2800" b="1" dirty="0">
                <a:cs typeface="Arial" charset="0"/>
              </a:rPr>
              <a:t>sākt</a:t>
            </a:r>
            <a:r>
              <a:rPr lang="lv-LV" sz="2800" dirty="0" smtClean="0">
                <a:cs typeface="Arial" charset="0"/>
              </a:rPr>
              <a:t>.</a:t>
            </a:r>
            <a:endParaRPr lang="lv-LV" sz="2800" dirty="0">
              <a:cs typeface="Arial" charset="0"/>
            </a:endParaRPr>
          </a:p>
        </p:txBody>
      </p:sp>
      <p:pic>
        <p:nvPicPr>
          <p:cNvPr id="5122" name="Picture 2" descr="Attēlu rezultāti vaicājumam “2 people talking”"/>
          <p:cNvPicPr>
            <a:picLocks noChangeAspect="1" noChangeArrowheads="1"/>
          </p:cNvPicPr>
          <p:nvPr/>
        </p:nvPicPr>
        <p:blipFill>
          <a:blip r:embed="rId2" cstate="print"/>
          <a:srcRect/>
          <a:stretch>
            <a:fillRect/>
          </a:stretch>
        </p:blipFill>
        <p:spPr bwMode="auto">
          <a:xfrm>
            <a:off x="0" y="3851129"/>
            <a:ext cx="4786314" cy="3006871"/>
          </a:xfrm>
          <a:prstGeom prst="rect">
            <a:avLst/>
          </a:prstGeom>
          <a:ln>
            <a:noFill/>
          </a:ln>
          <a:effectLst>
            <a:softEdge rad="112500"/>
          </a:effectLst>
        </p:spPr>
      </p:pic>
      <p:pic>
        <p:nvPicPr>
          <p:cNvPr id="5126" name="Picture 6" descr="Attēlu rezultāti vaicājumam “2 men talking”"/>
          <p:cNvPicPr>
            <a:picLocks noChangeAspect="1" noChangeArrowheads="1"/>
          </p:cNvPicPr>
          <p:nvPr/>
        </p:nvPicPr>
        <p:blipFill>
          <a:blip r:embed="rId3" cstate="print"/>
          <a:srcRect/>
          <a:stretch>
            <a:fillRect/>
          </a:stretch>
        </p:blipFill>
        <p:spPr bwMode="auto">
          <a:xfrm>
            <a:off x="4695822" y="3786190"/>
            <a:ext cx="4448178" cy="3071810"/>
          </a:xfrm>
          <a:prstGeom prst="rect">
            <a:avLst/>
          </a:prstGeom>
          <a:ln>
            <a:noFill/>
          </a:ln>
          <a:effectLst>
            <a:softEdge rad="112500"/>
          </a:effectLst>
        </p:spPr>
      </p:pic>
    </p:spTree>
    <p:extLst>
      <p:ext uri="{BB962C8B-B14F-4D97-AF65-F5344CB8AC3E}">
        <p14:creationId xmlns:p14="http://schemas.microsoft.com/office/powerpoint/2010/main" xmlns="" val="3167235163"/>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 calcmode="lin" valueType="num">
                                      <p:cBhvr additive="base">
                                        <p:cTn id="1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txEl>
                                              <p:pRg st="0" end="0"/>
                                            </p:txEl>
                                          </p:spTgt>
                                        </p:tgtEl>
                                        <p:attrNameLst>
                                          <p:attrName>ppt_y</p:attrName>
                                        </p:attrNameLst>
                                      </p:cBhvr>
                                      <p:tavLst>
                                        <p:tav tm="0">
                                          <p:val>
                                            <p:strVal val="1+#ppt_h/2"/>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5126"/>
                                        </p:tgtEl>
                                        <p:attrNameLst>
                                          <p:attrName>style.visibility</p:attrName>
                                        </p:attrNameLst>
                                      </p:cBhvr>
                                      <p:to>
                                        <p:strVal val="visible"/>
                                      </p:to>
                                    </p:set>
                                    <p:animEffect transition="in" filter="fade">
                                      <p:cBhvr>
                                        <p:cTn id="15" dur="2000"/>
                                        <p:tgtEl>
                                          <p:spTgt spid="5126"/>
                                        </p:tgtEl>
                                      </p:cBhvr>
                                    </p:animEffect>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anim calcmode="lin" valueType="num">
                                      <p:cBhvr additive="base">
                                        <p:cTn id="19"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1" end="1"/>
                                            </p:txEl>
                                          </p:spTgt>
                                        </p:tgtEl>
                                        <p:attrNameLst>
                                          <p:attrName>ppt_y</p:attrName>
                                        </p:attrNameLst>
                                      </p:cBhvr>
                                      <p:tavLst>
                                        <p:tav tm="0">
                                          <p:val>
                                            <p:strVal val="1+#ppt_h/2"/>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5122"/>
                                        </p:tgtEl>
                                        <p:attrNameLst>
                                          <p:attrName>style.visibility</p:attrName>
                                        </p:attrNameLst>
                                      </p:cBhvr>
                                      <p:to>
                                        <p:strVal val="visible"/>
                                      </p:to>
                                    </p:set>
                                    <p:animEffect transition="in" filter="fade">
                                      <p:cBhvr>
                                        <p:cTn id="23" dur="2000"/>
                                        <p:tgtEl>
                                          <p:spTgt spid="5122"/>
                                        </p:tgtEl>
                                      </p:cBhvr>
                                    </p:animEffect>
                                  </p:childTnLst>
                                </p:cTn>
                              </p:par>
                            </p:childTnLst>
                          </p:cTn>
                        </p:par>
                        <p:par>
                          <p:cTn id="24" fill="hold">
                            <p:stCondLst>
                              <p:cond delay="4500"/>
                            </p:stCondLst>
                            <p:childTnLst>
                              <p:par>
                                <p:cTn id="25" presetID="2" presetClass="entr" presetSubtype="4" fill="hold" nodeType="after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anim calcmode="lin" valueType="num">
                                      <p:cBhvr additive="base">
                                        <p:cTn id="27"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cstate="print"/>
          <a:srcRect r="3555" b="7085"/>
          <a:stretch>
            <a:fillRect/>
          </a:stretch>
        </p:blipFill>
        <p:spPr bwMode="auto">
          <a:xfrm flipH="1">
            <a:off x="0" y="4143380"/>
            <a:ext cx="9144000" cy="2714620"/>
          </a:xfrm>
          <a:prstGeom prst="rect">
            <a:avLst/>
          </a:prstGeom>
          <a:noFill/>
          <a:ln w="9525">
            <a:noFill/>
            <a:miter lim="800000"/>
            <a:headEnd/>
            <a:tailEnd/>
          </a:ln>
        </p:spPr>
      </p:pic>
      <p:sp>
        <p:nvSpPr>
          <p:cNvPr id="3074"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E2417AC1-9083-4E14-8407-18617EC14D49}" type="slidenum">
              <a:rPr lang="lv-LV" sz="1400"/>
              <a:pPr algn="r"/>
              <a:t>17</a:t>
            </a:fld>
            <a:endParaRPr lang="lv-LV" sz="1400"/>
          </a:p>
        </p:txBody>
      </p:sp>
      <p:sp>
        <p:nvSpPr>
          <p:cNvPr id="3075"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D65B135F-B5DF-43F2-8525-5D53C55197D7}" type="slidenum">
              <a:rPr lang="lv-LV" sz="1400"/>
              <a:pPr algn="r"/>
              <a:t>17</a:t>
            </a:fld>
            <a:endParaRPr lang="lv-LV" sz="1400"/>
          </a:p>
        </p:txBody>
      </p:sp>
      <p:sp>
        <p:nvSpPr>
          <p:cNvPr id="62466" name="Rectangle 2"/>
          <p:cNvSpPr>
            <a:spLocks noChangeArrowheads="1"/>
          </p:cNvSpPr>
          <p:nvPr/>
        </p:nvSpPr>
        <p:spPr bwMode="auto">
          <a:xfrm>
            <a:off x="0" y="0"/>
            <a:ext cx="9144000" cy="823913"/>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4800" b="1" dirty="0" smtClean="0">
                <a:latin typeface="+mj-lt"/>
                <a:ea typeface="+mj-ea"/>
                <a:cs typeface="+mj-cs"/>
              </a:rPr>
              <a:t>Kopsavilkums</a:t>
            </a:r>
            <a:endParaRPr lang="lv-LV" sz="4800" b="1" dirty="0">
              <a:latin typeface="+mj-lt"/>
              <a:ea typeface="+mj-ea"/>
              <a:cs typeface="+mj-cs"/>
            </a:endParaRPr>
          </a:p>
        </p:txBody>
      </p:sp>
      <p:sp>
        <p:nvSpPr>
          <p:cNvPr id="7" name="Rectangle 6"/>
          <p:cNvSpPr>
            <a:spLocks noChangeArrowheads="1"/>
          </p:cNvSpPr>
          <p:nvPr/>
        </p:nvSpPr>
        <p:spPr bwMode="auto">
          <a:xfrm>
            <a:off x="0" y="764704"/>
            <a:ext cx="9144000" cy="3460434"/>
          </a:xfrm>
          <a:prstGeom prst="rect">
            <a:avLst/>
          </a:prstGeom>
          <a:noFill/>
          <a:ln w="9525">
            <a:noFill/>
            <a:miter lim="800000"/>
            <a:headEnd/>
            <a:tailEnd/>
          </a:ln>
        </p:spPr>
        <p:txBody>
          <a:bodyPr>
            <a:spAutoFit/>
          </a:bodyPr>
          <a:lstStyle/>
          <a:p>
            <a:pPr marL="514350" indent="-514350" eaLnBrk="0" hangingPunct="0">
              <a:lnSpc>
                <a:spcPct val="114000"/>
              </a:lnSpc>
              <a:buAutoNum type="arabicPeriod"/>
            </a:pPr>
            <a:r>
              <a:rPr lang="lv-LV" sz="2400" b="1" dirty="0" smtClean="0">
                <a:cs typeface="Arial" charset="0"/>
              </a:rPr>
              <a:t>Tā ir Dieva raža: cilvēku dvēseļu glābšana!</a:t>
            </a:r>
          </a:p>
          <a:p>
            <a:pPr marL="514350" indent="-514350" eaLnBrk="0" hangingPunct="0">
              <a:lnSpc>
                <a:spcPct val="114000"/>
              </a:lnSpc>
              <a:buAutoNum type="arabicPeriod"/>
            </a:pPr>
            <a:r>
              <a:rPr lang="lv-LV" sz="2400" b="1" dirty="0" smtClean="0">
                <a:cs typeface="Arial" charset="0"/>
              </a:rPr>
              <a:t>Tā </a:t>
            </a:r>
            <a:r>
              <a:rPr lang="lv-LV" sz="2400" b="1" dirty="0" smtClean="0">
                <a:cs typeface="Arial" charset="0"/>
              </a:rPr>
              <a:t>ir Dieva misija: Atjaunot Dieva valstību!</a:t>
            </a:r>
          </a:p>
          <a:p>
            <a:pPr marL="514350" indent="-514350" eaLnBrk="0" hangingPunct="0">
              <a:lnSpc>
                <a:spcPct val="114000"/>
              </a:lnSpc>
              <a:buAutoNum type="arabicPeriod"/>
            </a:pPr>
            <a:r>
              <a:rPr lang="lv-LV" sz="2400" b="1" dirty="0" smtClean="0">
                <a:cs typeface="Arial" charset="0"/>
              </a:rPr>
              <a:t>Tā ir Dieva misija caur Jēzu Kristu.</a:t>
            </a:r>
          </a:p>
          <a:p>
            <a:pPr marL="514350" indent="-514350" eaLnBrk="0" hangingPunct="0">
              <a:lnSpc>
                <a:spcPct val="114000"/>
              </a:lnSpc>
              <a:buAutoNum type="arabicPeriod"/>
            </a:pPr>
            <a:r>
              <a:rPr lang="lv-LV" sz="2400" b="1" dirty="0" smtClean="0">
                <a:cs typeface="Arial" charset="0"/>
              </a:rPr>
              <a:t>Baznīca (tu un es) esam aicināti piedalīties šajā misijā.</a:t>
            </a:r>
          </a:p>
          <a:p>
            <a:pPr marL="514350" indent="-514350" eaLnBrk="0" hangingPunct="0">
              <a:lnSpc>
                <a:spcPct val="114000"/>
              </a:lnSpc>
              <a:buFont typeface="+mj-lt"/>
              <a:buAutoNum type="arabicPeriod" startAt="4"/>
            </a:pPr>
            <a:r>
              <a:rPr lang="lv-LV" sz="2400" b="1" dirty="0" smtClean="0">
                <a:cs typeface="Arial" charset="0"/>
              </a:rPr>
              <a:t>Virziens ir uz </a:t>
            </a:r>
            <a:r>
              <a:rPr lang="lv-LV" sz="2400" b="1" dirty="0" smtClean="0">
                <a:cs typeface="Arial" charset="0"/>
              </a:rPr>
              <a:t>āru, pretī visiem neticīgajiem</a:t>
            </a:r>
            <a:endParaRPr lang="lv-LV" sz="2400" b="1" dirty="0" smtClean="0">
              <a:cs typeface="Arial" charset="0"/>
            </a:endParaRPr>
          </a:p>
          <a:p>
            <a:pPr marL="514350" indent="-514350" eaLnBrk="0" hangingPunct="0">
              <a:lnSpc>
                <a:spcPct val="114000"/>
              </a:lnSpc>
              <a:buAutoNum type="arabicPeriod" startAt="4"/>
            </a:pPr>
            <a:r>
              <a:rPr lang="lv-LV" sz="2400" b="1" dirty="0" smtClean="0">
                <a:cs typeface="Arial" charset="0"/>
              </a:rPr>
              <a:t>Fokuss ir uz tiem, kam ir dzirdīgas ausis.</a:t>
            </a:r>
          </a:p>
          <a:p>
            <a:pPr marL="514350" indent="-514350" eaLnBrk="0" hangingPunct="0">
              <a:lnSpc>
                <a:spcPct val="114000"/>
              </a:lnSpc>
              <a:buAutoNum type="arabicPeriod" startAt="4"/>
            </a:pPr>
            <a:r>
              <a:rPr lang="lv-LV" sz="2400" b="1" dirty="0" smtClean="0">
                <a:cs typeface="Arial" charset="0"/>
              </a:rPr>
              <a:t>Visi draudzes locekļi ir aicināti darbojās Dieva misijā – darīt par mācekļiem visas tautas!</a:t>
            </a:r>
            <a:endParaRPr lang="lv-LV" sz="2400" dirty="0">
              <a:cs typeface="Arial" charset="0"/>
            </a:endParaRPr>
          </a:p>
        </p:txBody>
      </p:sp>
      <p:pic>
        <p:nvPicPr>
          <p:cNvPr id="8" name="Picture 4" descr="Attēlu rezultāti vaicājumam “Jesus and world”"/>
          <p:cNvPicPr>
            <a:picLocks noChangeAspect="1" noChangeArrowheads="1"/>
          </p:cNvPicPr>
          <p:nvPr/>
        </p:nvPicPr>
        <p:blipFill>
          <a:blip r:embed="rId3" cstate="print"/>
          <a:srcRect/>
          <a:stretch>
            <a:fillRect/>
          </a:stretch>
        </p:blipFill>
        <p:spPr bwMode="auto">
          <a:xfrm>
            <a:off x="6786578" y="0"/>
            <a:ext cx="2357422" cy="1861860"/>
          </a:xfrm>
          <a:prstGeom prst="rect">
            <a:avLst/>
          </a:prstGeom>
          <a:ln>
            <a:noFill/>
          </a:ln>
          <a:effectLst>
            <a:softEdge rad="112500"/>
          </a:effectLst>
        </p:spPr>
      </p:pic>
    </p:spTree>
    <p:extLst>
      <p:ext uri="{BB962C8B-B14F-4D97-AF65-F5344CB8AC3E}">
        <p14:creationId xmlns:p14="http://schemas.microsoft.com/office/powerpoint/2010/main" xmlns="" val="1447694873"/>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 calcmode="lin" valueType="num">
                                      <p:cBhvr additive="base">
                                        <p:cTn id="2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7">
                                            <p:txEl>
                                              <p:pRg st="3" end="3"/>
                                            </p:txEl>
                                          </p:spTgt>
                                        </p:tgtEl>
                                        <p:attrNameLst>
                                          <p:attrName>style.visibility</p:attrName>
                                        </p:attrNameLst>
                                      </p:cBhvr>
                                      <p:to>
                                        <p:strVal val="visible"/>
                                      </p:to>
                                    </p:set>
                                    <p:anim calcmode="lin" valueType="num">
                                      <p:cBhvr additive="base">
                                        <p:cTn id="26"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7">
                                            <p:txEl>
                                              <p:pRg st="5" end="5"/>
                                            </p:txEl>
                                          </p:spTgt>
                                        </p:tgtEl>
                                        <p:attrNameLst>
                                          <p:attrName>style.visibility</p:attrName>
                                        </p:attrNameLst>
                                      </p:cBhvr>
                                      <p:to>
                                        <p:strVal val="visible"/>
                                      </p:to>
                                    </p:set>
                                    <p:anim calcmode="lin" valueType="num">
                                      <p:cBhvr additive="base">
                                        <p:cTn id="36"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nodeType="afterEffect">
                                  <p:stCondLst>
                                    <p:cond delay="0"/>
                                  </p:stCondLst>
                                  <p:childTnLst>
                                    <p:set>
                                      <p:cBhvr>
                                        <p:cTn id="40" dur="1" fill="hold">
                                          <p:stCondLst>
                                            <p:cond delay="0"/>
                                          </p:stCondLst>
                                        </p:cTn>
                                        <p:tgtEl>
                                          <p:spTgt spid="7">
                                            <p:txEl>
                                              <p:pRg st="6" end="6"/>
                                            </p:txEl>
                                          </p:spTgt>
                                        </p:tgtEl>
                                        <p:attrNameLst>
                                          <p:attrName>style.visibility</p:attrName>
                                        </p:attrNameLst>
                                      </p:cBhvr>
                                      <p:to>
                                        <p:strVal val="visible"/>
                                      </p:to>
                                    </p:set>
                                    <p:anim calcmode="lin" valueType="num">
                                      <p:cBhvr additive="base">
                                        <p:cTn id="41"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6" end="6"/>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additive="base">
                                        <p:cTn id="45" dur="500" fill="hold"/>
                                        <p:tgtEl>
                                          <p:spTgt spid="6"/>
                                        </p:tgtEl>
                                        <p:attrNameLst>
                                          <p:attrName>ppt_x</p:attrName>
                                        </p:attrNameLst>
                                      </p:cBhvr>
                                      <p:tavLst>
                                        <p:tav tm="0">
                                          <p:val>
                                            <p:strVal val="#ppt_x"/>
                                          </p:val>
                                        </p:tav>
                                        <p:tav tm="100000">
                                          <p:val>
                                            <p:strVal val="#ppt_x"/>
                                          </p:val>
                                        </p:tav>
                                      </p:tavLst>
                                    </p:anim>
                                    <p:anim calcmode="lin" valueType="num">
                                      <p:cBhvr additive="base">
                                        <p:cTn id="46" dur="500" fill="hold"/>
                                        <p:tgtEl>
                                          <p:spTgt spid="6"/>
                                        </p:tgtEl>
                                        <p:attrNameLst>
                                          <p:attrName>ppt_y</p:attrName>
                                        </p:attrNameLst>
                                      </p:cBhvr>
                                      <p:tavLst>
                                        <p:tav tm="0">
                                          <p:val>
                                            <p:strVal val="1+#ppt_h/2"/>
                                          </p:val>
                                        </p:tav>
                                        <p:tav tm="100000">
                                          <p:val>
                                            <p:strVal val="#ppt_y"/>
                                          </p:val>
                                        </p:tav>
                                      </p:tavLst>
                                    </p:anim>
                                  </p:childTnLst>
                                </p:cTn>
                              </p:par>
                              <p:par>
                                <p:cTn id="47" presetID="10" presetClass="entr" presetSubtype="0" fill="hold"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idx="4294967295"/>
          </p:nvPr>
        </p:nvSpPr>
        <p:spPr>
          <a:xfrm>
            <a:off x="357188" y="-19050"/>
            <a:ext cx="8175625" cy="1071563"/>
          </a:xfrm>
        </p:spPr>
        <p:txBody>
          <a:bodyPr/>
          <a:lstStyle/>
          <a:p>
            <a:pPr eaLnBrk="1" hangingPunct="1"/>
            <a:r>
              <a:rPr lang="lv-LV" b="1" dirty="0" smtClean="0"/>
              <a:t>Jņ.4:31-39 Ražas svētki</a:t>
            </a:r>
            <a:endParaRPr lang="lv-LV" dirty="0" smtClean="0"/>
          </a:p>
        </p:txBody>
      </p:sp>
      <p:pic>
        <p:nvPicPr>
          <p:cNvPr id="2051" name="Picture 3" descr="DOVE019"/>
          <p:cNvPicPr>
            <a:picLocks noChangeAspect="1" noChangeArrowheads="1"/>
          </p:cNvPicPr>
          <p:nvPr/>
        </p:nvPicPr>
        <p:blipFill>
          <a:blip r:embed="rId2" cstate="print"/>
          <a:srcRect/>
          <a:stretch>
            <a:fillRect/>
          </a:stretch>
        </p:blipFill>
        <p:spPr bwMode="auto">
          <a:xfrm>
            <a:off x="17938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667625" y="0"/>
            <a:ext cx="1476375" cy="396875"/>
          </a:xfrm>
          <a:prstGeom prst="rect">
            <a:avLst/>
          </a:prstGeom>
          <a:noFill/>
          <a:ln w="9525">
            <a:noFill/>
            <a:miter lim="800000"/>
            <a:headEnd/>
            <a:tailEnd/>
          </a:ln>
        </p:spPr>
        <p:txBody>
          <a:bodyPr>
            <a:spAutoFit/>
          </a:bodyPr>
          <a:lstStyle/>
          <a:p>
            <a:pPr>
              <a:spcBef>
                <a:spcPct val="50000"/>
              </a:spcBef>
            </a:pPr>
            <a:r>
              <a:rPr lang="lv-LV" sz="2000" dirty="0" smtClean="0"/>
              <a:t>2.okt.2021.</a:t>
            </a:r>
            <a:endParaRPr lang="lv-LV" sz="2000" dirty="0"/>
          </a:p>
        </p:txBody>
      </p:sp>
      <p:sp>
        <p:nvSpPr>
          <p:cNvPr id="2053" name="Slide Number Placeholder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BC304F43-77C2-4876-B9E1-4DD59E89E516}" type="slidenum">
              <a:rPr lang="lv-LV" sz="1400"/>
              <a:pPr algn="r"/>
              <a:t>2</a:t>
            </a:fld>
            <a:endParaRPr lang="lv-LV" sz="1400"/>
          </a:p>
        </p:txBody>
      </p:sp>
      <p:sp>
        <p:nvSpPr>
          <p:cNvPr id="2054" name="Rectangle 7"/>
          <p:cNvSpPr>
            <a:spLocks noChangeArrowheads="1"/>
          </p:cNvSpPr>
          <p:nvPr/>
        </p:nvSpPr>
        <p:spPr bwMode="auto">
          <a:xfrm>
            <a:off x="0" y="738892"/>
            <a:ext cx="9144000" cy="6124754"/>
          </a:xfrm>
          <a:prstGeom prst="rect">
            <a:avLst/>
          </a:prstGeom>
          <a:noFill/>
          <a:ln w="9525">
            <a:noFill/>
            <a:miter lim="800000"/>
            <a:headEnd/>
            <a:tailEnd/>
          </a:ln>
        </p:spPr>
        <p:txBody>
          <a:bodyPr anchor="ctr">
            <a:spAutoFit/>
          </a:bodyPr>
          <a:lstStyle/>
          <a:p>
            <a:pPr algn="just" eaLnBrk="0" hangingPunct="0"/>
            <a:r>
              <a:rPr lang="lv-LV" sz="2800" i="1" dirty="0"/>
              <a:t>31 Pa to starpu mācekļi lūdza Viņu, sacīdami: </a:t>
            </a:r>
            <a:r>
              <a:rPr lang="lv-LV" sz="2800" i="1" dirty="0" smtClean="0"/>
              <a:t>“Mācītāj, </a:t>
            </a:r>
            <a:r>
              <a:rPr lang="lv-LV" sz="2800" i="1" dirty="0"/>
              <a:t>ēd!" 32 Bet Viņš tiem sacīja: "Man ir ēdiens, ko ēst, ko jūs nepazīstat." 33 Tad mācekļi sacīja cits citam: "Vai kāds Viņam atnesis ko ēst?" 34 Jēzus viņiem saka: "Mans ēdiens ir darīt Tā gribu, kas Mani sūtījis, un pabeigt Viņa darbu. 35 Vai jūs nesakāt: vēl četri mēneši, tad nāk pļaujamais laiks? - Redziet, Es jums saku: paceliet savas acis un skatiet druvas, jo viņas ir baltas pļaujai. 36 Jau pļāvējs dabū algu un vāc augļus mūžīgai dzīvībai, lai kopā priecātos sējējs un pļāvējs. 37 Jo še piepildās vārds, ka cits ir, kas sēj, un cits, kas pļauj. 38 Es jūs esmu sūtījis pļaut, kur jūs neesat strādājuši. Citi ir strādājuši, bet jūs esat nākuši viņu darbā." 39 Bet daudzi šīs pilsētas samarieši sāka ticēt Viņam, </a:t>
            </a:r>
            <a:endParaRPr lang="lv-LV"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6"/>
          <p:cNvSpPr>
            <a:spLocks noGrp="1" noChangeArrowheads="1"/>
          </p:cNvSpPr>
          <p:nvPr>
            <p:ph type="sldNum" sz="quarter" idx="12"/>
          </p:nvPr>
        </p:nvSpPr>
        <p:spPr>
          <a:noFill/>
        </p:spPr>
        <p:txBody>
          <a:bodyPr/>
          <a:lstStyle/>
          <a:p>
            <a:fld id="{907E379B-D042-46F4-B5D1-BD8EDD752907}" type="slidenum">
              <a:rPr lang="lv-LV" smtClean="0"/>
              <a:pPr/>
              <a:t>3</a:t>
            </a:fld>
            <a:endParaRPr lang="lv-LV" smtClean="0"/>
          </a:p>
        </p:txBody>
      </p:sp>
      <p:pic>
        <p:nvPicPr>
          <p:cNvPr id="7" name="Picture 6" descr="Bildergebnis für arkls"/>
          <p:cNvPicPr>
            <a:picLocks noChangeAspect="1" noChangeArrowheads="1"/>
          </p:cNvPicPr>
          <p:nvPr/>
        </p:nvPicPr>
        <p:blipFill>
          <a:blip r:embed="rId2" cstate="print"/>
          <a:srcRect/>
          <a:stretch>
            <a:fillRect/>
          </a:stretch>
        </p:blipFill>
        <p:spPr bwMode="auto">
          <a:xfrm>
            <a:off x="0" y="3786190"/>
            <a:ext cx="9144000" cy="30718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Picture 2" descr="Bildergebnis für kultivator für traktor"/>
          <p:cNvPicPr>
            <a:picLocks noChangeAspect="1" noChangeArrowheads="1"/>
          </p:cNvPicPr>
          <p:nvPr/>
        </p:nvPicPr>
        <p:blipFill>
          <a:blip r:embed="rId3" cstate="print"/>
          <a:srcRect/>
          <a:stretch>
            <a:fillRect/>
          </a:stretch>
        </p:blipFill>
        <p:spPr bwMode="auto">
          <a:xfrm>
            <a:off x="0" y="3796397"/>
            <a:ext cx="9144000" cy="30616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2" descr="Bildergebnis für sowing"/>
          <p:cNvPicPr>
            <a:picLocks noChangeAspect="1" noChangeArrowheads="1"/>
          </p:cNvPicPr>
          <p:nvPr/>
        </p:nvPicPr>
        <p:blipFill>
          <a:blip r:embed="rId4" cstate="print"/>
          <a:srcRect/>
          <a:stretch>
            <a:fillRect/>
          </a:stretch>
        </p:blipFill>
        <p:spPr bwMode="auto">
          <a:xfrm>
            <a:off x="0" y="3717309"/>
            <a:ext cx="9144000" cy="314069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Picture 2" descr="Bildergebnis für watering"/>
          <p:cNvPicPr>
            <a:picLocks noChangeAspect="1" noChangeArrowheads="1"/>
          </p:cNvPicPr>
          <p:nvPr/>
        </p:nvPicPr>
        <p:blipFill>
          <a:blip r:embed="rId5" cstate="print"/>
          <a:srcRect/>
          <a:stretch>
            <a:fillRect/>
          </a:stretch>
        </p:blipFill>
        <p:spPr bwMode="auto">
          <a:xfrm>
            <a:off x="0" y="3723419"/>
            <a:ext cx="9144000" cy="31345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Picture 7" descr="weeding"/>
          <p:cNvPicPr>
            <a:picLocks noChangeAspect="1" noChangeArrowheads="1"/>
          </p:cNvPicPr>
          <p:nvPr/>
        </p:nvPicPr>
        <p:blipFill>
          <a:blip r:embed="rId6" cstate="print"/>
          <a:srcRect/>
          <a:stretch>
            <a:fillRect/>
          </a:stretch>
        </p:blipFill>
        <p:spPr bwMode="auto">
          <a:xfrm>
            <a:off x="0" y="3714751"/>
            <a:ext cx="9144000" cy="31075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6626" name="Picture 2"/>
          <p:cNvPicPr>
            <a:picLocks noChangeAspect="1" noChangeArrowheads="1"/>
          </p:cNvPicPr>
          <p:nvPr/>
        </p:nvPicPr>
        <p:blipFill>
          <a:blip r:embed="rId7" cstate="print"/>
          <a:srcRect/>
          <a:stretch>
            <a:fillRect/>
          </a:stretch>
        </p:blipFill>
        <p:spPr bwMode="auto">
          <a:xfrm>
            <a:off x="0" y="3690542"/>
            <a:ext cx="9144000" cy="31674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4" name="Rectangle 13"/>
          <p:cNvSpPr>
            <a:spLocks noChangeArrowheads="1"/>
          </p:cNvSpPr>
          <p:nvPr/>
        </p:nvSpPr>
        <p:spPr bwMode="auto">
          <a:xfrm>
            <a:off x="0" y="-47714"/>
            <a:ext cx="9144000" cy="3908762"/>
          </a:xfrm>
          <a:prstGeom prst="rect">
            <a:avLst/>
          </a:prstGeom>
          <a:noFill/>
          <a:ln w="9525">
            <a:noFill/>
            <a:miter lim="800000"/>
            <a:headEnd/>
            <a:tailEnd/>
          </a:ln>
        </p:spPr>
        <p:txBody>
          <a:bodyPr>
            <a:spAutoFit/>
          </a:bodyPr>
          <a:lstStyle/>
          <a:p>
            <a:pPr algn="ctr"/>
            <a:r>
              <a:rPr lang="lv-LV" sz="3200" b="1" dirty="0" smtClean="0"/>
              <a:t>Daudz darba līdz ražas ievākšanai:</a:t>
            </a:r>
            <a:endParaRPr lang="lv-LV" sz="2800" dirty="0"/>
          </a:p>
          <a:p>
            <a:pPr>
              <a:buFont typeface="Wingdings" pitchFamily="2" charset="2"/>
              <a:buChar char="ü"/>
            </a:pPr>
            <a:r>
              <a:rPr lang="lv-LV" sz="2400" b="1" dirty="0" smtClean="0"/>
              <a:t>Aršana</a:t>
            </a:r>
            <a:endParaRPr lang="lv-LV" sz="2400" b="1" dirty="0"/>
          </a:p>
          <a:p>
            <a:pPr>
              <a:buFont typeface="Wingdings" pitchFamily="2" charset="2"/>
              <a:buChar char="ü"/>
            </a:pPr>
            <a:r>
              <a:rPr lang="lv-LV" sz="2400" b="1" dirty="0" smtClean="0"/>
              <a:t>Ecēšana/Kultivēšana</a:t>
            </a:r>
            <a:endParaRPr lang="lv-LV" sz="2400" b="1" dirty="0"/>
          </a:p>
          <a:p>
            <a:pPr>
              <a:buFont typeface="Wingdings" pitchFamily="2" charset="2"/>
              <a:buChar char="ü"/>
            </a:pPr>
            <a:r>
              <a:rPr lang="lv-LV" sz="2400" b="1" dirty="0" smtClean="0"/>
              <a:t>Sēšana</a:t>
            </a:r>
            <a:endParaRPr lang="lv-LV" sz="2400" b="1" dirty="0"/>
          </a:p>
          <a:p>
            <a:pPr>
              <a:buFont typeface="Wingdings" pitchFamily="2" charset="2"/>
              <a:buChar char="ü"/>
            </a:pPr>
            <a:r>
              <a:rPr lang="lv-LV" sz="2400" b="1" dirty="0" smtClean="0"/>
              <a:t>Laistīšana</a:t>
            </a:r>
            <a:endParaRPr lang="lv-LV" sz="2400" b="1" dirty="0"/>
          </a:p>
          <a:p>
            <a:pPr>
              <a:buFont typeface="Wingdings" pitchFamily="2" charset="2"/>
              <a:buChar char="ü"/>
            </a:pPr>
            <a:r>
              <a:rPr lang="lv-LV" sz="2400" b="1" dirty="0" smtClean="0"/>
              <a:t>Ražas ievākšana</a:t>
            </a:r>
          </a:p>
          <a:p>
            <a:r>
              <a:rPr lang="lv-LV" sz="2400" dirty="0" smtClean="0"/>
              <a:t>Mēs daudz priecājamies par ievākto ražu! </a:t>
            </a:r>
          </a:p>
          <a:p>
            <a:r>
              <a:rPr lang="lv-LV" sz="2400" dirty="0" smtClean="0"/>
              <a:t>Bet ja Dievs nedotu zeme izdzīt stādus un nest augļus, velta būtu visa darbošanās, tāpēc pateicība Dievam par visu, ko Viņš dod! Raža ir Dieva žēlastība, kas cilvēkiem tiek dota! Pateicība Dievam</a:t>
            </a:r>
            <a:endParaRPr lang="lv-LV"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14">
                                            <p:txEl>
                                              <p:pRg st="1" end="1"/>
                                            </p:txEl>
                                          </p:spTgt>
                                        </p:tgtEl>
                                        <p:attrNameLst>
                                          <p:attrName>style.visibility</p:attrName>
                                        </p:attrNameLst>
                                      </p:cBhvr>
                                      <p:to>
                                        <p:strVal val="visible"/>
                                      </p:to>
                                    </p:set>
                                    <p:anim calcmode="lin" valueType="num">
                                      <p:cBhvr additive="base">
                                        <p:cTn id="16"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anim calcmode="lin" valueType="num">
                                      <p:cBhvr additive="base">
                                        <p:cTn id="21"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4">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14">
                                            <p:txEl>
                                              <p:pRg st="3" end="3"/>
                                            </p:txEl>
                                          </p:spTgt>
                                        </p:tgtEl>
                                        <p:attrNameLst>
                                          <p:attrName>style.visibility</p:attrName>
                                        </p:attrNameLst>
                                      </p:cBhvr>
                                      <p:to>
                                        <p:strVal val="visible"/>
                                      </p:to>
                                    </p:set>
                                    <p:anim calcmode="lin" valueType="num">
                                      <p:cBhvr additive="base">
                                        <p:cTn id="26"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4">
                                            <p:txEl>
                                              <p:pRg st="3" end="3"/>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14">
                                            <p:txEl>
                                              <p:pRg st="4" end="4"/>
                                            </p:txEl>
                                          </p:spTgt>
                                        </p:tgtEl>
                                        <p:attrNameLst>
                                          <p:attrName>style.visibility</p:attrName>
                                        </p:attrNameLst>
                                      </p:cBhvr>
                                      <p:to>
                                        <p:strVal val="visible"/>
                                      </p:to>
                                    </p:set>
                                    <p:anim calcmode="lin" valueType="num">
                                      <p:cBhvr additive="base">
                                        <p:cTn id="31" dur="500" fill="hold"/>
                                        <p:tgtEl>
                                          <p:spTgt spid="1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
                                            <p:txEl>
                                              <p:pRg st="4" end="4"/>
                                            </p:txEl>
                                          </p:spTgt>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nodeType="afterEffect">
                                  <p:stCondLst>
                                    <p:cond delay="0"/>
                                  </p:stCondLst>
                                  <p:childTnLst>
                                    <p:set>
                                      <p:cBhvr>
                                        <p:cTn id="35" dur="1" fill="hold">
                                          <p:stCondLst>
                                            <p:cond delay="0"/>
                                          </p:stCondLst>
                                        </p:cTn>
                                        <p:tgtEl>
                                          <p:spTgt spid="14">
                                            <p:txEl>
                                              <p:pRg st="5" end="5"/>
                                            </p:txEl>
                                          </p:spTgt>
                                        </p:tgtEl>
                                        <p:attrNameLst>
                                          <p:attrName>style.visibility</p:attrName>
                                        </p:attrNameLst>
                                      </p:cBhvr>
                                      <p:to>
                                        <p:strVal val="visible"/>
                                      </p:to>
                                    </p:set>
                                    <p:anim calcmode="lin" valueType="num">
                                      <p:cBhvr additive="base">
                                        <p:cTn id="36" dur="500" fill="hold"/>
                                        <p:tgtEl>
                                          <p:spTgt spid="14">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4">
                                            <p:txEl>
                                              <p:pRg st="5" end="5"/>
                                            </p:txEl>
                                          </p:spTgt>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nodeType="afterEffect">
                                  <p:stCondLst>
                                    <p:cond delay="0"/>
                                  </p:stCondLst>
                                  <p:childTnLst>
                                    <p:set>
                                      <p:cBhvr>
                                        <p:cTn id="40" dur="1" fill="hold">
                                          <p:stCondLst>
                                            <p:cond delay="0"/>
                                          </p:stCondLst>
                                        </p:cTn>
                                        <p:tgtEl>
                                          <p:spTgt spid="14">
                                            <p:txEl>
                                              <p:pRg st="6" end="6"/>
                                            </p:txEl>
                                          </p:spTgt>
                                        </p:tgtEl>
                                        <p:attrNameLst>
                                          <p:attrName>style.visibility</p:attrName>
                                        </p:attrNameLst>
                                      </p:cBhvr>
                                      <p:to>
                                        <p:strVal val="visible"/>
                                      </p:to>
                                    </p:set>
                                    <p:anim calcmode="lin" valueType="num">
                                      <p:cBhvr additive="base">
                                        <p:cTn id="41" dur="500" fill="hold"/>
                                        <p:tgtEl>
                                          <p:spTgt spid="14">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4">
                                            <p:txEl>
                                              <p:pRg st="6" end="6"/>
                                            </p:txEl>
                                          </p:spTgt>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2" presetClass="entr" presetSubtype="4" fill="hold" nodeType="afterEffect">
                                  <p:stCondLst>
                                    <p:cond delay="0"/>
                                  </p:stCondLst>
                                  <p:childTnLst>
                                    <p:set>
                                      <p:cBhvr>
                                        <p:cTn id="45" dur="1" fill="hold">
                                          <p:stCondLst>
                                            <p:cond delay="0"/>
                                          </p:stCondLst>
                                        </p:cTn>
                                        <p:tgtEl>
                                          <p:spTgt spid="14">
                                            <p:txEl>
                                              <p:pRg st="7" end="7"/>
                                            </p:txEl>
                                          </p:spTgt>
                                        </p:tgtEl>
                                        <p:attrNameLst>
                                          <p:attrName>style.visibility</p:attrName>
                                        </p:attrNameLst>
                                      </p:cBhvr>
                                      <p:to>
                                        <p:strVal val="visible"/>
                                      </p:to>
                                    </p:set>
                                    <p:anim calcmode="lin" valueType="num">
                                      <p:cBhvr additive="base">
                                        <p:cTn id="46" dur="500" fill="hold"/>
                                        <p:tgtEl>
                                          <p:spTgt spid="14">
                                            <p:txEl>
                                              <p:pRg st="7" end="7"/>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14">
                                            <p:txEl>
                                              <p:pRg st="7" end="7"/>
                                            </p:txEl>
                                          </p:spTgt>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0" presetClass="entr" presetSubtype="0"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2000"/>
                                        <p:tgtEl>
                                          <p:spTgt spid="8"/>
                                        </p:tgtEl>
                                      </p:cBhvr>
                                    </p:animEffect>
                                  </p:childTnLst>
                                </p:cTn>
                              </p:par>
                            </p:childTnLst>
                          </p:cTn>
                        </p:par>
                        <p:par>
                          <p:cTn id="52" fill="hold">
                            <p:stCondLst>
                              <p:cond delay="6000"/>
                            </p:stCondLst>
                            <p:childTnLst>
                              <p:par>
                                <p:cTn id="53" presetID="10" presetClass="entr" presetSubtype="0" fill="hold" nodeType="afterEffect">
                                  <p:stCondLst>
                                    <p:cond delay="500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2000"/>
                                        <p:tgtEl>
                                          <p:spTgt spid="9"/>
                                        </p:tgtEl>
                                      </p:cBhvr>
                                    </p:animEffect>
                                  </p:childTnLst>
                                </p:cTn>
                              </p:par>
                            </p:childTnLst>
                          </p:cTn>
                        </p:par>
                        <p:par>
                          <p:cTn id="56" fill="hold">
                            <p:stCondLst>
                              <p:cond delay="13000"/>
                            </p:stCondLst>
                            <p:childTnLst>
                              <p:par>
                                <p:cTn id="57" presetID="10" presetClass="entr" presetSubtype="0" fill="hold" nodeType="afterEffect">
                                  <p:stCondLst>
                                    <p:cond delay="500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2000"/>
                                        <p:tgtEl>
                                          <p:spTgt spid="10"/>
                                        </p:tgtEl>
                                      </p:cBhvr>
                                    </p:animEffect>
                                  </p:childTnLst>
                                </p:cTn>
                              </p:par>
                            </p:childTnLst>
                          </p:cTn>
                        </p:par>
                        <p:par>
                          <p:cTn id="60" fill="hold">
                            <p:stCondLst>
                              <p:cond delay="20000"/>
                            </p:stCondLst>
                            <p:childTnLst>
                              <p:par>
                                <p:cTn id="61" presetID="10" presetClass="entr" presetSubtype="0" fill="hold" nodeType="afterEffect">
                                  <p:stCondLst>
                                    <p:cond delay="500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2000"/>
                                        <p:tgtEl>
                                          <p:spTgt spid="11"/>
                                        </p:tgtEl>
                                      </p:cBhvr>
                                    </p:animEffect>
                                  </p:childTnLst>
                                </p:cTn>
                              </p:par>
                            </p:childTnLst>
                          </p:cTn>
                        </p:par>
                        <p:par>
                          <p:cTn id="64" fill="hold">
                            <p:stCondLst>
                              <p:cond delay="27000"/>
                            </p:stCondLst>
                            <p:childTnLst>
                              <p:par>
                                <p:cTn id="65" presetID="10" presetClass="entr" presetSubtype="0" fill="hold" nodeType="afterEffect">
                                  <p:stCondLst>
                                    <p:cond delay="5000"/>
                                  </p:stCondLst>
                                  <p:childTnLst>
                                    <p:set>
                                      <p:cBhvr>
                                        <p:cTn id="66" dur="1" fill="hold">
                                          <p:stCondLst>
                                            <p:cond delay="0"/>
                                          </p:stCondLst>
                                        </p:cTn>
                                        <p:tgtEl>
                                          <p:spTgt spid="26626"/>
                                        </p:tgtEl>
                                        <p:attrNameLst>
                                          <p:attrName>style.visibility</p:attrName>
                                        </p:attrNameLst>
                                      </p:cBhvr>
                                      <p:to>
                                        <p:strVal val="visible"/>
                                      </p:to>
                                    </p:set>
                                    <p:animEffect transition="in" filter="fade">
                                      <p:cBhvr>
                                        <p:cTn id="67" dur="2000"/>
                                        <p:tgtEl>
                                          <p:spTgt spid="26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DDD00797-0815-4CB8-945C-426388910B8F}" type="slidenum">
              <a:rPr lang="lv-LV" sz="1400"/>
              <a:pPr algn="r"/>
              <a:t>4</a:t>
            </a:fld>
            <a:endParaRPr lang="lv-LV" sz="1400"/>
          </a:p>
        </p:txBody>
      </p:sp>
      <p:sp>
        <p:nvSpPr>
          <p:cNvPr id="26629" name="Rectangle 5"/>
          <p:cNvSpPr>
            <a:spLocks noChangeArrowheads="1"/>
          </p:cNvSpPr>
          <p:nvPr/>
        </p:nvSpPr>
        <p:spPr bwMode="auto">
          <a:xfrm>
            <a:off x="-41564" y="950190"/>
            <a:ext cx="9144000" cy="1815882"/>
          </a:xfrm>
          <a:prstGeom prst="rect">
            <a:avLst/>
          </a:prstGeom>
          <a:noFill/>
          <a:ln w="9525">
            <a:noFill/>
            <a:miter lim="800000"/>
            <a:headEnd/>
            <a:tailEnd/>
          </a:ln>
        </p:spPr>
        <p:txBody>
          <a:bodyPr>
            <a:spAutoFit/>
          </a:bodyPr>
          <a:lstStyle/>
          <a:p>
            <a:pPr algn="just"/>
            <a:r>
              <a:rPr lang="lv-LV" sz="2800" i="1" dirty="0"/>
              <a:t>31 Pa to starpu mācekļi lūdza Viņu, sacīdami: </a:t>
            </a:r>
            <a:r>
              <a:rPr lang="lv-LV" sz="2800" i="1" dirty="0" smtClean="0"/>
              <a:t>“Mācītāj, </a:t>
            </a:r>
            <a:r>
              <a:rPr lang="lv-LV" sz="2800" i="1" dirty="0"/>
              <a:t>ēd!" 32 Bet Viņš tiem sacīja: "Man ir ēdiens, ko ēst, ko jūs nepazīstat</a:t>
            </a:r>
            <a:r>
              <a:rPr lang="lv-LV" sz="2800" i="1" dirty="0" smtClean="0"/>
              <a:t>...34 Mans </a:t>
            </a:r>
            <a:r>
              <a:rPr lang="lv-LV" sz="2800" i="1" dirty="0"/>
              <a:t>ēdiens ir darīt Tā gribu, kas Mani sūtījis, un pabeigt Viņa darbu. </a:t>
            </a:r>
          </a:p>
        </p:txBody>
      </p:sp>
      <p:pic>
        <p:nvPicPr>
          <p:cNvPr id="26631" name="Picture 7" descr="444_jesus_teaching_disciples"/>
          <p:cNvPicPr>
            <a:picLocks noChangeAspect="1" noChangeArrowheads="1"/>
          </p:cNvPicPr>
          <p:nvPr/>
        </p:nvPicPr>
        <p:blipFill>
          <a:blip r:embed="rId2" cstate="print"/>
          <a:srcRect t="16667"/>
          <a:stretch>
            <a:fillRect/>
          </a:stretch>
        </p:blipFill>
        <p:spPr bwMode="auto">
          <a:xfrm rot="-21600000">
            <a:off x="5940152" y="2349500"/>
            <a:ext cx="3076848" cy="4365625"/>
          </a:xfrm>
          <a:prstGeom prst="rect">
            <a:avLst/>
          </a:prstGeom>
          <a:ln>
            <a:noFill/>
          </a:ln>
          <a:effectLst>
            <a:softEdge rad="112500"/>
          </a:effectLst>
        </p:spPr>
      </p:pic>
      <p:sp>
        <p:nvSpPr>
          <p:cNvPr id="26632" name="Rectangle 8"/>
          <p:cNvSpPr>
            <a:spLocks noChangeArrowheads="1"/>
          </p:cNvSpPr>
          <p:nvPr/>
        </p:nvSpPr>
        <p:spPr bwMode="auto">
          <a:xfrm>
            <a:off x="0" y="2708275"/>
            <a:ext cx="6084168" cy="3970318"/>
          </a:xfrm>
          <a:prstGeom prst="rect">
            <a:avLst/>
          </a:prstGeom>
          <a:noFill/>
          <a:ln w="9525">
            <a:noFill/>
            <a:miter lim="800000"/>
            <a:headEnd/>
            <a:tailEnd/>
          </a:ln>
        </p:spPr>
        <p:txBody>
          <a:bodyPr wrap="square">
            <a:spAutoFit/>
          </a:bodyPr>
          <a:lstStyle/>
          <a:p>
            <a:pPr>
              <a:buFontTx/>
              <a:buChar char="•"/>
            </a:pPr>
            <a:r>
              <a:rPr lang="lv-LV" sz="2800" dirty="0" smtClean="0"/>
              <a:t>Jēzus </a:t>
            </a:r>
            <a:r>
              <a:rPr lang="lv-LV" sz="2800" b="1" dirty="0"/>
              <a:t>ēdiens</a:t>
            </a:r>
            <a:r>
              <a:rPr lang="lv-LV" sz="2800" dirty="0"/>
              <a:t> ir </a:t>
            </a:r>
            <a:r>
              <a:rPr lang="lv-LV" sz="2800" b="1" dirty="0"/>
              <a:t>pabeigt</a:t>
            </a:r>
            <a:r>
              <a:rPr lang="lv-LV" sz="2800" dirty="0"/>
              <a:t> </a:t>
            </a:r>
            <a:r>
              <a:rPr lang="lv-LV" sz="2800" b="1" dirty="0"/>
              <a:t>Tēva</a:t>
            </a:r>
            <a:r>
              <a:rPr lang="lv-LV" sz="2800" dirty="0"/>
              <a:t> </a:t>
            </a:r>
            <a:r>
              <a:rPr lang="lv-LV" sz="2800" b="1" dirty="0"/>
              <a:t>iesākto</a:t>
            </a:r>
            <a:r>
              <a:rPr lang="lv-LV" sz="2800" dirty="0"/>
              <a:t> cilvēku </a:t>
            </a:r>
            <a:r>
              <a:rPr lang="lv-LV" sz="2800" b="1" dirty="0"/>
              <a:t>glābšanas plānu</a:t>
            </a:r>
            <a:r>
              <a:rPr lang="lv-LV" sz="2800" dirty="0"/>
              <a:t>!</a:t>
            </a:r>
            <a:r>
              <a:rPr lang="lv-LV" sz="2800" dirty="0">
                <a:solidFill>
                  <a:schemeClr val="tx2"/>
                </a:solidFill>
              </a:rPr>
              <a:t> </a:t>
            </a:r>
          </a:p>
          <a:p>
            <a:pPr eaLnBrk="0" hangingPunct="0">
              <a:buFont typeface="Arial" pitchFamily="34" charset="0"/>
              <a:buChar char="•"/>
            </a:pPr>
            <a:r>
              <a:rPr lang="lv-LV" sz="2800" b="1" dirty="0">
                <a:cs typeface="Arial" charset="0"/>
              </a:rPr>
              <a:t>Dieva misija </a:t>
            </a:r>
            <a:r>
              <a:rPr lang="lv-LV" sz="2800" dirty="0">
                <a:cs typeface="Arial" charset="0"/>
              </a:rPr>
              <a:t>ir </a:t>
            </a:r>
            <a:r>
              <a:rPr lang="lv-LV" sz="2800" b="1" dirty="0">
                <a:cs typeface="Arial" charset="0"/>
              </a:rPr>
              <a:t>Viņa valstības atjaunošana šeit virs </a:t>
            </a:r>
            <a:r>
              <a:rPr lang="lv-LV" sz="2800" b="1" dirty="0" smtClean="0">
                <a:cs typeface="Arial" charset="0"/>
              </a:rPr>
              <a:t>zemes</a:t>
            </a:r>
            <a:r>
              <a:rPr lang="lv-LV" sz="2800" dirty="0" smtClean="0">
                <a:cs typeface="Arial" charset="0"/>
              </a:rPr>
              <a:t>!</a:t>
            </a:r>
            <a:endParaRPr lang="lv-LV" sz="2800" dirty="0">
              <a:cs typeface="Arial" charset="0"/>
            </a:endParaRPr>
          </a:p>
          <a:p>
            <a:pPr eaLnBrk="0" hangingPunct="0"/>
            <a:r>
              <a:rPr lang="lv-LV" sz="2800" dirty="0">
                <a:cs typeface="Arial" charset="0"/>
              </a:rPr>
              <a:t>“</a:t>
            </a:r>
            <a:r>
              <a:rPr lang="lv-LV" sz="2800" i="1" dirty="0">
                <a:cs typeface="Arial" charset="0"/>
              </a:rPr>
              <a:t>Dieva valstība ir jūsu vidū</a:t>
            </a:r>
            <a:r>
              <a:rPr lang="lv-LV" sz="2800" dirty="0" smtClean="0">
                <a:cs typeface="Arial" charset="0"/>
              </a:rPr>
              <a:t>.” </a:t>
            </a:r>
            <a:r>
              <a:rPr lang="lv-LV" sz="2400" dirty="0" smtClean="0">
                <a:cs typeface="Arial" charset="0"/>
              </a:rPr>
              <a:t>(</a:t>
            </a:r>
            <a:r>
              <a:rPr lang="lv-LV" sz="2400" dirty="0">
                <a:cs typeface="Arial" charset="0"/>
              </a:rPr>
              <a:t>Lk.17:21</a:t>
            </a:r>
            <a:r>
              <a:rPr lang="lv-LV" sz="2400" dirty="0" smtClean="0">
                <a:cs typeface="Arial" charset="0"/>
              </a:rPr>
              <a:t>)</a:t>
            </a:r>
          </a:p>
          <a:p>
            <a:pPr marL="457200" indent="-457200" eaLnBrk="0" hangingPunct="0">
              <a:buFont typeface="Arial" panose="020B0604020202020204" pitchFamily="34" charset="0"/>
              <a:buChar char="•"/>
            </a:pPr>
            <a:r>
              <a:rPr lang="lv-LV" sz="2800" b="1" dirty="0" smtClean="0">
                <a:cs typeface="Arial" charset="0"/>
              </a:rPr>
              <a:t>Dieva raža </a:t>
            </a:r>
            <a:r>
              <a:rPr lang="lv-LV" sz="2800" dirty="0" smtClean="0">
                <a:cs typeface="Arial" charset="0"/>
              </a:rPr>
              <a:t>ir </a:t>
            </a:r>
            <a:r>
              <a:rPr lang="lv-LV" sz="2800" b="1" dirty="0" smtClean="0">
                <a:cs typeface="Arial" charset="0"/>
              </a:rPr>
              <a:t>cilvēku dvēseles</a:t>
            </a:r>
            <a:r>
              <a:rPr lang="lv-LV" sz="2800" dirty="0" smtClean="0">
                <a:cs typeface="Arial" charset="0"/>
              </a:rPr>
              <a:t>, kas tiek </a:t>
            </a:r>
            <a:r>
              <a:rPr lang="lv-LV" sz="2800" b="1" dirty="0" smtClean="0">
                <a:cs typeface="Arial" charset="0"/>
              </a:rPr>
              <a:t>izrautas no velna rokām </a:t>
            </a:r>
            <a:r>
              <a:rPr lang="lv-LV" sz="2800" dirty="0" smtClean="0">
                <a:cs typeface="Arial" charset="0"/>
              </a:rPr>
              <a:t>un kļūst par </a:t>
            </a:r>
            <a:r>
              <a:rPr lang="lv-LV" sz="2800" b="1" dirty="0" smtClean="0">
                <a:cs typeface="Arial" charset="0"/>
              </a:rPr>
              <a:t>debesu valstības </a:t>
            </a:r>
            <a:r>
              <a:rPr lang="lv-LV" sz="2800" b="1" dirty="0" smtClean="0">
                <a:cs typeface="Arial" charset="0"/>
              </a:rPr>
              <a:t>locekļiem virs zemes</a:t>
            </a:r>
            <a:r>
              <a:rPr lang="lv-LV" sz="2800" dirty="0" smtClean="0">
                <a:cs typeface="Arial" charset="0"/>
              </a:rPr>
              <a:t>.</a:t>
            </a:r>
            <a:endParaRPr lang="lv-LV" sz="3600" dirty="0">
              <a:cs typeface="Arial" charset="0"/>
            </a:endParaRPr>
          </a:p>
        </p:txBody>
      </p:sp>
      <p:sp>
        <p:nvSpPr>
          <p:cNvPr id="6" name="Rectangle 2"/>
          <p:cNvSpPr txBox="1">
            <a:spLocks noChangeArrowheads="1"/>
          </p:cNvSpPr>
          <p:nvPr/>
        </p:nvSpPr>
        <p:spPr bwMode="auto">
          <a:xfrm>
            <a:off x="357188" y="-90835"/>
            <a:ext cx="8175625" cy="1071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sz="3600" b="1" kern="0" dirty="0" smtClean="0"/>
              <a:t>Kāda ir Dieva raža? </a:t>
            </a:r>
          </a:p>
          <a:p>
            <a:pPr eaLnBrk="1" hangingPunct="1"/>
            <a:r>
              <a:rPr lang="lv-LV" sz="3600" b="1" kern="0" dirty="0" smtClean="0"/>
              <a:t>Kas Dievam sagādā prieku?</a:t>
            </a:r>
            <a:endParaRPr lang="lv-LV" sz="3600" kern="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629"/>
                                        </p:tgtEl>
                                        <p:attrNameLst>
                                          <p:attrName>style.visibility</p:attrName>
                                        </p:attrNameLst>
                                      </p:cBhvr>
                                      <p:to>
                                        <p:strVal val="visible"/>
                                      </p:to>
                                    </p:set>
                                    <p:anim calcmode="lin" valueType="num">
                                      <p:cBhvr additive="base">
                                        <p:cTn id="7" dur="500" fill="hold"/>
                                        <p:tgtEl>
                                          <p:spTgt spid="26629"/>
                                        </p:tgtEl>
                                        <p:attrNameLst>
                                          <p:attrName>ppt_x</p:attrName>
                                        </p:attrNameLst>
                                      </p:cBhvr>
                                      <p:tavLst>
                                        <p:tav tm="0">
                                          <p:val>
                                            <p:strVal val="#ppt_x"/>
                                          </p:val>
                                        </p:tav>
                                        <p:tav tm="100000">
                                          <p:val>
                                            <p:strVal val="#ppt_x"/>
                                          </p:val>
                                        </p:tav>
                                      </p:tavLst>
                                    </p:anim>
                                    <p:anim calcmode="lin" valueType="num">
                                      <p:cBhvr additive="base">
                                        <p:cTn id="8" dur="500" fill="hold"/>
                                        <p:tgtEl>
                                          <p:spTgt spid="26629"/>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6631"/>
                                        </p:tgtEl>
                                        <p:attrNameLst>
                                          <p:attrName>style.visibility</p:attrName>
                                        </p:attrNameLst>
                                      </p:cBhvr>
                                      <p:to>
                                        <p:strVal val="visible"/>
                                      </p:to>
                                    </p:set>
                                    <p:animEffect transition="in" filter="fade">
                                      <p:cBhvr>
                                        <p:cTn id="11" dur="2000"/>
                                        <p:tgtEl>
                                          <p:spTgt spid="26631"/>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26632">
                                            <p:txEl>
                                              <p:pRg st="0" end="0"/>
                                            </p:txEl>
                                          </p:spTgt>
                                        </p:tgtEl>
                                        <p:attrNameLst>
                                          <p:attrName>style.visibility</p:attrName>
                                        </p:attrNameLst>
                                      </p:cBhvr>
                                      <p:to>
                                        <p:strVal val="visible"/>
                                      </p:to>
                                    </p:set>
                                    <p:anim calcmode="lin" valueType="num">
                                      <p:cBhvr additive="base">
                                        <p:cTn id="15" dur="500" fill="hold"/>
                                        <p:tgtEl>
                                          <p:spTgt spid="26632">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6632">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26632">
                                            <p:txEl>
                                              <p:pRg st="1" end="1"/>
                                            </p:txEl>
                                          </p:spTgt>
                                        </p:tgtEl>
                                        <p:attrNameLst>
                                          <p:attrName>style.visibility</p:attrName>
                                        </p:attrNameLst>
                                      </p:cBhvr>
                                      <p:to>
                                        <p:strVal val="visible"/>
                                      </p:to>
                                    </p:set>
                                    <p:anim calcmode="lin" valueType="num">
                                      <p:cBhvr additive="base">
                                        <p:cTn id="20" dur="500" fill="hold"/>
                                        <p:tgtEl>
                                          <p:spTgt spid="26632">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26632">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26632">
                                            <p:txEl>
                                              <p:pRg st="2" end="2"/>
                                            </p:txEl>
                                          </p:spTgt>
                                        </p:tgtEl>
                                        <p:attrNameLst>
                                          <p:attrName>style.visibility</p:attrName>
                                        </p:attrNameLst>
                                      </p:cBhvr>
                                      <p:to>
                                        <p:strVal val="visible"/>
                                      </p:to>
                                    </p:set>
                                    <p:anim calcmode="lin" valueType="num">
                                      <p:cBhvr additive="base">
                                        <p:cTn id="25" dur="500" fill="hold"/>
                                        <p:tgtEl>
                                          <p:spTgt spid="26632">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6632">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26632">
                                            <p:txEl>
                                              <p:pRg st="3" end="3"/>
                                            </p:txEl>
                                          </p:spTgt>
                                        </p:tgtEl>
                                        <p:attrNameLst>
                                          <p:attrName>style.visibility</p:attrName>
                                        </p:attrNameLst>
                                      </p:cBhvr>
                                      <p:to>
                                        <p:strVal val="visible"/>
                                      </p:to>
                                    </p:set>
                                    <p:anim calcmode="lin" valueType="num">
                                      <p:cBhvr additive="base">
                                        <p:cTn id="30" dur="500" fill="hold"/>
                                        <p:tgtEl>
                                          <p:spTgt spid="26632">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2663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9"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srcRect r="3555" b="7085"/>
          <a:stretch>
            <a:fillRect/>
          </a:stretch>
        </p:blipFill>
        <p:spPr bwMode="auto">
          <a:xfrm flipH="1">
            <a:off x="7358082" y="1"/>
            <a:ext cx="1785918" cy="785794"/>
          </a:xfrm>
          <a:prstGeom prst="rect">
            <a:avLst/>
          </a:prstGeom>
          <a:noFill/>
          <a:ln w="9525">
            <a:noFill/>
            <a:miter lim="800000"/>
            <a:headEnd/>
            <a:tailEnd/>
          </a:ln>
        </p:spPr>
      </p:pic>
      <p:sp>
        <p:nvSpPr>
          <p:cNvPr id="3074"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E2417AC1-9083-4E14-8407-18617EC14D49}" type="slidenum">
              <a:rPr lang="lv-LV" sz="1400"/>
              <a:pPr algn="r"/>
              <a:t>5</a:t>
            </a:fld>
            <a:endParaRPr lang="lv-LV" sz="1400"/>
          </a:p>
        </p:txBody>
      </p:sp>
      <p:sp>
        <p:nvSpPr>
          <p:cNvPr id="3075"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D65B135F-B5DF-43F2-8525-5D53C55197D7}" type="slidenum">
              <a:rPr lang="lv-LV" sz="1400"/>
              <a:pPr algn="r"/>
              <a:t>5</a:t>
            </a:fld>
            <a:endParaRPr lang="lv-LV" sz="1400"/>
          </a:p>
        </p:txBody>
      </p:sp>
      <p:sp>
        <p:nvSpPr>
          <p:cNvPr id="62466" name="Rectangle 2"/>
          <p:cNvSpPr>
            <a:spLocks noChangeArrowheads="1"/>
          </p:cNvSpPr>
          <p:nvPr/>
        </p:nvSpPr>
        <p:spPr bwMode="auto">
          <a:xfrm>
            <a:off x="0" y="0"/>
            <a:ext cx="9144000" cy="823913"/>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4800" b="1" dirty="0" smtClean="0">
                <a:latin typeface="+mj-lt"/>
                <a:ea typeface="+mj-ea"/>
                <a:cs typeface="+mj-cs"/>
              </a:rPr>
              <a:t>Cīņa ar ļauno</a:t>
            </a:r>
            <a:endParaRPr lang="lv-LV" sz="4800" b="1" dirty="0">
              <a:latin typeface="+mj-lt"/>
              <a:ea typeface="+mj-ea"/>
              <a:cs typeface="+mj-cs"/>
            </a:endParaRPr>
          </a:p>
        </p:txBody>
      </p:sp>
      <p:sp>
        <p:nvSpPr>
          <p:cNvPr id="7" name="Rectangle 6"/>
          <p:cNvSpPr>
            <a:spLocks noChangeArrowheads="1"/>
          </p:cNvSpPr>
          <p:nvPr/>
        </p:nvSpPr>
        <p:spPr bwMode="auto">
          <a:xfrm>
            <a:off x="0" y="642918"/>
            <a:ext cx="9144000" cy="1754326"/>
          </a:xfrm>
          <a:prstGeom prst="rect">
            <a:avLst/>
          </a:prstGeom>
          <a:noFill/>
          <a:ln w="9525">
            <a:noFill/>
            <a:miter lim="800000"/>
            <a:headEnd/>
            <a:tailEnd/>
          </a:ln>
        </p:spPr>
        <p:txBody>
          <a:bodyPr wrap="square">
            <a:spAutoFit/>
          </a:bodyPr>
          <a:lstStyle/>
          <a:p>
            <a:pPr algn="just" eaLnBrk="0" hangingPunct="0">
              <a:buFont typeface="Arial" pitchFamily="34" charset="0"/>
              <a:buChar char="•"/>
            </a:pPr>
            <a:r>
              <a:rPr lang="lv-LV" sz="2700" dirty="0" smtClean="0">
                <a:cs typeface="Arial" charset="0"/>
              </a:rPr>
              <a:t>Jau </a:t>
            </a:r>
            <a:r>
              <a:rPr lang="lv-LV" sz="2700" b="1" dirty="0" smtClean="0">
                <a:cs typeface="Arial" charset="0"/>
              </a:rPr>
              <a:t>kopš grēkā krišanas </a:t>
            </a:r>
            <a:r>
              <a:rPr lang="lv-LV" sz="2700" dirty="0" smtClean="0">
                <a:cs typeface="Arial" charset="0"/>
              </a:rPr>
              <a:t>Dievs apsola </a:t>
            </a:r>
            <a:r>
              <a:rPr lang="lv-LV" sz="2700" b="1" dirty="0" smtClean="0">
                <a:cs typeface="Arial" charset="0"/>
              </a:rPr>
              <a:t>cīnīties ar Ļauno</a:t>
            </a:r>
            <a:r>
              <a:rPr lang="lv-LV" sz="2700" dirty="0" smtClean="0">
                <a:cs typeface="Arial" charset="0"/>
              </a:rPr>
              <a:t>.  </a:t>
            </a:r>
          </a:p>
          <a:p>
            <a:pPr algn="just" eaLnBrk="0" hangingPunct="0"/>
            <a:r>
              <a:rPr lang="lv-LV" sz="2700" dirty="0" smtClean="0">
                <a:cs typeface="Arial" charset="0"/>
              </a:rPr>
              <a:t>“</a:t>
            </a:r>
            <a:r>
              <a:rPr lang="lv-LV" sz="2700" i="1" dirty="0" smtClean="0">
                <a:cs typeface="Arial" charset="0"/>
              </a:rPr>
              <a:t>Un Es celšu ienaidu starp tevi un sievu, starp tavu dzimumu un sievas dzimumu. </a:t>
            </a:r>
            <a:r>
              <a:rPr lang="lv-LV" sz="2700" b="1" i="1" dirty="0" smtClean="0">
                <a:cs typeface="Arial" charset="0"/>
              </a:rPr>
              <a:t>Tas tev sadragās galvu</a:t>
            </a:r>
            <a:r>
              <a:rPr lang="lv-LV" sz="2700" i="1" dirty="0" smtClean="0">
                <a:cs typeface="Arial" charset="0"/>
              </a:rPr>
              <a:t>, bet tu viņam iekodīsi papēdī</a:t>
            </a:r>
            <a:r>
              <a:rPr lang="lv-LV" sz="2700" dirty="0" smtClean="0">
                <a:cs typeface="Arial" charset="0"/>
              </a:rPr>
              <a:t>.” (1.Moz.3:15)</a:t>
            </a:r>
          </a:p>
        </p:txBody>
      </p:sp>
      <p:pic>
        <p:nvPicPr>
          <p:cNvPr id="2" name="Picture 2" descr="Saistīts attēls"/>
          <p:cNvPicPr>
            <a:picLocks noChangeAspect="1" noChangeArrowheads="1"/>
          </p:cNvPicPr>
          <p:nvPr/>
        </p:nvPicPr>
        <p:blipFill>
          <a:blip r:embed="rId3" cstate="print"/>
          <a:srcRect/>
          <a:stretch>
            <a:fillRect/>
          </a:stretch>
        </p:blipFill>
        <p:spPr bwMode="auto">
          <a:xfrm>
            <a:off x="285720" y="2780928"/>
            <a:ext cx="3643338" cy="4077072"/>
          </a:xfrm>
          <a:prstGeom prst="rect">
            <a:avLst/>
          </a:prstGeom>
          <a:ln>
            <a:noFill/>
          </a:ln>
          <a:effectLst>
            <a:softEdge rad="112500"/>
          </a:effectLst>
        </p:spPr>
      </p:pic>
      <p:pic>
        <p:nvPicPr>
          <p:cNvPr id="3076" name="Picture 4" descr="Attēlu rezultāti vaicājumam “Gen.3:15”"/>
          <p:cNvPicPr>
            <a:picLocks noChangeAspect="1" noChangeArrowheads="1"/>
          </p:cNvPicPr>
          <p:nvPr/>
        </p:nvPicPr>
        <p:blipFill>
          <a:blip r:embed="rId4" cstate="print"/>
          <a:srcRect/>
          <a:stretch>
            <a:fillRect/>
          </a:stretch>
        </p:blipFill>
        <p:spPr bwMode="auto">
          <a:xfrm>
            <a:off x="4500562" y="2780928"/>
            <a:ext cx="3643338" cy="4072514"/>
          </a:xfrm>
          <a:prstGeom prst="rect">
            <a:avLst/>
          </a:prstGeom>
          <a:ln>
            <a:noFill/>
          </a:ln>
          <a:effectLst>
            <a:softEdge rad="112500"/>
          </a:effectLst>
        </p:spPr>
      </p:pic>
    </p:spTree>
    <p:extLst>
      <p:ext uri="{BB962C8B-B14F-4D97-AF65-F5344CB8AC3E}">
        <p14:creationId xmlns:p14="http://schemas.microsoft.com/office/powerpoint/2010/main" xmlns="" val="3519478897"/>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par>
                                <p:cTn id="8" presetID="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ppt_x"/>
                                          </p:val>
                                        </p:tav>
                                        <p:tav tm="100000">
                                          <p:val>
                                            <p:strVal val="#ppt_x"/>
                                          </p:val>
                                        </p:tav>
                                      </p:tavLst>
                                    </p:anim>
                                    <p:anim calcmode="lin" valueType="num">
                                      <p:cBhvr additive="base">
                                        <p:cTn id="11" dur="500" fill="hold"/>
                                        <p:tgtEl>
                                          <p:spTgt spid="8"/>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3076"/>
                                        </p:tgtEl>
                                        <p:attrNameLst>
                                          <p:attrName>style.visibility</p:attrName>
                                        </p:attrNameLst>
                                      </p:cBhvr>
                                      <p:to>
                                        <p:strVal val="visible"/>
                                      </p:to>
                                    </p:set>
                                    <p:animEffect transition="in" filter="fade">
                                      <p:cBhvr>
                                        <p:cTn id="25" dur="2000"/>
                                        <p:tgtEl>
                                          <p:spTgt spid="3076"/>
                                        </p:tgtEl>
                                      </p:cBhvr>
                                    </p:animEffect>
                                  </p:childTnLst>
                                </p:cTn>
                              </p:par>
                            </p:childTnLst>
                          </p:cTn>
                        </p:par>
                        <p:par>
                          <p:cTn id="26" fill="hold">
                            <p:stCondLst>
                              <p:cond delay="3500"/>
                            </p:stCondLst>
                            <p:childTnLst>
                              <p:par>
                                <p:cTn id="27" presetID="10" presetClass="entr" presetSubtype="0"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srcRect r="3555" b="7085"/>
          <a:stretch>
            <a:fillRect/>
          </a:stretch>
        </p:blipFill>
        <p:spPr bwMode="auto">
          <a:xfrm flipH="1">
            <a:off x="7358082" y="1"/>
            <a:ext cx="1785918" cy="785794"/>
          </a:xfrm>
          <a:prstGeom prst="rect">
            <a:avLst/>
          </a:prstGeom>
          <a:noFill/>
          <a:ln w="9525">
            <a:noFill/>
            <a:miter lim="800000"/>
            <a:headEnd/>
            <a:tailEnd/>
          </a:ln>
        </p:spPr>
      </p:pic>
      <p:sp>
        <p:nvSpPr>
          <p:cNvPr id="3074"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E2417AC1-9083-4E14-8407-18617EC14D49}" type="slidenum">
              <a:rPr lang="lv-LV" sz="1400"/>
              <a:pPr algn="r"/>
              <a:t>6</a:t>
            </a:fld>
            <a:endParaRPr lang="lv-LV" sz="1400"/>
          </a:p>
        </p:txBody>
      </p:sp>
      <p:sp>
        <p:nvSpPr>
          <p:cNvPr id="3075"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D65B135F-B5DF-43F2-8525-5D53C55197D7}" type="slidenum">
              <a:rPr lang="lv-LV" sz="1400"/>
              <a:pPr algn="r"/>
              <a:t>6</a:t>
            </a:fld>
            <a:endParaRPr lang="lv-LV" sz="1400"/>
          </a:p>
        </p:txBody>
      </p:sp>
      <p:sp>
        <p:nvSpPr>
          <p:cNvPr id="62466" name="Rectangle 2"/>
          <p:cNvSpPr>
            <a:spLocks noChangeArrowheads="1"/>
          </p:cNvSpPr>
          <p:nvPr/>
        </p:nvSpPr>
        <p:spPr bwMode="auto">
          <a:xfrm>
            <a:off x="0" y="0"/>
            <a:ext cx="7358082" cy="823913"/>
          </a:xfrm>
          <a:prstGeom prst="rect">
            <a:avLst/>
          </a:prstGeom>
          <a:noFill/>
          <a:ln w="9525">
            <a:noFill/>
            <a:miter lim="800000"/>
            <a:headEnd/>
            <a:tailEnd/>
          </a:ln>
          <a:effectLst/>
        </p:spPr>
        <p:txBody>
          <a:bodyPr wrap="square">
            <a:spAutoFit/>
          </a:bodyPr>
          <a:lstStyle/>
          <a:p>
            <a:pPr algn="ctr" eaLnBrk="0" fontAlgn="auto" hangingPunct="0">
              <a:spcBef>
                <a:spcPts val="0"/>
              </a:spcBef>
              <a:spcAft>
                <a:spcPts val="0"/>
              </a:spcAft>
              <a:defRPr/>
            </a:pPr>
            <a:r>
              <a:rPr lang="lv-LV" sz="4800" b="1" dirty="0" smtClean="0">
                <a:latin typeface="+mj-lt"/>
                <a:ea typeface="+mj-ea"/>
                <a:cs typeface="+mj-cs"/>
              </a:rPr>
              <a:t>Dieva izredzētā tauta</a:t>
            </a:r>
            <a:endParaRPr lang="lv-LV" sz="4800" b="1" dirty="0">
              <a:latin typeface="+mj-lt"/>
              <a:ea typeface="+mj-ea"/>
              <a:cs typeface="+mj-cs"/>
            </a:endParaRPr>
          </a:p>
        </p:txBody>
      </p:sp>
      <p:sp>
        <p:nvSpPr>
          <p:cNvPr id="7" name="Rectangle 6"/>
          <p:cNvSpPr>
            <a:spLocks noChangeArrowheads="1"/>
          </p:cNvSpPr>
          <p:nvPr/>
        </p:nvSpPr>
        <p:spPr bwMode="auto">
          <a:xfrm>
            <a:off x="0" y="642918"/>
            <a:ext cx="9144000" cy="3831818"/>
          </a:xfrm>
          <a:prstGeom prst="rect">
            <a:avLst/>
          </a:prstGeom>
          <a:noFill/>
          <a:ln w="9525">
            <a:noFill/>
            <a:miter lim="800000"/>
            <a:headEnd/>
            <a:tailEnd/>
          </a:ln>
        </p:spPr>
        <p:txBody>
          <a:bodyPr wrap="square">
            <a:spAutoFit/>
          </a:bodyPr>
          <a:lstStyle/>
          <a:p>
            <a:pPr algn="just" eaLnBrk="0" hangingPunct="0">
              <a:buFont typeface="Arial" pitchFamily="34" charset="0"/>
              <a:buChar char="•"/>
            </a:pPr>
            <a:r>
              <a:rPr lang="lv-LV" sz="2600" b="1" dirty="0" smtClean="0">
                <a:cs typeface="Arial" charset="0"/>
              </a:rPr>
              <a:t>Dievs izveido izredzētu nāciju</a:t>
            </a:r>
            <a:r>
              <a:rPr lang="lv-LV" sz="2600" dirty="0" smtClean="0">
                <a:cs typeface="Arial" charset="0"/>
              </a:rPr>
              <a:t>, caur kuru </a:t>
            </a:r>
            <a:r>
              <a:rPr lang="lv-LV" sz="2600" b="1" dirty="0" smtClean="0">
                <a:cs typeface="Arial" charset="0"/>
              </a:rPr>
              <a:t>aicināt visas tautas atgriezties pie dzīvā Dieva</a:t>
            </a:r>
            <a:r>
              <a:rPr lang="lv-LV" sz="2600" dirty="0" smtClean="0">
                <a:cs typeface="Arial" charset="0"/>
              </a:rPr>
              <a:t>. (1.Moz.12)</a:t>
            </a:r>
          </a:p>
          <a:p>
            <a:pPr algn="just" eaLnBrk="0" hangingPunct="0"/>
            <a:r>
              <a:rPr lang="lv-LV" sz="2600" dirty="0" smtClean="0">
                <a:cs typeface="Arial" charset="0"/>
              </a:rPr>
              <a:t>“</a:t>
            </a:r>
            <a:r>
              <a:rPr lang="lv-LV" sz="2600" b="1" i="1" dirty="0" smtClean="0">
                <a:cs typeface="Arial" charset="0"/>
              </a:rPr>
              <a:t>Mana derība </a:t>
            </a:r>
            <a:r>
              <a:rPr lang="lv-LV" sz="2600" i="1" dirty="0" smtClean="0">
                <a:cs typeface="Arial" charset="0"/>
              </a:rPr>
              <a:t>ar tevi ir šī: </a:t>
            </a:r>
            <a:r>
              <a:rPr lang="lv-LV" sz="2600" b="1" i="1" dirty="0" smtClean="0">
                <a:cs typeface="Arial" charset="0"/>
              </a:rPr>
              <a:t>tu būsi par tēvu daudzām tautām</a:t>
            </a:r>
            <a:r>
              <a:rPr lang="lv-LV" sz="2600" i="1" dirty="0" smtClean="0">
                <a:cs typeface="Arial" charset="0"/>
              </a:rPr>
              <a:t>.  Un tavu vārdu turpmāk nebūs saukt: </a:t>
            </a:r>
            <a:r>
              <a:rPr lang="lv-LV" sz="2600" i="1" dirty="0" err="1" smtClean="0">
                <a:cs typeface="Arial" charset="0"/>
              </a:rPr>
              <a:t>Ābrāms</a:t>
            </a:r>
            <a:r>
              <a:rPr lang="lv-LV" sz="2600" i="1" dirty="0" smtClean="0">
                <a:cs typeface="Arial" charset="0"/>
              </a:rPr>
              <a:t>, bet tavam vārdam būs būt: </a:t>
            </a:r>
            <a:r>
              <a:rPr lang="lv-LV" sz="2600" b="1" i="1" dirty="0" smtClean="0">
                <a:cs typeface="Arial" charset="0"/>
              </a:rPr>
              <a:t>Ābrahāms</a:t>
            </a:r>
            <a:r>
              <a:rPr lang="lv-LV" sz="2600" i="1" dirty="0" smtClean="0">
                <a:cs typeface="Arial" charset="0"/>
              </a:rPr>
              <a:t>, jo par </a:t>
            </a:r>
            <a:r>
              <a:rPr lang="lv-LV" sz="2600" b="1" i="1" dirty="0" smtClean="0">
                <a:cs typeface="Arial" charset="0"/>
              </a:rPr>
              <a:t>daudzu tautu tēvu </a:t>
            </a:r>
            <a:r>
              <a:rPr lang="lv-LV" sz="2600" i="1" dirty="0" smtClean="0">
                <a:cs typeface="Arial" charset="0"/>
              </a:rPr>
              <a:t>Es tevi esmu nolicis</a:t>
            </a:r>
            <a:r>
              <a:rPr lang="lv-LV" sz="2600" dirty="0" smtClean="0">
                <a:cs typeface="Arial" charset="0"/>
              </a:rPr>
              <a:t>.” (1.Moz.17:4-5)</a:t>
            </a:r>
          </a:p>
          <a:p>
            <a:pPr algn="just" eaLnBrk="0" hangingPunct="0"/>
            <a:r>
              <a:rPr lang="lv-LV" sz="2600" dirty="0" smtClean="0">
                <a:cs typeface="Arial" charset="0"/>
              </a:rPr>
              <a:t>“</a:t>
            </a:r>
            <a:r>
              <a:rPr lang="lv-LV" sz="2600" i="1" dirty="0" smtClean="0">
                <a:cs typeface="Arial" charset="0"/>
              </a:rPr>
              <a:t>Bet tagad, ja jūs uzklausīsit Manu balsi un turēsit Manu derību, tad </a:t>
            </a:r>
            <a:r>
              <a:rPr lang="lv-LV" sz="2600" b="1" i="1" dirty="0" smtClean="0">
                <a:cs typeface="Arial" charset="0"/>
              </a:rPr>
              <a:t>jūs Man būsit par īpašumu visu tautu vidū</a:t>
            </a:r>
            <a:r>
              <a:rPr lang="lv-LV" sz="2600" i="1" dirty="0" smtClean="0">
                <a:cs typeface="Arial" charset="0"/>
              </a:rPr>
              <a:t>, jo </a:t>
            </a:r>
            <a:r>
              <a:rPr lang="lv-LV" sz="2600" b="1" i="1" dirty="0" smtClean="0">
                <a:cs typeface="Arial" charset="0"/>
              </a:rPr>
              <a:t>Man pieder visa pasaule</a:t>
            </a:r>
            <a:r>
              <a:rPr lang="lv-LV" sz="2600" dirty="0" smtClean="0">
                <a:cs typeface="Arial" charset="0"/>
              </a:rPr>
              <a:t>.” (2.Moz.19:5)</a:t>
            </a:r>
          </a:p>
        </p:txBody>
      </p:sp>
      <p:pic>
        <p:nvPicPr>
          <p:cNvPr id="2050" name="Picture 2" descr="Attēlu rezultāti vaicājumam “God and Abraham”"/>
          <p:cNvPicPr>
            <a:picLocks noChangeAspect="1" noChangeArrowheads="1"/>
          </p:cNvPicPr>
          <p:nvPr/>
        </p:nvPicPr>
        <p:blipFill>
          <a:blip r:embed="rId3" cstate="print"/>
          <a:srcRect t="6374" b="8640"/>
          <a:stretch>
            <a:fillRect/>
          </a:stretch>
        </p:blipFill>
        <p:spPr bwMode="auto">
          <a:xfrm>
            <a:off x="2411760" y="4149080"/>
            <a:ext cx="5057775" cy="2708920"/>
          </a:xfrm>
          <a:prstGeom prst="rect">
            <a:avLst/>
          </a:prstGeom>
          <a:ln>
            <a:noFill/>
          </a:ln>
          <a:effectLst>
            <a:softEdge rad="112500"/>
          </a:effectLst>
        </p:spPr>
      </p:pic>
    </p:spTree>
    <p:extLst>
      <p:ext uri="{BB962C8B-B14F-4D97-AF65-F5344CB8AC3E}">
        <p14:creationId xmlns:p14="http://schemas.microsoft.com/office/powerpoint/2010/main" xmlns="" val="1209506396"/>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par>
                                <p:cTn id="8" presetID="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ppt_x"/>
                                          </p:val>
                                        </p:tav>
                                        <p:tav tm="100000">
                                          <p:val>
                                            <p:strVal val="#ppt_x"/>
                                          </p:val>
                                        </p:tav>
                                      </p:tavLst>
                                    </p:anim>
                                    <p:anim calcmode="lin" valueType="num">
                                      <p:cBhvr additive="base">
                                        <p:cTn id="11" dur="500" fill="hold"/>
                                        <p:tgtEl>
                                          <p:spTgt spid="8"/>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2050"/>
                                        </p:tgtEl>
                                        <p:attrNameLst>
                                          <p:attrName>style.visibility</p:attrName>
                                        </p:attrNameLst>
                                      </p:cBhvr>
                                      <p:to>
                                        <p:strVal val="visible"/>
                                      </p:to>
                                    </p:set>
                                    <p:animEffect transition="in" filter="fade">
                                      <p:cBhvr>
                                        <p:cTn id="29"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E2417AC1-9083-4E14-8407-18617EC14D49}" type="slidenum">
              <a:rPr lang="lv-LV" sz="1400"/>
              <a:pPr algn="r"/>
              <a:t>7</a:t>
            </a:fld>
            <a:endParaRPr lang="lv-LV" sz="1400"/>
          </a:p>
        </p:txBody>
      </p:sp>
      <p:sp>
        <p:nvSpPr>
          <p:cNvPr id="3075"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D65B135F-B5DF-43F2-8525-5D53C55197D7}" type="slidenum">
              <a:rPr lang="lv-LV" sz="1400"/>
              <a:pPr algn="r"/>
              <a:t>7</a:t>
            </a:fld>
            <a:endParaRPr lang="lv-LV" sz="1400"/>
          </a:p>
        </p:txBody>
      </p:sp>
      <p:sp>
        <p:nvSpPr>
          <p:cNvPr id="62466" name="Rectangle 2"/>
          <p:cNvSpPr>
            <a:spLocks noChangeArrowheads="1"/>
          </p:cNvSpPr>
          <p:nvPr/>
        </p:nvSpPr>
        <p:spPr bwMode="auto">
          <a:xfrm>
            <a:off x="0" y="0"/>
            <a:ext cx="9144000" cy="769441"/>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4400" b="1" dirty="0" smtClean="0">
                <a:latin typeface="+mj-lt"/>
                <a:ea typeface="+mj-ea"/>
                <a:cs typeface="+mj-cs"/>
              </a:rPr>
              <a:t>Pravieši sludina glābēja nākšanu</a:t>
            </a:r>
            <a:endParaRPr lang="lv-LV" sz="4400" b="1" dirty="0">
              <a:latin typeface="+mj-lt"/>
              <a:ea typeface="+mj-ea"/>
              <a:cs typeface="+mj-cs"/>
            </a:endParaRPr>
          </a:p>
        </p:txBody>
      </p:sp>
      <p:sp>
        <p:nvSpPr>
          <p:cNvPr id="7" name="Rectangle 6"/>
          <p:cNvSpPr>
            <a:spLocks noChangeArrowheads="1"/>
          </p:cNvSpPr>
          <p:nvPr/>
        </p:nvSpPr>
        <p:spPr bwMode="auto">
          <a:xfrm>
            <a:off x="0" y="714356"/>
            <a:ext cx="9144000" cy="2677656"/>
          </a:xfrm>
          <a:prstGeom prst="rect">
            <a:avLst/>
          </a:prstGeom>
          <a:noFill/>
          <a:ln w="9525">
            <a:noFill/>
            <a:miter lim="800000"/>
            <a:headEnd/>
            <a:tailEnd/>
          </a:ln>
        </p:spPr>
        <p:txBody>
          <a:bodyPr wrap="square">
            <a:spAutoFit/>
          </a:bodyPr>
          <a:lstStyle/>
          <a:p>
            <a:pPr algn="just" eaLnBrk="0" hangingPunct="0">
              <a:buFont typeface="Arial" pitchFamily="34" charset="0"/>
              <a:buChar char="•"/>
            </a:pPr>
            <a:r>
              <a:rPr lang="lv-LV" sz="2800" b="1" dirty="0" smtClean="0">
                <a:cs typeface="Arial" charset="0"/>
              </a:rPr>
              <a:t>Pravieši</a:t>
            </a:r>
            <a:r>
              <a:rPr lang="lv-LV" sz="2800" dirty="0" smtClean="0">
                <a:cs typeface="Arial" charset="0"/>
              </a:rPr>
              <a:t> pasludina, ka </a:t>
            </a:r>
            <a:r>
              <a:rPr lang="lv-LV" sz="2800" b="1" dirty="0" smtClean="0">
                <a:cs typeface="Arial" charset="0"/>
              </a:rPr>
              <a:t>Izraels nav piepildījis </a:t>
            </a:r>
            <a:r>
              <a:rPr lang="lv-LV" sz="2800" dirty="0" smtClean="0">
                <a:cs typeface="Arial" charset="0"/>
              </a:rPr>
              <a:t>un </a:t>
            </a:r>
            <a:r>
              <a:rPr lang="lv-LV" sz="2800" b="1" dirty="0" smtClean="0">
                <a:cs typeface="Arial" charset="0"/>
              </a:rPr>
              <a:t>nepilda Dieva doto misiju</a:t>
            </a:r>
            <a:r>
              <a:rPr lang="lv-LV" sz="2800" dirty="0" smtClean="0">
                <a:cs typeface="Arial" charset="0"/>
              </a:rPr>
              <a:t>.</a:t>
            </a:r>
          </a:p>
          <a:p>
            <a:pPr algn="just" eaLnBrk="0" hangingPunct="0">
              <a:buFont typeface="Arial" pitchFamily="34" charset="0"/>
              <a:buChar char="•"/>
            </a:pPr>
            <a:r>
              <a:rPr lang="lv-LV" sz="2800" b="1" dirty="0" smtClean="0">
                <a:cs typeface="Arial" charset="0"/>
              </a:rPr>
              <a:t>Pravieši</a:t>
            </a:r>
            <a:r>
              <a:rPr lang="lv-LV" sz="2800" dirty="0" smtClean="0">
                <a:cs typeface="Arial" charset="0"/>
              </a:rPr>
              <a:t> aicina </a:t>
            </a:r>
            <a:r>
              <a:rPr lang="lv-LV" sz="2800" b="1" dirty="0" smtClean="0">
                <a:cs typeface="Arial" charset="0"/>
              </a:rPr>
              <a:t>nožēlot grēkus </a:t>
            </a:r>
            <a:r>
              <a:rPr lang="lv-LV" sz="2800" dirty="0" smtClean="0">
                <a:cs typeface="Arial" charset="0"/>
              </a:rPr>
              <a:t>un </a:t>
            </a:r>
            <a:r>
              <a:rPr lang="lv-LV" sz="2800" b="1" dirty="0" smtClean="0">
                <a:cs typeface="Arial" charset="0"/>
              </a:rPr>
              <a:t>atgriezties</a:t>
            </a:r>
            <a:r>
              <a:rPr lang="lv-LV" sz="2800" dirty="0" smtClean="0">
                <a:cs typeface="Arial" charset="0"/>
              </a:rPr>
              <a:t> pie </a:t>
            </a:r>
            <a:r>
              <a:rPr lang="lv-LV" sz="2800" b="1" dirty="0" smtClean="0">
                <a:cs typeface="Arial" charset="0"/>
              </a:rPr>
              <a:t>dzīvā Dieva radītāja</a:t>
            </a:r>
            <a:r>
              <a:rPr lang="lv-LV" sz="2800" dirty="0" smtClean="0">
                <a:cs typeface="Arial" charset="0"/>
              </a:rPr>
              <a:t>!</a:t>
            </a:r>
            <a:endParaRPr lang="lv-LV" sz="2800" dirty="0" smtClean="0">
              <a:cs typeface="Arial" charset="0"/>
            </a:endParaRPr>
          </a:p>
          <a:p>
            <a:pPr algn="just" eaLnBrk="0" hangingPunct="0">
              <a:buFont typeface="Arial" pitchFamily="34" charset="0"/>
              <a:buChar char="•"/>
            </a:pPr>
            <a:r>
              <a:rPr lang="lv-LV" sz="2800" b="1" dirty="0" smtClean="0">
                <a:cs typeface="Arial" charset="0"/>
              </a:rPr>
              <a:t>Pravieši</a:t>
            </a:r>
            <a:r>
              <a:rPr lang="lv-LV" sz="2800" dirty="0" smtClean="0">
                <a:cs typeface="Arial" charset="0"/>
              </a:rPr>
              <a:t> pasludina, ka </a:t>
            </a:r>
            <a:r>
              <a:rPr lang="lv-LV" sz="2800" b="1" dirty="0" smtClean="0">
                <a:cs typeface="Arial" charset="0"/>
              </a:rPr>
              <a:t>nāks Mesija</a:t>
            </a:r>
            <a:r>
              <a:rPr lang="lv-LV" sz="2800" dirty="0" smtClean="0">
                <a:cs typeface="Arial" charset="0"/>
              </a:rPr>
              <a:t>, kas </a:t>
            </a:r>
            <a:r>
              <a:rPr lang="lv-LV" sz="2800" b="1" dirty="0" smtClean="0">
                <a:cs typeface="Arial" charset="0"/>
              </a:rPr>
              <a:t>glābs visas tautas </a:t>
            </a:r>
            <a:r>
              <a:rPr lang="lv-LV" sz="2800" dirty="0" smtClean="0">
                <a:cs typeface="Arial" charset="0"/>
              </a:rPr>
              <a:t>neparastā veidā (Jes.53</a:t>
            </a:r>
            <a:r>
              <a:rPr lang="lv-LV" sz="2800" dirty="0" smtClean="0">
                <a:cs typeface="Arial" charset="0"/>
              </a:rPr>
              <a:t>)</a:t>
            </a:r>
            <a:endParaRPr lang="lv-LV" sz="2800" dirty="0" smtClean="0">
              <a:cs typeface="Arial" charset="0"/>
            </a:endParaRPr>
          </a:p>
        </p:txBody>
      </p:sp>
      <p:pic>
        <p:nvPicPr>
          <p:cNvPr id="9218" name="Picture 2" descr="Attēlu rezultāti vaicājumam “Jesus and world”"/>
          <p:cNvPicPr>
            <a:picLocks noChangeAspect="1" noChangeArrowheads="1"/>
          </p:cNvPicPr>
          <p:nvPr/>
        </p:nvPicPr>
        <p:blipFill>
          <a:blip r:embed="rId2" cstate="print"/>
          <a:srcRect/>
          <a:stretch>
            <a:fillRect/>
          </a:stretch>
        </p:blipFill>
        <p:spPr bwMode="auto">
          <a:xfrm>
            <a:off x="142876" y="3357562"/>
            <a:ext cx="8858280" cy="3500438"/>
          </a:xfrm>
          <a:prstGeom prst="rect">
            <a:avLst/>
          </a:prstGeom>
          <a:ln>
            <a:noFill/>
          </a:ln>
          <a:effectLst>
            <a:softEdge rad="112500"/>
          </a:effectLst>
        </p:spPr>
      </p:pic>
    </p:spTree>
    <p:extLst>
      <p:ext uri="{BB962C8B-B14F-4D97-AF65-F5344CB8AC3E}">
        <p14:creationId xmlns:p14="http://schemas.microsoft.com/office/powerpoint/2010/main" xmlns="" val="660637685"/>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additive="base">
                                        <p:cTn id="1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7">
                                            <p:txEl>
                                              <p:pRg st="1" end="1"/>
                                            </p:txEl>
                                          </p:spTgt>
                                        </p:tgtEl>
                                        <p:attrNameLst>
                                          <p:attrName>style.visibility</p:attrName>
                                        </p:attrNameLst>
                                      </p:cBhvr>
                                      <p:to>
                                        <p:strVal val="visible"/>
                                      </p:to>
                                    </p:set>
                                    <p:anim calcmode="lin" valueType="num">
                                      <p:cBhvr additive="base">
                                        <p:cTn id="1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 calcmode="lin" valueType="num">
                                      <p:cBhvr additive="base">
                                        <p:cTn id="2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3" presetID="10" presetClass="entr" presetSubtype="0" fill="hold" nodeType="withEffect">
                                  <p:stCondLst>
                                    <p:cond delay="0"/>
                                  </p:stCondLst>
                                  <p:childTnLst>
                                    <p:set>
                                      <p:cBhvr>
                                        <p:cTn id="24" dur="1" fill="hold">
                                          <p:stCondLst>
                                            <p:cond delay="0"/>
                                          </p:stCondLst>
                                        </p:cTn>
                                        <p:tgtEl>
                                          <p:spTgt spid="9218"/>
                                        </p:tgtEl>
                                        <p:attrNameLst>
                                          <p:attrName>style.visibility</p:attrName>
                                        </p:attrNameLst>
                                      </p:cBhvr>
                                      <p:to>
                                        <p:strVal val="visible"/>
                                      </p:to>
                                    </p:set>
                                    <p:animEffect transition="in" filter="fade">
                                      <p:cBhvr>
                                        <p:cTn id="25" dur="2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sldNum" sz="quarter" idx="12"/>
          </p:nvPr>
        </p:nvSpPr>
        <p:spPr>
          <a:noFill/>
        </p:spPr>
        <p:txBody>
          <a:bodyPr/>
          <a:lstStyle/>
          <a:p>
            <a:fld id="{E9ED145B-CE4D-455A-9024-E40276D87C1D}" type="slidenum">
              <a:rPr lang="lv-LV" smtClean="0"/>
              <a:pPr/>
              <a:t>8</a:t>
            </a:fld>
            <a:endParaRPr lang="lv-LV" smtClean="0"/>
          </a:p>
        </p:txBody>
      </p:sp>
      <p:sp>
        <p:nvSpPr>
          <p:cNvPr id="10243" name="Rectangle 2"/>
          <p:cNvSpPr>
            <a:spLocks noGrp="1" noChangeArrowheads="1"/>
          </p:cNvSpPr>
          <p:nvPr>
            <p:ph type="title" idx="4294967295"/>
          </p:nvPr>
        </p:nvSpPr>
        <p:spPr>
          <a:xfrm>
            <a:off x="468313" y="0"/>
            <a:ext cx="8229600" cy="850900"/>
          </a:xfrm>
        </p:spPr>
        <p:txBody>
          <a:bodyPr/>
          <a:lstStyle/>
          <a:p>
            <a:pPr eaLnBrk="1" hangingPunct="1">
              <a:defRPr/>
            </a:pPr>
            <a:r>
              <a:rPr lang="lv-LV" sz="4000" b="1" dirty="0" smtClean="0"/>
              <a:t>Kāpēc Jēzus atnāca virs zemes?</a:t>
            </a:r>
          </a:p>
        </p:txBody>
      </p:sp>
      <p:sp>
        <p:nvSpPr>
          <p:cNvPr id="7" name="Rectangle 6"/>
          <p:cNvSpPr>
            <a:spLocks noChangeArrowheads="1"/>
          </p:cNvSpPr>
          <p:nvPr/>
        </p:nvSpPr>
        <p:spPr bwMode="auto">
          <a:xfrm>
            <a:off x="0" y="733425"/>
            <a:ext cx="5580063" cy="6124754"/>
          </a:xfrm>
          <a:prstGeom prst="rect">
            <a:avLst/>
          </a:prstGeom>
          <a:noFill/>
          <a:ln w="9525">
            <a:noFill/>
            <a:miter lim="800000"/>
            <a:headEnd/>
            <a:tailEnd/>
          </a:ln>
        </p:spPr>
        <p:txBody>
          <a:bodyPr>
            <a:spAutoFit/>
          </a:bodyPr>
          <a:lstStyle/>
          <a:p>
            <a:pPr>
              <a:buFont typeface="Arial" charset="0"/>
              <a:buChar char="•"/>
            </a:pPr>
            <a:r>
              <a:rPr lang="lv-LV" sz="2800" dirty="0" smtClean="0"/>
              <a:t>Jēzus </a:t>
            </a:r>
            <a:r>
              <a:rPr lang="lv-LV" sz="2800" dirty="0" smtClean="0"/>
              <a:t>atnāca, jo redzēja, ka cilvēki paši nespēj tikt galā ar grēku, nespēj piepildīt Dieva doto misiju – atgriezt visas tautas pie dzīvā Dieva/Radītāja.</a:t>
            </a:r>
            <a:endParaRPr lang="lv-LV" sz="2800" dirty="0" smtClean="0"/>
          </a:p>
          <a:p>
            <a:pPr>
              <a:buFont typeface="Arial" charset="0"/>
              <a:buChar char="•"/>
            </a:pPr>
            <a:r>
              <a:rPr lang="lv-LV" sz="2800" b="1" dirty="0" smtClean="0"/>
              <a:t>Pāvil</a:t>
            </a:r>
            <a:r>
              <a:rPr lang="lv-LV" sz="2800" b="1" dirty="0" smtClean="0"/>
              <a:t>s raksts</a:t>
            </a:r>
            <a:r>
              <a:rPr lang="lv-LV" sz="2800" dirty="0" smtClean="0"/>
              <a:t>: </a:t>
            </a:r>
            <a:r>
              <a:rPr lang="lv-LV" sz="2800" dirty="0"/>
              <a:t>„</a:t>
            </a:r>
            <a:r>
              <a:rPr lang="lv-LV" sz="2800" i="1" dirty="0"/>
              <a:t>Tas ir labi un patīkami Dieva, mūsu Pestītāja, priekšā, kas grib, lai visi cilvēki tiek izglābti un nāk pie patiesības atziņas</a:t>
            </a:r>
            <a:r>
              <a:rPr lang="lv-LV" sz="2800" dirty="0"/>
              <a:t>.” (1.Tim.2:3-4)</a:t>
            </a:r>
          </a:p>
          <a:p>
            <a:pPr>
              <a:buFont typeface="Arial" charset="0"/>
              <a:buChar char="•"/>
            </a:pPr>
            <a:r>
              <a:rPr lang="lv-LV" sz="2800" b="1" dirty="0"/>
              <a:t>Misijas mērķis</a:t>
            </a:r>
            <a:r>
              <a:rPr lang="lv-LV" sz="2800" dirty="0"/>
              <a:t> ir </a:t>
            </a:r>
            <a:r>
              <a:rPr lang="lv-LV" sz="2800" b="1" dirty="0"/>
              <a:t>sasniegt</a:t>
            </a:r>
            <a:r>
              <a:rPr lang="lv-LV" sz="2800" dirty="0"/>
              <a:t> </a:t>
            </a:r>
            <a:r>
              <a:rPr lang="lv-LV" sz="2800" b="1" dirty="0"/>
              <a:t>100% cilvēkus</a:t>
            </a:r>
            <a:r>
              <a:rPr lang="lv-LV" sz="2800" dirty="0"/>
              <a:t>. </a:t>
            </a:r>
            <a:endParaRPr lang="lv-LV" sz="2800" dirty="0" smtClean="0"/>
          </a:p>
          <a:p>
            <a:pPr>
              <a:buFont typeface="Arial" charset="0"/>
              <a:buChar char="•"/>
            </a:pPr>
            <a:r>
              <a:rPr lang="lv-LV" sz="2800" b="1" dirty="0" smtClean="0"/>
              <a:t>Jēzus pavēra </a:t>
            </a:r>
            <a:r>
              <a:rPr lang="lv-LV" sz="2800" dirty="0" smtClean="0"/>
              <a:t>daudz </a:t>
            </a:r>
            <a:r>
              <a:rPr lang="lv-LV" sz="2800" b="1" dirty="0" smtClean="0"/>
              <a:t>plašākas iespējas</a:t>
            </a:r>
            <a:r>
              <a:rPr lang="lv-LV" sz="2800" dirty="0" smtClean="0"/>
              <a:t> nākt pie </a:t>
            </a:r>
            <a:r>
              <a:rPr lang="lv-LV" sz="2800" b="1" dirty="0" smtClean="0"/>
              <a:t>ticības</a:t>
            </a:r>
            <a:r>
              <a:rPr lang="lv-LV" sz="2800" dirty="0" smtClean="0"/>
              <a:t>.</a:t>
            </a:r>
            <a:endParaRPr lang="lv-LV" sz="2800" dirty="0" smtClean="0"/>
          </a:p>
        </p:txBody>
      </p:sp>
      <p:pic>
        <p:nvPicPr>
          <p:cNvPr id="3076" name="Picture 4"/>
          <p:cNvPicPr>
            <a:picLocks noChangeAspect="1" noChangeArrowheads="1"/>
          </p:cNvPicPr>
          <p:nvPr/>
        </p:nvPicPr>
        <p:blipFill>
          <a:blip r:embed="rId2" cstate="print"/>
          <a:srcRect/>
          <a:stretch>
            <a:fillRect/>
          </a:stretch>
        </p:blipFill>
        <p:spPr bwMode="auto">
          <a:xfrm>
            <a:off x="5364088" y="1210420"/>
            <a:ext cx="3779912" cy="5295086"/>
          </a:xfrm>
          <a:prstGeom prst="rect">
            <a:avLst/>
          </a:prstGeom>
          <a:ln>
            <a:noFill/>
          </a:ln>
          <a:effectLst>
            <a:softEdge rad="112500"/>
          </a:effectLst>
        </p:spPr>
      </p:pic>
    </p:spTree>
    <p:extLst>
      <p:ext uri="{BB962C8B-B14F-4D97-AF65-F5344CB8AC3E}">
        <p14:creationId xmlns:p14="http://schemas.microsoft.com/office/powerpoint/2010/main" xmlns="" val="3607066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6"/>
                                        </p:tgtEl>
                                        <p:attrNameLst>
                                          <p:attrName>style.visibility</p:attrName>
                                        </p:attrNameLst>
                                      </p:cBhvr>
                                      <p:to>
                                        <p:strVal val="visible"/>
                                      </p:to>
                                    </p:set>
                                    <p:animEffect transition="in" filter="fade">
                                      <p:cBhvr>
                                        <p:cTn id="11" dur="2000"/>
                                        <p:tgtEl>
                                          <p:spTgt spid="3076"/>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7">
                                            <p:txEl>
                                              <p:pRg st="1" end="1"/>
                                            </p:txEl>
                                          </p:spTgt>
                                        </p:tgtEl>
                                        <p:attrNameLst>
                                          <p:attrName>style.visibility</p:attrName>
                                        </p:attrNameLst>
                                      </p:cBhvr>
                                      <p:to>
                                        <p:strVal val="visible"/>
                                      </p:to>
                                    </p:set>
                                    <p:anim calcmode="lin" valueType="num">
                                      <p:cBhvr additive="base">
                                        <p:cTn id="2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500"/>
                            </p:stCondLst>
                            <p:childTnLst>
                              <p:par>
                                <p:cTn id="25" presetID="2" presetClass="entr" presetSubtype="4" fill="hold" nodeType="after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anim calcmode="lin" valueType="num">
                                      <p:cBhvr additive="base">
                                        <p:cTn id="2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2" presetClass="entr" presetSubtype="4" fill="hold" nodeType="afterEffect">
                                  <p:stCondLst>
                                    <p:cond delay="0"/>
                                  </p:stCondLst>
                                  <p:childTnLst>
                                    <p:set>
                                      <p:cBhvr>
                                        <p:cTn id="31" dur="1" fill="hold">
                                          <p:stCondLst>
                                            <p:cond delay="0"/>
                                          </p:stCondLst>
                                        </p:cTn>
                                        <p:tgtEl>
                                          <p:spTgt spid="7">
                                            <p:txEl>
                                              <p:pRg st="3" end="3"/>
                                            </p:txEl>
                                          </p:spTgt>
                                        </p:tgtEl>
                                        <p:attrNameLst>
                                          <p:attrName>style.visibility</p:attrName>
                                        </p:attrNameLst>
                                      </p:cBhvr>
                                      <p:to>
                                        <p:strVal val="visible"/>
                                      </p:to>
                                    </p:set>
                                    <p:anim calcmode="lin" valueType="num">
                                      <p:cBhvr additive="base">
                                        <p:cTn id="32"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7" y="-280000"/>
            <a:ext cx="9144000" cy="1188720"/>
          </a:xfrm>
        </p:spPr>
        <p:txBody>
          <a:bodyPr>
            <a:normAutofit/>
          </a:bodyPr>
          <a:lstStyle/>
          <a:p>
            <a:r>
              <a:rPr lang="lv-LV" sz="5400" dirty="0" smtClean="0"/>
              <a:t>Dieva misija cauri laikiem</a:t>
            </a:r>
            <a:endParaRPr lang="en-US" sz="5400" dirty="0"/>
          </a:p>
        </p:txBody>
      </p:sp>
      <p:sp>
        <p:nvSpPr>
          <p:cNvPr id="4" name="AutoShape 4"/>
          <p:cNvSpPr>
            <a:spLocks noChangeArrowheads="1"/>
          </p:cNvSpPr>
          <p:nvPr/>
        </p:nvSpPr>
        <p:spPr bwMode="auto">
          <a:xfrm rot="5400000">
            <a:off x="803435" y="2704752"/>
            <a:ext cx="2887968" cy="3559751"/>
          </a:xfrm>
          <a:prstGeom prst="triangle">
            <a:avLst>
              <a:gd name="adj" fmla="val 50000"/>
            </a:avLst>
          </a:prstGeom>
          <a:solidFill>
            <a:schemeClr val="accent1"/>
          </a:solidFill>
          <a:ln w="9525">
            <a:solidFill>
              <a:schemeClr val="tx1"/>
            </a:solidFill>
            <a:miter lim="800000"/>
            <a:headEnd/>
            <a:tailEnd/>
          </a:ln>
        </p:spPr>
        <p:txBody>
          <a:bodyPr wrap="none" anchor="ctr"/>
          <a:lstStyle/>
          <a:p>
            <a:pPr algn="ctr"/>
            <a:endParaRPr lang="en-US" sz="6000" b="1" dirty="0"/>
          </a:p>
        </p:txBody>
      </p:sp>
      <p:sp>
        <p:nvSpPr>
          <p:cNvPr id="5" name="Rectangle 4"/>
          <p:cNvSpPr/>
          <p:nvPr/>
        </p:nvSpPr>
        <p:spPr>
          <a:xfrm>
            <a:off x="-1" y="2217188"/>
            <a:ext cx="1638269" cy="769441"/>
          </a:xfrm>
          <a:prstGeom prst="rect">
            <a:avLst/>
          </a:prstGeom>
        </p:spPr>
        <p:txBody>
          <a:bodyPr wrap="none">
            <a:spAutoFit/>
          </a:bodyPr>
          <a:lstStyle/>
          <a:p>
            <a:r>
              <a:rPr lang="lv-LV" sz="4400" dirty="0" err="1" smtClean="0"/>
              <a:t>Izraēls</a:t>
            </a:r>
            <a:endParaRPr lang="en-US" sz="4400" dirty="0"/>
          </a:p>
        </p:txBody>
      </p:sp>
      <p:sp>
        <p:nvSpPr>
          <p:cNvPr id="7" name="Flowchart: Merge 6"/>
          <p:cNvSpPr/>
          <p:nvPr/>
        </p:nvSpPr>
        <p:spPr>
          <a:xfrm rot="5400000">
            <a:off x="3945773" y="2010686"/>
            <a:ext cx="5068876" cy="4968552"/>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4800" b="1" dirty="0">
              <a:solidFill>
                <a:schemeClr val="tx1"/>
              </a:solidFill>
            </a:endParaRPr>
          </a:p>
        </p:txBody>
      </p:sp>
      <p:sp>
        <p:nvSpPr>
          <p:cNvPr id="8" name="Rectangle 7"/>
          <p:cNvSpPr/>
          <p:nvPr/>
        </p:nvSpPr>
        <p:spPr>
          <a:xfrm>
            <a:off x="3275856" y="4696827"/>
            <a:ext cx="1377044" cy="769441"/>
          </a:xfrm>
          <a:prstGeom prst="rect">
            <a:avLst/>
          </a:prstGeom>
        </p:spPr>
        <p:txBody>
          <a:bodyPr wrap="none">
            <a:spAutoFit/>
          </a:bodyPr>
          <a:lstStyle/>
          <a:p>
            <a:r>
              <a:rPr lang="lv-LV" sz="4400" dirty="0" smtClean="0"/>
              <a:t>Jēzus</a:t>
            </a:r>
            <a:endParaRPr lang="en-US" sz="4400" dirty="0"/>
          </a:p>
        </p:txBody>
      </p:sp>
      <p:sp>
        <p:nvSpPr>
          <p:cNvPr id="10" name="Rectangle 9"/>
          <p:cNvSpPr/>
          <p:nvPr/>
        </p:nvSpPr>
        <p:spPr>
          <a:xfrm>
            <a:off x="1331640" y="2824619"/>
            <a:ext cx="1939890" cy="769441"/>
          </a:xfrm>
          <a:prstGeom prst="rect">
            <a:avLst/>
          </a:prstGeom>
        </p:spPr>
        <p:txBody>
          <a:bodyPr wrap="none">
            <a:spAutoFit/>
          </a:bodyPr>
          <a:lstStyle/>
          <a:p>
            <a:r>
              <a:rPr lang="lv-LV" sz="4400" dirty="0" smtClean="0"/>
              <a:t>Pravieši</a:t>
            </a:r>
            <a:endParaRPr lang="en-US" sz="4400" dirty="0"/>
          </a:p>
        </p:txBody>
      </p:sp>
      <p:pic>
        <p:nvPicPr>
          <p:cNvPr id="11" name="Picture 4" descr="BIBLE016"/>
          <p:cNvPicPr>
            <a:picLocks noChangeAspect="1" noChangeArrowheads="1"/>
          </p:cNvPicPr>
          <p:nvPr/>
        </p:nvPicPr>
        <p:blipFill>
          <a:blip r:embed="rId2" cstate="print"/>
          <a:srcRect/>
          <a:stretch>
            <a:fillRect/>
          </a:stretch>
        </p:blipFill>
        <p:spPr bwMode="auto">
          <a:xfrm>
            <a:off x="3131840" y="2104539"/>
            <a:ext cx="1846961" cy="2204864"/>
          </a:xfrm>
          <a:prstGeom prst="rect">
            <a:avLst/>
          </a:prstGeom>
          <a:noFill/>
          <a:ln w="9525">
            <a:noFill/>
            <a:miter lim="800000"/>
            <a:headEnd/>
            <a:tailEnd/>
          </a:ln>
        </p:spPr>
      </p:pic>
      <p:sp>
        <p:nvSpPr>
          <p:cNvPr id="12" name="Rectangle 11"/>
          <p:cNvSpPr/>
          <p:nvPr/>
        </p:nvSpPr>
        <p:spPr>
          <a:xfrm>
            <a:off x="4716016" y="2608595"/>
            <a:ext cx="2065052" cy="769441"/>
          </a:xfrm>
          <a:prstGeom prst="rect">
            <a:avLst/>
          </a:prstGeom>
        </p:spPr>
        <p:txBody>
          <a:bodyPr wrap="none">
            <a:spAutoFit/>
          </a:bodyPr>
          <a:lstStyle/>
          <a:p>
            <a:r>
              <a:rPr lang="lv-LV" sz="4400" dirty="0" smtClean="0"/>
              <a:t>Apustuļi</a:t>
            </a:r>
            <a:endParaRPr lang="en-US" sz="4400" dirty="0"/>
          </a:p>
        </p:txBody>
      </p:sp>
      <p:sp>
        <p:nvSpPr>
          <p:cNvPr id="13" name="Rectangle 12"/>
          <p:cNvSpPr/>
          <p:nvPr/>
        </p:nvSpPr>
        <p:spPr>
          <a:xfrm>
            <a:off x="7182373" y="1253637"/>
            <a:ext cx="1961627" cy="769441"/>
          </a:xfrm>
          <a:prstGeom prst="rect">
            <a:avLst/>
          </a:prstGeom>
        </p:spPr>
        <p:txBody>
          <a:bodyPr wrap="none">
            <a:spAutoFit/>
          </a:bodyPr>
          <a:lstStyle/>
          <a:p>
            <a:r>
              <a:rPr lang="lv-LV" sz="4400" dirty="0" smtClean="0"/>
              <a:t>Kristieši</a:t>
            </a:r>
            <a:endParaRPr lang="en-US" sz="4400" dirty="0"/>
          </a:p>
        </p:txBody>
      </p:sp>
      <p:sp>
        <p:nvSpPr>
          <p:cNvPr id="3" name="Rectangle 2"/>
          <p:cNvSpPr/>
          <p:nvPr/>
        </p:nvSpPr>
        <p:spPr>
          <a:xfrm>
            <a:off x="-8208" y="715027"/>
            <a:ext cx="9152207" cy="954107"/>
          </a:xfrm>
          <a:prstGeom prst="rect">
            <a:avLst/>
          </a:prstGeom>
        </p:spPr>
        <p:txBody>
          <a:bodyPr wrap="square">
            <a:spAutoFit/>
          </a:bodyPr>
          <a:lstStyle/>
          <a:p>
            <a:r>
              <a:rPr lang="lv-LV" sz="2800" i="1" dirty="0"/>
              <a:t>36 Jau pļāvējs dabū algu un vāc augļus mūžīgai dzīvībai, lai kopā priecātos sējējs un pļāvējs. </a:t>
            </a:r>
            <a:endParaRPr lang="en-US" sz="2800" dirty="0"/>
          </a:p>
        </p:txBody>
      </p:sp>
    </p:spTree>
    <p:extLst>
      <p:ext uri="{BB962C8B-B14F-4D97-AF65-F5344CB8AC3E}">
        <p14:creationId xmlns:p14="http://schemas.microsoft.com/office/powerpoint/2010/main" xmlns="" val="1023824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2000"/>
                                        <p:tgtEl>
                                          <p:spTgt spid="5"/>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000"/>
                                        <p:tgtEl>
                                          <p:spTgt spid="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2000"/>
                                        <p:tgtEl>
                                          <p:spTgt spid="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000"/>
                                        <p:tgtEl>
                                          <p:spTgt spid="10"/>
                                        </p:tgtEl>
                                      </p:cBhvr>
                                    </p:animEffect>
                                  </p:childTnLst>
                                </p:cTn>
                              </p:par>
                            </p:childTnLst>
                          </p:cTn>
                        </p:par>
                        <p:par>
                          <p:cTn id="32" fill="hold">
                            <p:stCondLst>
                              <p:cond delay="7000"/>
                            </p:stCondLst>
                            <p:childTnLst>
                              <p:par>
                                <p:cTn id="33" presetID="9"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dissolve">
                                      <p:cBhvr>
                                        <p:cTn id="35" dur="500"/>
                                        <p:tgtEl>
                                          <p:spTgt spid="1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2000"/>
                                        <p:tgtEl>
                                          <p:spTgt spid="1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p:bldP spid="7" grpId="0" animBg="1"/>
      <p:bldP spid="8" grpId="0"/>
      <p:bldP spid="10" grpId="0"/>
      <p:bldP spid="12" grpId="0"/>
      <p:bldP spid="13" grpId="0"/>
      <p:bldP spid="3"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10087</TotalTime>
  <Words>1114</Words>
  <Application>Microsoft Office PowerPoint</Application>
  <PresentationFormat>On-screen Show (4:3)</PresentationFormat>
  <Paragraphs>103</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Default Design</vt:lpstr>
      <vt:lpstr>Jņ.4:31-39 Ražas svētki</vt:lpstr>
      <vt:lpstr>Jņ.4:31-39 Ražas svētki</vt:lpstr>
      <vt:lpstr>Slide 3</vt:lpstr>
      <vt:lpstr>Slide 4</vt:lpstr>
      <vt:lpstr>Slide 5</vt:lpstr>
      <vt:lpstr>Slide 6</vt:lpstr>
      <vt:lpstr>Slide 7</vt:lpstr>
      <vt:lpstr>Kāpēc Jēzus atnāca virs zemes?</vt:lpstr>
      <vt:lpstr>Dieva misija cauri laikiem</vt:lpstr>
      <vt:lpstr>Slide 10</vt:lpstr>
      <vt:lpstr>Slide 11</vt:lpstr>
      <vt:lpstr>Pasaules reliģiju TOP 15</vt:lpstr>
      <vt:lpstr>Slide 13</vt:lpstr>
      <vt:lpstr>Slide 14</vt:lpstr>
      <vt:lpstr>Garīga zemkopība:</vt:lpstr>
      <vt:lpstr>Slide 16</vt:lpstr>
      <vt:lpstr>Slide 17</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108</cp:revision>
  <dcterms:created xsi:type="dcterms:W3CDTF">2010-10-07T14:46:11Z</dcterms:created>
  <dcterms:modified xsi:type="dcterms:W3CDTF">2021-10-04T07:43:47Z</dcterms:modified>
</cp:coreProperties>
</file>